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60" r:id="rId3"/>
    <p:sldId id="261" r:id="rId4"/>
    <p:sldId id="257" r:id="rId5"/>
    <p:sldId id="258" r:id="rId6"/>
    <p:sldId id="259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8BB557-BBC7-4BC9-8B96-C49495BBA7D2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84C3E-9C6D-4980-9469-2261733BF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048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76941" y="174551"/>
            <a:ext cx="7188596" cy="1296144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ru-RU" sz="40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Инвестиционный</a:t>
            </a:r>
            <a:r>
              <a:rPr lang="ru-RU" sz="32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 паспорт</a:t>
            </a:r>
            <a:endParaRPr lang="ru-RU" sz="32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1026" name="Picture 2" descr="C:\Users\пк\Desktop\Инвестиции\Инвестиционный паспорт\Картинки\020216_0241174684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493795"/>
            <a:ext cx="5904656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пк\Desktop\Инвестиции\Инвестиционный паспорт\Картинки\Герб Темникова 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0648"/>
            <a:ext cx="876300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4585759" y="4165495"/>
            <a:ext cx="576064" cy="603057"/>
          </a:xfrm>
          <a:prstGeom prst="ellipse">
            <a:avLst/>
          </a:prstGeom>
          <a:noFill/>
          <a:ln w="412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5934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2"/>
          <p:cNvSpPr txBox="1">
            <a:spLocks/>
          </p:cNvSpPr>
          <p:nvPr/>
        </p:nvSpPr>
        <p:spPr>
          <a:xfrm>
            <a:off x="755576" y="692696"/>
            <a:ext cx="7704856" cy="576064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Наименование объекта: </a:t>
            </a: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Административное здание</a:t>
            </a:r>
          </a:p>
          <a:p>
            <a:endParaRPr lang="ru-RU" sz="2000" b="1" dirty="0" smtClean="0">
              <a:solidFill>
                <a:srgbClr val="7030A0"/>
              </a:solidFill>
              <a:cs typeface="Aharoni" panose="02010803020104030203" pitchFamily="2" charset="-79"/>
            </a:endParaRPr>
          </a:p>
          <a:p>
            <a:endParaRPr lang="ru-RU" sz="2000" b="1" dirty="0">
              <a:solidFill>
                <a:srgbClr val="7030A0"/>
              </a:solidFill>
              <a:cs typeface="Aharoni" panose="02010803020104030203" pitchFamily="2" charset="-79"/>
            </a:endParaRPr>
          </a:p>
          <a:p>
            <a:endParaRPr lang="ru-RU" sz="2000" b="1" dirty="0" smtClean="0">
              <a:solidFill>
                <a:srgbClr val="7030A0"/>
              </a:solidFill>
              <a:cs typeface="Aharoni" panose="02010803020104030203" pitchFamily="2" charset="-79"/>
            </a:endParaRPr>
          </a:p>
          <a:p>
            <a:endParaRPr lang="ru-RU" sz="2000" b="1" dirty="0">
              <a:solidFill>
                <a:srgbClr val="7030A0"/>
              </a:solidFill>
              <a:cs typeface="Aharoni" panose="02010803020104030203" pitchFamily="2" charset="-79"/>
            </a:endParaRPr>
          </a:p>
          <a:p>
            <a:pPr algn="ctr"/>
            <a:endParaRPr lang="ru-RU" sz="2000" b="1" dirty="0" smtClean="0">
              <a:solidFill>
                <a:srgbClr val="7030A0"/>
              </a:solidFill>
              <a:cs typeface="Aharoni" panose="02010803020104030203" pitchFamily="2" charset="-79"/>
            </a:endParaRPr>
          </a:p>
          <a:p>
            <a:pPr algn="ctr"/>
            <a:endParaRPr lang="ru-RU" sz="2000" b="1" dirty="0" smtClean="0">
              <a:solidFill>
                <a:srgbClr val="7030A0"/>
              </a:solidFill>
              <a:cs typeface="Aharoni" panose="02010803020104030203" pitchFamily="2" charset="-79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ru-RU" sz="2400" b="1" dirty="0" smtClean="0">
              <a:solidFill>
                <a:srgbClr val="7030A0"/>
              </a:solidFill>
              <a:cs typeface="Aharoni" panose="02010803020104030203" pitchFamily="2" charset="-79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Адрес:</a:t>
            </a: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 РМ, г. Темников, ул. Гражданская, д.8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ru-RU" sz="2000" b="1" dirty="0" smtClean="0">
              <a:solidFill>
                <a:srgbClr val="7030A0"/>
              </a:solidFill>
              <a:cs typeface="Aharoni" panose="02010803020104030203" pitchFamily="2" charset="-79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Дата составления: </a:t>
            </a: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01.03.2017г.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ru-RU" sz="2000" b="1" dirty="0" smtClean="0">
              <a:solidFill>
                <a:srgbClr val="7030A0"/>
              </a:solidFill>
              <a:cs typeface="Aharoni" panose="02010803020104030203" pitchFamily="2" charset="-79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Категория:</a:t>
            </a: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 </a:t>
            </a:r>
            <a:r>
              <a:rPr lang="ru-RU" sz="2000" b="1" dirty="0" err="1" smtClean="0">
                <a:solidFill>
                  <a:srgbClr val="7030A0"/>
                </a:solidFill>
                <a:cs typeface="Aharoni" panose="02010803020104030203" pitchFamily="2" charset="-79"/>
              </a:rPr>
              <a:t>Браунфилд</a:t>
            </a:r>
            <a:endParaRPr lang="ru-RU" sz="2000" b="1" dirty="0">
              <a:solidFill>
                <a:srgbClr val="7030A0"/>
              </a:solidFill>
              <a:cs typeface="Aharoni" panose="02010803020104030203" pitchFamily="2" charset="-79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611960"/>
            <a:ext cx="4176464" cy="2393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вал 2"/>
          <p:cNvSpPr/>
          <p:nvPr/>
        </p:nvSpPr>
        <p:spPr>
          <a:xfrm>
            <a:off x="3851920" y="2348880"/>
            <a:ext cx="1800200" cy="1440160"/>
          </a:xfrm>
          <a:prstGeom prst="ellipse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1027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52736"/>
            <a:ext cx="8568952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вал 1"/>
          <p:cNvSpPr/>
          <p:nvPr/>
        </p:nvSpPr>
        <p:spPr>
          <a:xfrm>
            <a:off x="4150804" y="2780928"/>
            <a:ext cx="1357300" cy="1440160"/>
          </a:xfrm>
          <a:prstGeom prst="ellipse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116632"/>
            <a:ext cx="8496944" cy="792088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chemeClr val="accent1"/>
                </a:solidFill>
              </a:rPr>
              <a:t>Месторасположение объекта </a:t>
            </a:r>
            <a:endParaRPr lang="ru-RU" sz="36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8245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5" y="332656"/>
            <a:ext cx="7118176" cy="180020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>
                <a:solidFill>
                  <a:srgbClr val="0070C0"/>
                </a:solidFill>
              </a:rPr>
              <a:t>Характеристика объекта </a:t>
            </a:r>
            <a:r>
              <a:rPr lang="ru-RU" sz="3600" dirty="0" smtClean="0">
                <a:solidFill>
                  <a:srgbClr val="0070C0"/>
                </a:solidFill>
              </a:rPr>
              <a:t>недвижимости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899592" y="1772816"/>
            <a:ext cx="7560840" cy="4752528"/>
          </a:xfrm>
        </p:spPr>
        <p:txBody>
          <a:bodyPr anchor="t">
            <a:no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Площадь:  </a:t>
            </a:r>
            <a:r>
              <a:rPr lang="ru-RU" sz="2000" dirty="0" smtClean="0">
                <a:solidFill>
                  <a:srgbClr val="7030A0"/>
                </a:solidFill>
              </a:rPr>
              <a:t>385,8 </a:t>
            </a:r>
            <a:r>
              <a:rPr lang="ru-RU" sz="2000" dirty="0" err="1" smtClean="0">
                <a:solidFill>
                  <a:srgbClr val="7030A0"/>
                </a:solidFill>
              </a:rPr>
              <a:t>кв.м</a:t>
            </a:r>
            <a:r>
              <a:rPr lang="ru-RU" sz="2000" dirty="0" smtClean="0">
                <a:solidFill>
                  <a:srgbClr val="7030A0"/>
                </a:solidFill>
              </a:rPr>
              <a:t>.</a:t>
            </a:r>
            <a:r>
              <a:rPr lang="ru-RU" sz="2000" dirty="0">
                <a:solidFill>
                  <a:srgbClr val="7030A0"/>
                </a:solidFill>
              </a:rPr>
              <a:t> </a:t>
            </a:r>
            <a:endParaRPr lang="ru-RU" sz="2000" dirty="0" smtClean="0">
              <a:solidFill>
                <a:srgbClr val="7030A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Площадь </a:t>
            </a:r>
            <a:r>
              <a:rPr lang="ru-RU" sz="2000" b="1" dirty="0">
                <a:solidFill>
                  <a:srgbClr val="7030A0"/>
                </a:solidFill>
              </a:rPr>
              <a:t>свободная</a:t>
            </a:r>
            <a:r>
              <a:rPr lang="ru-RU" sz="2000" dirty="0">
                <a:solidFill>
                  <a:srgbClr val="7030A0"/>
                </a:solidFill>
              </a:rPr>
              <a:t>: 385,8 </a:t>
            </a:r>
            <a:r>
              <a:rPr lang="ru-RU" sz="2000" dirty="0" err="1">
                <a:solidFill>
                  <a:srgbClr val="7030A0"/>
                </a:solidFill>
              </a:rPr>
              <a:t>кв.м</a:t>
            </a:r>
            <a:r>
              <a:rPr lang="ru-RU" sz="2000" dirty="0">
                <a:solidFill>
                  <a:srgbClr val="7030A0"/>
                </a:solidFill>
              </a:rPr>
              <a:t>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Категория </a:t>
            </a:r>
            <a:r>
              <a:rPr lang="ru-RU" sz="2000" b="1" dirty="0">
                <a:solidFill>
                  <a:srgbClr val="7030A0"/>
                </a:solidFill>
              </a:rPr>
              <a:t>земель</a:t>
            </a:r>
            <a:r>
              <a:rPr lang="ru-RU" sz="2000" dirty="0">
                <a:solidFill>
                  <a:srgbClr val="7030A0"/>
                </a:solidFill>
              </a:rPr>
              <a:t>: Земли промышленности, энергетики, транспорта, связи, радиовещания, телевидения, информатики, земли для обеспечения космической деятельности, земли обороны, безопасности и земли иного специального </a:t>
            </a:r>
            <a:r>
              <a:rPr lang="ru-RU" sz="2000" dirty="0" smtClean="0">
                <a:solidFill>
                  <a:srgbClr val="7030A0"/>
                </a:solidFill>
              </a:rPr>
              <a:t>назначения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Форма </a:t>
            </a:r>
            <a:r>
              <a:rPr lang="ru-RU" sz="2000" b="1" dirty="0">
                <a:solidFill>
                  <a:srgbClr val="7030A0"/>
                </a:solidFill>
              </a:rPr>
              <a:t>собственности</a:t>
            </a:r>
            <a:r>
              <a:rPr lang="ru-RU" sz="2000" dirty="0">
                <a:solidFill>
                  <a:srgbClr val="7030A0"/>
                </a:solidFill>
              </a:rPr>
              <a:t>:  Муниципальное образование Темниковский муниципальный район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Кадастровый </a:t>
            </a:r>
            <a:r>
              <a:rPr lang="ru-RU" sz="2000" b="1" dirty="0">
                <a:solidFill>
                  <a:srgbClr val="7030A0"/>
                </a:solidFill>
              </a:rPr>
              <a:t>номер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13:19:0101018:480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Вид </a:t>
            </a:r>
            <a:r>
              <a:rPr lang="ru-RU" sz="2000" b="1" dirty="0">
                <a:solidFill>
                  <a:srgbClr val="7030A0"/>
                </a:solidFill>
              </a:rPr>
              <a:t>разрешенного использования</a:t>
            </a:r>
            <a:r>
              <a:rPr lang="ru-RU" sz="2000" dirty="0">
                <a:solidFill>
                  <a:srgbClr val="7030A0"/>
                </a:solidFill>
              </a:rPr>
              <a:t>: для </a:t>
            </a:r>
            <a:r>
              <a:rPr lang="ru-RU" sz="2000" dirty="0" smtClean="0">
                <a:solidFill>
                  <a:srgbClr val="7030A0"/>
                </a:solidFill>
              </a:rPr>
              <a:t>общественно-деловых целей </a:t>
            </a:r>
            <a:endParaRPr lang="ru-RU" sz="2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3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5" y="332656"/>
            <a:ext cx="7118176" cy="180020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Транспортно-логистическая </a:t>
            </a:r>
            <a:r>
              <a:rPr lang="ru-RU" sz="3600" dirty="0" smtClean="0">
                <a:solidFill>
                  <a:srgbClr val="0070C0"/>
                </a:solidFill>
              </a:rPr>
              <a:t>структура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899592" y="1628800"/>
            <a:ext cx="8136904" cy="4896544"/>
          </a:xfrm>
        </p:spPr>
        <p:txBody>
          <a:bodyPr anchor="t">
            <a:no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7030A0"/>
                </a:solidFill>
              </a:rPr>
              <a:t>Ближайшая дорога</a:t>
            </a:r>
            <a:r>
              <a:rPr lang="ru-RU" sz="2000" dirty="0">
                <a:solidFill>
                  <a:srgbClr val="7030A0"/>
                </a:solidFill>
              </a:rPr>
              <a:t>: 0,1 км дорога по ул. </a:t>
            </a:r>
            <a:r>
              <a:rPr lang="ru-RU" sz="2000" dirty="0" smtClean="0">
                <a:solidFill>
                  <a:srgbClr val="7030A0"/>
                </a:solidFill>
              </a:rPr>
              <a:t>Гражданская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Ближайшая </a:t>
            </a:r>
            <a:r>
              <a:rPr lang="ru-RU" sz="2000" b="1" dirty="0">
                <a:solidFill>
                  <a:srgbClr val="7030A0"/>
                </a:solidFill>
              </a:rPr>
              <a:t>федеральная трасса: </a:t>
            </a:r>
            <a:r>
              <a:rPr lang="ru-RU" sz="2000" dirty="0">
                <a:solidFill>
                  <a:srgbClr val="7030A0"/>
                </a:solidFill>
              </a:rPr>
              <a:t>100 км от трассы М - 5 (Москва — Рязань — Пенза — Самара — Уфа — Челябинск) </a:t>
            </a:r>
            <a:endParaRPr lang="ru-RU" sz="2000" dirty="0" smtClean="0">
              <a:solidFill>
                <a:srgbClr val="7030A0"/>
              </a:solidFill>
            </a:endParaRPr>
          </a:p>
          <a:p>
            <a:pPr marL="45720" indent="0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Ближайший </a:t>
            </a:r>
            <a:r>
              <a:rPr lang="ru-RU" sz="2000" b="1" dirty="0">
                <a:solidFill>
                  <a:srgbClr val="7030A0"/>
                </a:solidFill>
              </a:rPr>
              <a:t>ж/д узел</a:t>
            </a:r>
            <a:r>
              <a:rPr lang="ru-RU" sz="2000" dirty="0">
                <a:solidFill>
                  <a:srgbClr val="7030A0"/>
                </a:solidFill>
              </a:rPr>
              <a:t>: 110 км, Торбеево </a:t>
            </a:r>
            <a:endParaRPr lang="ru-RU" sz="2000" dirty="0" smtClean="0">
              <a:solidFill>
                <a:srgbClr val="7030A0"/>
              </a:solidFill>
            </a:endParaRPr>
          </a:p>
          <a:p>
            <a:pPr marL="45720" indent="0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Ближайший </a:t>
            </a:r>
            <a:r>
              <a:rPr lang="ru-RU" sz="2000" b="1" dirty="0">
                <a:solidFill>
                  <a:srgbClr val="7030A0"/>
                </a:solidFill>
              </a:rPr>
              <a:t>аэропорт</a:t>
            </a:r>
            <a:r>
              <a:rPr lang="ru-RU" sz="2000" dirty="0">
                <a:solidFill>
                  <a:srgbClr val="7030A0"/>
                </a:solidFill>
              </a:rPr>
              <a:t>: Аэропорт г</a:t>
            </a:r>
            <a:r>
              <a:rPr lang="ru-RU" sz="2000" dirty="0" smtClean="0">
                <a:solidFill>
                  <a:srgbClr val="7030A0"/>
                </a:solidFill>
              </a:rPr>
              <a:t>. Саранска </a:t>
            </a:r>
            <a:r>
              <a:rPr lang="ru-RU" sz="2000" dirty="0">
                <a:solidFill>
                  <a:srgbClr val="7030A0"/>
                </a:solidFill>
              </a:rPr>
              <a:t>в </a:t>
            </a:r>
            <a:r>
              <a:rPr lang="ru-RU" sz="2000" dirty="0" smtClean="0">
                <a:solidFill>
                  <a:srgbClr val="7030A0"/>
                </a:solidFill>
              </a:rPr>
              <a:t>173 </a:t>
            </a:r>
            <a:r>
              <a:rPr lang="ru-RU" sz="2000" dirty="0">
                <a:solidFill>
                  <a:srgbClr val="7030A0"/>
                </a:solidFill>
              </a:rPr>
              <a:t>км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7030A0"/>
                </a:solidFill>
              </a:rPr>
              <a:t>Расстояние до Саранска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168 </a:t>
            </a:r>
            <a:r>
              <a:rPr lang="ru-RU" sz="2000" dirty="0">
                <a:solidFill>
                  <a:srgbClr val="7030A0"/>
                </a:solidFill>
              </a:rPr>
              <a:t>км</a:t>
            </a:r>
          </a:p>
        </p:txBody>
      </p:sp>
      <p:pic>
        <p:nvPicPr>
          <p:cNvPr id="1026" name="Picture 2" descr="C:\Users\пк\Desktop\Инвестиции\Инвестиционный паспорт\Картинки\i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708920"/>
            <a:ext cx="259228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пк\Desktop\Инвестиции\Инвестиционный паспорт\Картинки\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573016"/>
            <a:ext cx="2448272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пк\Desktop\Инвестиции\Инвестиционный паспорт\Картинки\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7856" y="5229200"/>
            <a:ext cx="2618639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377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704855" cy="864096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Энергетическая инфраструктура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467544" y="1124744"/>
            <a:ext cx="8356062" cy="5256584"/>
          </a:xfrm>
        </p:spPr>
        <p:txBody>
          <a:bodyPr anchor="t">
            <a:no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7030A0"/>
                </a:solidFill>
              </a:rPr>
              <a:t>Газ:</a:t>
            </a:r>
            <a:r>
              <a:rPr lang="ru-RU" sz="2000" dirty="0">
                <a:solidFill>
                  <a:srgbClr val="7030A0"/>
                </a:solidFill>
              </a:rPr>
              <a:t> </a:t>
            </a:r>
            <a:r>
              <a:rPr lang="ru-RU" sz="2000" dirty="0" smtClean="0">
                <a:solidFill>
                  <a:srgbClr val="7030A0"/>
                </a:solidFill>
              </a:rPr>
              <a:t> в 10 м. от здания  проложена труба диаметром 76 мм, ориентировочная мощность 5 куб. м./час.</a:t>
            </a: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Электроснабжение: </a:t>
            </a:r>
            <a:r>
              <a:rPr lang="ru-RU" sz="2000" dirty="0" smtClean="0">
                <a:solidFill>
                  <a:srgbClr val="7030A0"/>
                </a:solidFill>
              </a:rPr>
              <a:t>имеется</a:t>
            </a:r>
            <a:r>
              <a:rPr lang="ru-RU" sz="2000" b="1" dirty="0">
                <a:solidFill>
                  <a:srgbClr val="7030A0"/>
                </a:solidFill>
              </a:rPr>
              <a:t> </a:t>
            </a:r>
            <a:endParaRPr lang="ru-RU" sz="2000" b="1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b="1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b="1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Водоснабжение</a:t>
            </a:r>
            <a:r>
              <a:rPr lang="ru-RU" sz="2000" b="1" dirty="0">
                <a:solidFill>
                  <a:srgbClr val="7030A0"/>
                </a:solidFill>
              </a:rPr>
              <a:t>:</a:t>
            </a:r>
            <a:r>
              <a:rPr lang="ru-RU" sz="2000" dirty="0">
                <a:solidFill>
                  <a:srgbClr val="7030A0"/>
                </a:solidFill>
              </a:rPr>
              <a:t> </a:t>
            </a:r>
            <a:r>
              <a:rPr lang="ru-RU" sz="2000" dirty="0" smtClean="0">
                <a:solidFill>
                  <a:srgbClr val="7030A0"/>
                </a:solidFill>
              </a:rPr>
              <a:t>имеется</a:t>
            </a: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Канализация</a:t>
            </a:r>
            <a:r>
              <a:rPr lang="ru-RU" sz="2000" b="1" dirty="0">
                <a:solidFill>
                  <a:srgbClr val="7030A0"/>
                </a:solidFill>
              </a:rPr>
              <a:t>: </a:t>
            </a:r>
            <a:r>
              <a:rPr lang="ru-RU" sz="2000" dirty="0" smtClean="0">
                <a:solidFill>
                  <a:srgbClr val="7030A0"/>
                </a:solidFill>
              </a:rPr>
              <a:t>централизованная система водоотведения отсутствует, возможности подключения к существующим системам канализации с ориентировочной свободной мощностью 5 куб. м./</a:t>
            </a:r>
            <a:r>
              <a:rPr lang="ru-RU" sz="2000" dirty="0" err="1" smtClean="0">
                <a:solidFill>
                  <a:srgbClr val="7030A0"/>
                </a:solidFill>
              </a:rPr>
              <a:t>сут</a:t>
            </a:r>
            <a:r>
              <a:rPr lang="ru-RU" sz="2000" dirty="0" smtClean="0">
                <a:solidFill>
                  <a:srgbClr val="7030A0"/>
                </a:solidFill>
              </a:rPr>
              <a:t>.</a:t>
            </a:r>
            <a:endParaRPr lang="ru-RU" sz="2000" dirty="0">
              <a:solidFill>
                <a:srgbClr val="7030A0"/>
              </a:solidFill>
            </a:endParaRPr>
          </a:p>
        </p:txBody>
      </p:sp>
      <p:pic>
        <p:nvPicPr>
          <p:cNvPr id="4" name="Picture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97" b="7795"/>
          <a:stretch/>
        </p:blipFill>
        <p:spPr bwMode="auto">
          <a:xfrm>
            <a:off x="1619672" y="3789040"/>
            <a:ext cx="2304256" cy="12961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556792"/>
            <a:ext cx="2084387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666928"/>
            <a:ext cx="2066925" cy="1268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720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185</TotalTime>
  <Words>163</Words>
  <Application>Microsoft Office PowerPoint</Application>
  <PresentationFormat>Экран (4:3)</PresentationFormat>
  <Paragraphs>46</Paragraphs>
  <Slides>6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Воздушный поток</vt:lpstr>
      <vt:lpstr>Инвестиционный паспорт</vt:lpstr>
      <vt:lpstr>Презентация PowerPoint</vt:lpstr>
      <vt:lpstr>Месторасположение объекта </vt:lpstr>
      <vt:lpstr>Характеристика объекта недвижимости</vt:lpstr>
      <vt:lpstr>Транспортно-логистическая структура</vt:lpstr>
      <vt:lpstr>Энергетическая инфраструктура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Инвестиционный паспорт</dc:title>
  <dc:creator>пк</dc:creator>
  <cp:lastModifiedBy>пк</cp:lastModifiedBy>
  <cp:revision>33</cp:revision>
  <dcterms:created xsi:type="dcterms:W3CDTF">2017-03-01T07:51:38Z</dcterms:created>
  <dcterms:modified xsi:type="dcterms:W3CDTF">2017-03-31T05:44:54Z</dcterms:modified>
</cp:coreProperties>
</file>