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0" r:id="rId3"/>
    <p:sldId id="262" r:id="rId4"/>
    <p:sldId id="261" r:id="rId5"/>
    <p:sldId id="257" r:id="rId6"/>
    <p:sldId id="258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BB557-BBC7-4BC9-8B96-C49495BBA7D2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84C3E-9C6D-4980-9469-2261733BF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048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260649"/>
            <a:ext cx="6622504" cy="1512168"/>
          </a:xfrm>
        </p:spPr>
        <p:txBody>
          <a:bodyPr>
            <a:normAutofit fontScale="90000"/>
          </a:bodyPr>
          <a:lstStyle/>
          <a:p>
            <a:pPr marL="182880" indent="0">
              <a:buNone/>
            </a:pPr>
            <a:r>
              <a:rPr lang="ru-RU" sz="4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Инвестиционный</a:t>
            </a: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паспорт</a:t>
            </a:r>
            <a:b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пк\Desktop\Инвестиции\Инвестиционные паспорта\Картинки\Герб Темникова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63" y="404664"/>
            <a:ext cx="8763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к\Desktop\Инвестиции\Инвестиционные паспорта\Картинки\020216_0241174684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28800"/>
            <a:ext cx="6782696" cy="4824536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2555776" y="5228786"/>
            <a:ext cx="504056" cy="432462"/>
          </a:xfrm>
          <a:prstGeom prst="ellipse">
            <a:avLst/>
          </a:prstGeom>
          <a:noFill/>
          <a:ln w="317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93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836712"/>
            <a:ext cx="7048872" cy="4680520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Наименование объекта: 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Административное здание бывшей Лаврентьевской школы</a:t>
            </a:r>
          </a:p>
          <a:p>
            <a:pPr algn="l"/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Адрес: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РМ, Темниковский район, с. </a:t>
            </a:r>
            <a:r>
              <a:rPr lang="ru-RU" sz="20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Лаврентьево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, ул. </a:t>
            </a:r>
            <a:r>
              <a:rPr lang="ru-RU" sz="20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Бугорская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, д. 9</a:t>
            </a:r>
          </a:p>
          <a:p>
            <a:pPr algn="l"/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Дата составления: </a:t>
            </a:r>
            <a:r>
              <a:rPr lang="ru-RU" sz="2000" dirty="0" smtClean="0">
                <a:solidFill>
                  <a:srgbClr val="7030A0"/>
                </a:solidFill>
                <a:cs typeface="Aharoni" panose="02010803020104030203" pitchFamily="2" charset="-79"/>
              </a:rPr>
              <a:t>11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.04.2017г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.</a:t>
            </a:r>
          </a:p>
          <a:p>
            <a:pPr algn="l"/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Категория: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</a:t>
            </a:r>
            <a:r>
              <a:rPr lang="ru-RU" sz="20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Браунфилд</a:t>
            </a:r>
            <a:endParaRPr lang="ru-RU" sz="2000" b="1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4084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2978" t="11396" r="18025" b="13390"/>
          <a:stretch/>
        </p:blipFill>
        <p:spPr bwMode="auto">
          <a:xfrm>
            <a:off x="971600" y="1556792"/>
            <a:ext cx="7416824" cy="46085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Стрелка вниз 2"/>
          <p:cNvSpPr/>
          <p:nvPr/>
        </p:nvSpPr>
        <p:spPr>
          <a:xfrm>
            <a:off x="6331267" y="227687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692696"/>
            <a:ext cx="74168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Месторасположение объекта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715506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08" y="188640"/>
            <a:ext cx="4248472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8" name="Picture 4" descr="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8640"/>
            <a:ext cx="4248472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30" name="Picture 6" descr="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00568"/>
            <a:ext cx="4248472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32" name="Picture 8" descr="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00568"/>
            <a:ext cx="4104456" cy="33328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51832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332656"/>
            <a:ext cx="7118176" cy="18002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Характеристика объекта </a:t>
            </a:r>
            <a:r>
              <a:rPr lang="ru-RU" sz="3600" dirty="0" smtClean="0">
                <a:solidFill>
                  <a:srgbClr val="0070C0"/>
                </a:solidFill>
              </a:rPr>
              <a:t>недвижимости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2204864"/>
            <a:ext cx="7560840" cy="4320480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Площадь: </a:t>
            </a:r>
            <a:r>
              <a:rPr lang="ru-RU" sz="2000" dirty="0">
                <a:solidFill>
                  <a:srgbClr val="7030A0"/>
                </a:solidFill>
              </a:rPr>
              <a:t>1,5 Га площадь здания 527,7 </a:t>
            </a:r>
            <a:r>
              <a:rPr lang="ru-RU" sz="2000" dirty="0" smtClean="0">
                <a:solidFill>
                  <a:srgbClr val="7030A0"/>
                </a:solidFill>
              </a:rPr>
              <a:t>м2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 </a:t>
            </a:r>
            <a:r>
              <a:rPr lang="ru-RU" sz="2000" b="1" dirty="0">
                <a:solidFill>
                  <a:srgbClr val="7030A0"/>
                </a:solidFill>
              </a:rPr>
              <a:t>свободная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 </a:t>
            </a:r>
            <a:r>
              <a:rPr lang="ru-RU" sz="2000" dirty="0">
                <a:solidFill>
                  <a:srgbClr val="7030A0"/>
                </a:solidFill>
              </a:rPr>
              <a:t>1 </a:t>
            </a:r>
            <a:r>
              <a:rPr lang="ru-RU" sz="2000" dirty="0" smtClean="0">
                <a:solidFill>
                  <a:srgbClr val="7030A0"/>
                </a:solidFill>
              </a:rPr>
              <a:t>Га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Категория </a:t>
            </a:r>
            <a:r>
              <a:rPr lang="ru-RU" sz="2000" b="1" dirty="0">
                <a:solidFill>
                  <a:srgbClr val="7030A0"/>
                </a:solidFill>
              </a:rPr>
              <a:t>земель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земли поселений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Форма </a:t>
            </a:r>
            <a:r>
              <a:rPr lang="ru-RU" sz="2000" b="1" dirty="0">
                <a:solidFill>
                  <a:srgbClr val="7030A0"/>
                </a:solidFill>
              </a:rPr>
              <a:t>собственности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Муниципальное образование Темниковский муниципальный район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Кадастровый </a:t>
            </a:r>
            <a:r>
              <a:rPr lang="ru-RU" sz="2000" b="1" dirty="0">
                <a:solidFill>
                  <a:srgbClr val="7030A0"/>
                </a:solidFill>
              </a:rPr>
              <a:t>номер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13:19:0412002:115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Вид </a:t>
            </a:r>
            <a:r>
              <a:rPr lang="ru-RU" sz="2000" b="1" dirty="0">
                <a:solidFill>
                  <a:srgbClr val="7030A0"/>
                </a:solidFill>
              </a:rPr>
              <a:t>разрешенного использования</a:t>
            </a:r>
            <a:r>
              <a:rPr lang="ru-RU" sz="2000" dirty="0">
                <a:solidFill>
                  <a:srgbClr val="7030A0"/>
                </a:solidFill>
              </a:rPr>
              <a:t>: Нежилое</a:t>
            </a:r>
          </a:p>
        </p:txBody>
      </p:sp>
    </p:spTree>
    <p:extLst>
      <p:ext uri="{BB962C8B-B14F-4D97-AF65-F5344CB8AC3E}">
        <p14:creationId xmlns:p14="http://schemas.microsoft.com/office/powerpoint/2010/main" val="514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332656"/>
            <a:ext cx="7118176" cy="18002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Транспортно-логическая 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1988840"/>
            <a:ext cx="7560840" cy="4536504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7030A0"/>
                </a:solidFill>
              </a:rPr>
              <a:t>Ближайшая дорога</a:t>
            </a:r>
            <a:r>
              <a:rPr lang="ru-RU" sz="1600" dirty="0">
                <a:solidFill>
                  <a:srgbClr val="7030A0"/>
                </a:solidFill>
              </a:rPr>
              <a:t>: 0,1 км по ул. </a:t>
            </a:r>
            <a:r>
              <a:rPr lang="ru-RU" sz="1600" dirty="0" err="1">
                <a:solidFill>
                  <a:srgbClr val="7030A0"/>
                </a:solidFill>
              </a:rPr>
              <a:t>Бугорская</a:t>
            </a:r>
            <a:endParaRPr lang="ru-RU" sz="16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16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rgbClr val="7030A0"/>
                </a:solidFill>
              </a:rPr>
              <a:t>Ближайшая </a:t>
            </a:r>
            <a:r>
              <a:rPr lang="ru-RU" sz="1600" b="1" dirty="0">
                <a:solidFill>
                  <a:srgbClr val="7030A0"/>
                </a:solidFill>
              </a:rPr>
              <a:t>федеральная трасса: </a:t>
            </a:r>
            <a:r>
              <a:rPr lang="ru-RU" sz="1600" dirty="0" smtClean="0">
                <a:solidFill>
                  <a:srgbClr val="7030A0"/>
                </a:solidFill>
              </a:rPr>
              <a:t>69 </a:t>
            </a:r>
            <a:r>
              <a:rPr lang="ru-RU" sz="1600" dirty="0">
                <a:solidFill>
                  <a:srgbClr val="7030A0"/>
                </a:solidFill>
              </a:rPr>
              <a:t>км от трассы М - 5 (Москва — Рязань — Пенза — Самара — Уфа — Челябинск) </a:t>
            </a:r>
            <a:endParaRPr lang="ru-RU" sz="16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1600" b="1" dirty="0">
                <a:solidFill>
                  <a:srgbClr val="7030A0"/>
                </a:solidFill>
              </a:rPr>
              <a:t>ж/д узел</a:t>
            </a:r>
            <a:r>
              <a:rPr lang="ru-RU" sz="1600" dirty="0">
                <a:solidFill>
                  <a:srgbClr val="7030A0"/>
                </a:solidFill>
              </a:rPr>
              <a:t>: </a:t>
            </a:r>
            <a:r>
              <a:rPr lang="ru-RU" sz="1600" dirty="0" smtClean="0">
                <a:solidFill>
                  <a:srgbClr val="7030A0"/>
                </a:solidFill>
              </a:rPr>
              <a:t>73 </a:t>
            </a:r>
            <a:r>
              <a:rPr lang="ru-RU" sz="1600" dirty="0">
                <a:solidFill>
                  <a:srgbClr val="7030A0"/>
                </a:solidFill>
              </a:rPr>
              <a:t>км, </a:t>
            </a:r>
            <a:r>
              <a:rPr lang="ru-RU" sz="1600" dirty="0" smtClean="0">
                <a:solidFill>
                  <a:srgbClr val="7030A0"/>
                </a:solidFill>
              </a:rPr>
              <a:t>ст. Торбеево </a:t>
            </a:r>
          </a:p>
          <a:p>
            <a:pPr marL="45720" indent="0">
              <a:buNone/>
            </a:pPr>
            <a:endParaRPr lang="ru-RU" sz="1600" dirty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16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16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16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1600" b="1" dirty="0">
                <a:solidFill>
                  <a:srgbClr val="7030A0"/>
                </a:solidFill>
              </a:rPr>
              <a:t>аэропорт</a:t>
            </a:r>
            <a:r>
              <a:rPr lang="ru-RU" sz="1600" dirty="0">
                <a:solidFill>
                  <a:srgbClr val="7030A0"/>
                </a:solidFill>
              </a:rPr>
              <a:t>: Аэропорт г</a:t>
            </a:r>
            <a:r>
              <a:rPr lang="ru-RU" sz="1600" dirty="0" smtClean="0">
                <a:solidFill>
                  <a:srgbClr val="7030A0"/>
                </a:solidFill>
              </a:rPr>
              <a:t>. Саранска </a:t>
            </a:r>
            <a:r>
              <a:rPr lang="ru-RU" sz="1600" dirty="0">
                <a:solidFill>
                  <a:srgbClr val="7030A0"/>
                </a:solidFill>
              </a:rPr>
              <a:t>в </a:t>
            </a:r>
            <a:r>
              <a:rPr lang="ru-RU" sz="1600" dirty="0" smtClean="0">
                <a:solidFill>
                  <a:srgbClr val="7030A0"/>
                </a:solidFill>
              </a:rPr>
              <a:t>201 </a:t>
            </a:r>
            <a:r>
              <a:rPr lang="ru-RU" sz="1600" dirty="0">
                <a:solidFill>
                  <a:srgbClr val="7030A0"/>
                </a:solidFill>
              </a:rPr>
              <a:t>км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7030A0"/>
                </a:solidFill>
              </a:rPr>
              <a:t>Расстояние до Саранска</a:t>
            </a:r>
            <a:r>
              <a:rPr lang="ru-RU" sz="1600" dirty="0">
                <a:solidFill>
                  <a:srgbClr val="7030A0"/>
                </a:solidFill>
              </a:rPr>
              <a:t>: </a:t>
            </a:r>
            <a:r>
              <a:rPr lang="ru-RU" sz="1600" dirty="0" smtClean="0">
                <a:solidFill>
                  <a:srgbClr val="7030A0"/>
                </a:solidFill>
              </a:rPr>
              <a:t>196 </a:t>
            </a:r>
            <a:r>
              <a:rPr lang="ru-RU" sz="1600" dirty="0">
                <a:solidFill>
                  <a:srgbClr val="7030A0"/>
                </a:solidFill>
              </a:rPr>
              <a:t>км</a:t>
            </a:r>
          </a:p>
        </p:txBody>
      </p:sp>
      <p:pic>
        <p:nvPicPr>
          <p:cNvPr id="2050" name="Picture 2" descr="C:\Users\пк\Desktop\Инвестиции\Инвестиционные паспорта\Картинки\i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924944"/>
            <a:ext cx="2448272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к\Desktop\Инвестиции\Инвестиционные паспорта\Картинки\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502270"/>
            <a:ext cx="2592288" cy="1294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пк\Desktop\Инвестиции\Инвестиционные паспорта\Картинки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592" y="5229200"/>
            <a:ext cx="2448759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77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838256" cy="1512168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Энергетическая инфраструктура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980728"/>
            <a:ext cx="7560840" cy="5256584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7030A0"/>
                </a:solidFill>
              </a:rPr>
              <a:t>Газ:</a:t>
            </a:r>
            <a:r>
              <a:rPr lang="ru-RU" sz="1600" dirty="0">
                <a:solidFill>
                  <a:srgbClr val="7030A0"/>
                </a:solidFill>
              </a:rPr>
              <a:t> в 0,1 км проложен газопровод низкого давления (0,03 МПа) диаметром 63 мм со свободным объемом 15 м3/час, в 0,3 м от площадки </a:t>
            </a:r>
            <a:r>
              <a:rPr lang="ru-RU" sz="1600" dirty="0" err="1">
                <a:solidFill>
                  <a:srgbClr val="7030A0"/>
                </a:solidFill>
              </a:rPr>
              <a:t>ГРПш</a:t>
            </a:r>
            <a:r>
              <a:rPr lang="ru-RU" sz="1600" dirty="0">
                <a:solidFill>
                  <a:srgbClr val="7030A0"/>
                </a:solidFill>
              </a:rPr>
              <a:t> со свободным объемом 100 м3/час</a:t>
            </a:r>
            <a:endParaRPr lang="ru-RU" sz="16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rgbClr val="7030A0"/>
                </a:solidFill>
              </a:rPr>
              <a:t>Электроснабжение</a:t>
            </a:r>
            <a:r>
              <a:rPr lang="ru-RU" sz="1600" b="1" dirty="0">
                <a:solidFill>
                  <a:srgbClr val="7030A0"/>
                </a:solidFill>
              </a:rPr>
              <a:t>: </a:t>
            </a:r>
            <a:r>
              <a:rPr lang="ru-RU" sz="1600" dirty="0">
                <a:solidFill>
                  <a:srgbClr val="7030A0"/>
                </a:solidFill>
              </a:rPr>
              <a:t>в 0,025 км от площадки проходит ВЛ-038 </a:t>
            </a:r>
            <a:r>
              <a:rPr lang="ru-RU" sz="1600" dirty="0" err="1">
                <a:solidFill>
                  <a:srgbClr val="7030A0"/>
                </a:solidFill>
              </a:rPr>
              <a:t>кВ</a:t>
            </a:r>
            <a:r>
              <a:rPr lang="ru-RU" sz="1600" dirty="0">
                <a:solidFill>
                  <a:srgbClr val="7030A0"/>
                </a:solidFill>
              </a:rPr>
              <a:t> №1 от ТП №44, свободная мощность 0,002 МВт, в 0,1 км от площадки проходит ВЛ-10 </a:t>
            </a:r>
            <a:r>
              <a:rPr lang="ru-RU" sz="1600" dirty="0" err="1">
                <a:solidFill>
                  <a:srgbClr val="7030A0"/>
                </a:solidFill>
              </a:rPr>
              <a:t>кв</a:t>
            </a:r>
            <a:r>
              <a:rPr lang="ru-RU" sz="1600" dirty="0">
                <a:solidFill>
                  <a:srgbClr val="7030A0"/>
                </a:solidFill>
              </a:rPr>
              <a:t> со свободной мощностью 0,25 МВт</a:t>
            </a:r>
            <a:endParaRPr lang="ru-RU" sz="16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16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16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rgbClr val="7030A0"/>
                </a:solidFill>
              </a:rPr>
              <a:t>Водоснабжение</a:t>
            </a:r>
            <a:r>
              <a:rPr lang="ru-RU" sz="1600" b="1" dirty="0">
                <a:solidFill>
                  <a:srgbClr val="7030A0"/>
                </a:solidFill>
              </a:rPr>
              <a:t>:</a:t>
            </a:r>
            <a:r>
              <a:rPr lang="ru-RU" sz="1600" dirty="0">
                <a:solidFill>
                  <a:srgbClr val="7030A0"/>
                </a:solidFill>
              </a:rPr>
              <a:t> В 0,5 км от территории площадки находится артезианская скважина со свободной нагрузкой 10 </a:t>
            </a:r>
            <a:r>
              <a:rPr lang="ru-RU" sz="1600" dirty="0" smtClean="0">
                <a:solidFill>
                  <a:srgbClr val="7030A0"/>
                </a:solidFill>
              </a:rPr>
              <a:t>м3/час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ru-RU" sz="1600" dirty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16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16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sz="16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rgbClr val="7030A0"/>
                </a:solidFill>
              </a:rPr>
              <a:t>Канализация</a:t>
            </a:r>
            <a:r>
              <a:rPr lang="ru-RU" sz="1600" b="1" dirty="0">
                <a:solidFill>
                  <a:srgbClr val="7030A0"/>
                </a:solidFill>
              </a:rPr>
              <a:t>: </a:t>
            </a:r>
            <a:r>
              <a:rPr lang="ru-RU" sz="1600" dirty="0">
                <a:solidFill>
                  <a:srgbClr val="7030A0"/>
                </a:solidFill>
              </a:rPr>
              <a:t>Необходимо строительство очистны</a:t>
            </a:r>
            <a:r>
              <a:rPr lang="ru-RU" sz="1600" dirty="0"/>
              <a:t>х </a:t>
            </a:r>
            <a:r>
              <a:rPr lang="ru-RU" sz="1600" dirty="0" smtClean="0">
                <a:solidFill>
                  <a:srgbClr val="7030A0"/>
                </a:solidFill>
              </a:rPr>
              <a:t>сооружений</a:t>
            </a:r>
            <a:endParaRPr lang="ru-RU" sz="1600" dirty="0">
              <a:solidFill>
                <a:srgbClr val="7030A0"/>
              </a:solidFill>
            </a:endParaRPr>
          </a:p>
        </p:txBody>
      </p:sp>
      <p:pic>
        <p:nvPicPr>
          <p:cNvPr id="3074" name="Picture 2" descr="C:\Users\пк\Desktop\Инвестиции\Инвестиционные паспорта\Картинки\i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348880"/>
            <a:ext cx="2304256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7" b="7795"/>
          <a:stretch/>
        </p:blipFill>
        <p:spPr bwMode="auto">
          <a:xfrm>
            <a:off x="3131840" y="3861048"/>
            <a:ext cx="2945574" cy="12961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326720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127</TotalTime>
  <Words>144</Words>
  <Application>Microsoft Office PowerPoint</Application>
  <PresentationFormat>Экран (4:3)</PresentationFormat>
  <Paragraphs>41</Paragraphs>
  <Slides>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Инвестиционный паспорт </vt:lpstr>
      <vt:lpstr>Презентация PowerPoint</vt:lpstr>
      <vt:lpstr>Презентация PowerPoint</vt:lpstr>
      <vt:lpstr>Презентация PowerPoint</vt:lpstr>
      <vt:lpstr>Характеристика объекта недвижимости</vt:lpstr>
      <vt:lpstr>Транспортно-логическая структура</vt:lpstr>
      <vt:lpstr>Энергетическая инфраструктура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Инвестиционный паспорт</dc:title>
  <dc:creator>пк</dc:creator>
  <cp:lastModifiedBy>пк</cp:lastModifiedBy>
  <cp:revision>34</cp:revision>
  <dcterms:created xsi:type="dcterms:W3CDTF">2017-03-01T07:51:38Z</dcterms:created>
  <dcterms:modified xsi:type="dcterms:W3CDTF">2017-04-11T07:11:02Z</dcterms:modified>
</cp:coreProperties>
</file>