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handoutMasterIdLst>
    <p:handoutMasterId r:id="rId11"/>
  </p:handoutMasterIdLst>
  <p:sldIdLst>
    <p:sldId id="586" r:id="rId2"/>
    <p:sldId id="597" r:id="rId3"/>
    <p:sldId id="591" r:id="rId4"/>
    <p:sldId id="596" r:id="rId5"/>
    <p:sldId id="595" r:id="rId6"/>
    <p:sldId id="592" r:id="rId7"/>
    <p:sldId id="598" r:id="rId8"/>
    <p:sldId id="59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414" autoAdjust="0"/>
    <p:restoredTop sz="99864" autoAdjust="0"/>
  </p:normalViewPr>
  <p:slideViewPr>
    <p:cSldViewPr>
      <p:cViewPr varScale="1">
        <p:scale>
          <a:sx n="37" d="100"/>
          <a:sy n="37" d="100"/>
        </p:scale>
        <p:origin x="-82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DF188-3A1D-48A4-9270-A56D35B5B28B}" type="datetimeFigureOut">
              <a:rPr lang="ru-RU" smtClean="0"/>
              <a:pPr/>
              <a:t>12.05.2017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734A4-6EE7-4EE7-9E75-4725ED9253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93573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A4EBDF-70BD-4CBF-87DC-BD8F3C891D75}" type="datetimeFigureOut">
              <a:rPr lang="ru-RU" smtClean="0"/>
              <a:pPr/>
              <a:t>12.05.2017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30F82-52F7-4C09-B3C5-37C91DF430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5387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61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905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9215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2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330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2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257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5184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682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5419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1537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316F9-74F8-48F1-B2CA-1221089C85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12.05.2017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BF83D-44BD-4B0F-9926-4C30D9666A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9826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одзаголовок 2"/>
          <p:cNvSpPr txBox="1">
            <a:spLocks/>
          </p:cNvSpPr>
          <p:nvPr/>
        </p:nvSpPr>
        <p:spPr>
          <a:xfrm>
            <a:off x="-9524" y="1512168"/>
            <a:ext cx="9153524" cy="17281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8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 НЕЗАВИСИМАЯ ОЦЕНКА КАЧЕСТВА</a:t>
            </a:r>
          </a:p>
          <a:p>
            <a:pPr algn="l">
              <a:spcBef>
                <a:spcPts val="0"/>
              </a:spcBef>
            </a:pPr>
            <a:r>
              <a:rPr lang="ru-RU" sz="28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 ОКАЗАНИЯ УСЛУГ</a:t>
            </a:r>
          </a:p>
          <a:p>
            <a:pPr algn="l">
              <a:spcBef>
                <a:spcPts val="0"/>
              </a:spcBef>
            </a:pPr>
            <a:r>
              <a:rPr lang="ru-RU" sz="28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 ОРГАНИЗАЦИЯМИ КУЛЬТУРЫ </a:t>
            </a:r>
          </a:p>
          <a:p>
            <a:pPr algn="l">
              <a:spcBef>
                <a:spcPts val="0"/>
              </a:spcBef>
            </a:pPr>
            <a:r>
              <a:rPr lang="ru-RU" sz="24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 (на муниципальном уровне)</a:t>
            </a:r>
            <a:endParaRPr lang="ru-RU" sz="2400" b="1" dirty="0">
              <a:solidFill>
                <a:schemeClr val="bg1"/>
              </a:solidFill>
              <a:cs typeface="Iskoola Pota" panose="020B0502040204020203" pitchFamily="34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3240360"/>
            <a:ext cx="9144000" cy="361764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ru-RU" sz="5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Министерство культуры </a:t>
            </a: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национальной политики </a:t>
            </a: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Республики Мордовия</a:t>
            </a:r>
          </a:p>
          <a:p>
            <a:pPr algn="l">
              <a:spcBef>
                <a:spcPts val="0"/>
              </a:spcBef>
            </a:pPr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марта 2017 г.</a:t>
            </a: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г. Саранск</a:t>
            </a:r>
            <a:endParaRPr lang="ru-RU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870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1988840"/>
            <a:ext cx="9144000" cy="2736304"/>
          </a:xfrm>
          <a:prstGeom prst="rect">
            <a:avLst/>
          </a:prstGeom>
          <a:solidFill>
            <a:schemeClr val="tx2">
              <a:lumMod val="50000"/>
              <a:alpha val="2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Согласно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Указу </a:t>
            </a: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Президента РФ,</a:t>
            </a: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охват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независимой оценкой качества </a:t>
            </a:r>
            <a:endParaRPr lang="ru-RU" sz="3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услуг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организаций культуры </a:t>
            </a:r>
            <a:endParaRPr lang="ru-RU" sz="3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 году </a:t>
            </a: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составить 100 %</a:t>
            </a:r>
          </a:p>
        </p:txBody>
      </p:sp>
    </p:spTree>
    <p:extLst>
      <p:ext uri="{BB962C8B-B14F-4D97-AF65-F5344CB8AC3E}">
        <p14:creationId xmlns:p14="http://schemas.microsoft.com/office/powerpoint/2010/main" xmlns="" val="237513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одзаголовок 2"/>
          <p:cNvSpPr txBox="1">
            <a:spLocks/>
          </p:cNvSpPr>
          <p:nvPr/>
        </p:nvSpPr>
        <p:spPr>
          <a:xfrm>
            <a:off x="-9524" y="188640"/>
            <a:ext cx="9153524" cy="432048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19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Приказ Минкультуры </a:t>
            </a:r>
            <a:r>
              <a:rPr lang="ru-RU" sz="1900" b="1" dirty="0">
                <a:solidFill>
                  <a:schemeClr val="bg1"/>
                </a:solidFill>
                <a:cs typeface="Iskoola Pota" panose="020B0502040204020203" pitchFamily="34" charset="0"/>
              </a:rPr>
              <a:t>России </a:t>
            </a:r>
            <a:r>
              <a:rPr lang="ru-RU" sz="19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от </a:t>
            </a:r>
            <a:r>
              <a:rPr lang="ru-RU" sz="1900" b="1" dirty="0">
                <a:solidFill>
                  <a:schemeClr val="bg1"/>
                </a:solidFill>
                <a:cs typeface="Iskoola Pota" panose="020B0502040204020203" pitchFamily="34" charset="0"/>
              </a:rPr>
              <a:t>20.02.2015 г. № 277 </a:t>
            </a: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0" y="620688"/>
            <a:ext cx="9144000" cy="108012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  <a:spcBef>
                <a:spcPts val="0"/>
              </a:spcBef>
            </a:pPr>
            <a:endParaRPr lang="ru-RU" sz="1000" dirty="0" smtClean="0">
              <a:solidFill>
                <a:schemeClr val="tx1"/>
              </a:solidFill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1. На </a:t>
            </a:r>
            <a:r>
              <a:rPr lang="ru-RU" sz="1900" dirty="0">
                <a:solidFill>
                  <a:schemeClr val="tx1"/>
                </a:solidFill>
              </a:rPr>
              <a:t>официальном сайте администрации </a:t>
            </a:r>
            <a:r>
              <a:rPr lang="ru-RU" sz="1900" dirty="0" smtClean="0">
                <a:solidFill>
                  <a:schemeClr val="tx1"/>
                </a:solidFill>
              </a:rPr>
              <a:t>района,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не далее чем в двух переходах с главной страницы сайта, 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должны быть разделы: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-9524" y="3717032"/>
            <a:ext cx="9144000" cy="108012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  <a:spcBef>
                <a:spcPts val="0"/>
              </a:spcBef>
            </a:pPr>
            <a:endParaRPr lang="ru-RU" sz="1000" dirty="0" smtClean="0">
              <a:solidFill>
                <a:schemeClr val="tx1"/>
              </a:solidFill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2. На </a:t>
            </a:r>
            <a:r>
              <a:rPr lang="ru-RU" sz="1900" dirty="0">
                <a:solidFill>
                  <a:schemeClr val="tx1"/>
                </a:solidFill>
              </a:rPr>
              <a:t>официальном сайте администрации </a:t>
            </a:r>
            <a:r>
              <a:rPr lang="ru-RU" sz="1900" dirty="0" smtClean="0">
                <a:solidFill>
                  <a:schemeClr val="tx1"/>
                </a:solidFill>
              </a:rPr>
              <a:t>района должна </a:t>
            </a:r>
            <a:r>
              <a:rPr lang="ru-RU" sz="1900" dirty="0">
                <a:solidFill>
                  <a:schemeClr val="tx1"/>
                </a:solidFill>
              </a:rPr>
              <a:t>быть </a:t>
            </a:r>
            <a:r>
              <a:rPr lang="ru-RU" sz="1900" dirty="0" smtClean="0">
                <a:solidFill>
                  <a:schemeClr val="tx1"/>
                </a:solidFill>
              </a:rPr>
              <a:t>техническая возможность </a:t>
            </a:r>
            <a:r>
              <a:rPr lang="ru-RU" sz="1900" dirty="0">
                <a:solidFill>
                  <a:schemeClr val="tx1"/>
                </a:solidFill>
              </a:rPr>
              <a:t>выражения мнений граждан </a:t>
            </a:r>
            <a:r>
              <a:rPr lang="ru-RU" sz="1900" dirty="0" smtClean="0">
                <a:solidFill>
                  <a:schemeClr val="tx1"/>
                </a:solidFill>
              </a:rPr>
              <a:t>о </a:t>
            </a:r>
            <a:r>
              <a:rPr lang="ru-RU" sz="1900" dirty="0">
                <a:solidFill>
                  <a:schemeClr val="tx1"/>
                </a:solidFill>
              </a:rPr>
              <a:t>качестве оказания </a:t>
            </a:r>
            <a:r>
              <a:rPr lang="ru-RU" sz="1900" dirty="0" smtClean="0">
                <a:solidFill>
                  <a:schemeClr val="tx1"/>
                </a:solidFill>
              </a:rPr>
              <a:t>услуг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(анкета </a:t>
            </a:r>
            <a:r>
              <a:rPr lang="ru-RU" sz="1900" dirty="0">
                <a:solidFill>
                  <a:schemeClr val="tx1"/>
                </a:solidFill>
              </a:rPr>
              <a:t>для интернет-опроса, раздел «отзывы», </a:t>
            </a:r>
            <a:endParaRPr lang="ru-RU" sz="1900" dirty="0" smtClean="0">
              <a:solidFill>
                <a:schemeClr val="tx1"/>
              </a:solidFill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адрес </a:t>
            </a:r>
            <a:r>
              <a:rPr lang="ru-RU" sz="1900" dirty="0">
                <a:solidFill>
                  <a:schemeClr val="tx1"/>
                </a:solidFill>
              </a:rPr>
              <a:t>электронной почты </a:t>
            </a:r>
            <a:r>
              <a:rPr lang="ru-RU" sz="1900" dirty="0" smtClean="0">
                <a:solidFill>
                  <a:schemeClr val="tx1"/>
                </a:solidFill>
              </a:rPr>
              <a:t>для </a:t>
            </a:r>
            <a:r>
              <a:rPr lang="ru-RU" sz="1900" dirty="0">
                <a:solidFill>
                  <a:schemeClr val="tx1"/>
                </a:solidFill>
              </a:rPr>
              <a:t>направления мнений и пр</a:t>
            </a:r>
            <a:r>
              <a:rPr lang="ru-RU" sz="1900" dirty="0" smtClean="0">
                <a:solidFill>
                  <a:schemeClr val="tx1"/>
                </a:solidFill>
              </a:rPr>
              <a:t>.)</a:t>
            </a:r>
            <a:endParaRPr lang="ru-RU" sz="1900" dirty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08613309"/>
              </p:ext>
            </p:extLst>
          </p:nvPr>
        </p:nvGraphicFramePr>
        <p:xfrm>
          <a:off x="141325" y="1727072"/>
          <a:ext cx="8865675" cy="17617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430675"/>
                <a:gridCol w="44350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ru-RU" sz="1800" b="0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Iskoola Pota" panose="020B0502040204020203" pitchFamily="34" charset="0"/>
                        </a:rPr>
                        <a:t>«Организации культуры»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ru-RU" sz="1800" b="0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Iskoola Pota" panose="020B0502040204020203" pitchFamily="34" charset="0"/>
                        </a:rPr>
                        <a:t>«Независимая оценка качества 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</a:pPr>
                      <a:r>
                        <a:rPr lang="ru-RU" sz="1800" b="0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Iskoola Pota" panose="020B0502040204020203" pitchFamily="34" charset="0"/>
                        </a:rPr>
                        <a:t>оказания услуг 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</a:pPr>
                      <a:r>
                        <a:rPr lang="ru-RU" sz="1800" b="0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Iskoola Pota" panose="020B0502040204020203" pitchFamily="34" charset="0"/>
                        </a:rPr>
                        <a:t>организациями культуры»</a:t>
                      </a:r>
                      <a:endParaRPr lang="ru-RU" sz="1800" b="0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Iskoola Pota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  <a:alpha val="7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Муниципальное бюджетное учреждение культуры Культурно –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досуговый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центр «Андреевский»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dk1">
                        <a:tint val="4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В разделе размещается информация 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о независимой оценке качества оказания услуг организациями культуры района</a:t>
                      </a:r>
                    </a:p>
                    <a:p>
                      <a:pPr algn="ctr">
                        <a:lnSpc>
                          <a:spcPct val="80000"/>
                        </a:lnSpc>
                      </a:pPr>
                      <a:endParaRPr lang="ru-RU" sz="1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dk1">
                        <a:tint val="40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8078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дзаголовок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3</a:t>
            </a:r>
            <a:r>
              <a:rPr lang="ru-RU" sz="1900" dirty="0">
                <a:solidFill>
                  <a:schemeClr val="tx1"/>
                </a:solidFill>
              </a:rPr>
              <a:t>. </a:t>
            </a:r>
            <a:r>
              <a:rPr lang="ru-RU" sz="1900" dirty="0" smtClean="0">
                <a:solidFill>
                  <a:schemeClr val="tx1"/>
                </a:solidFill>
              </a:rPr>
              <a:t>На официальных сайтах организаций культуры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(а в случае отсутствия таковых – на официальном сайте администрации района)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по каждой организации культуры необходимо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</a:rPr>
              <a:t>в доступной форме разместить следующую информацию: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endParaRPr lang="ru-RU" sz="500" dirty="0" smtClean="0">
              <a:solidFill>
                <a:schemeClr val="tx1"/>
              </a:solidFill>
            </a:endParaRP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 smtClean="0">
                <a:solidFill>
                  <a:schemeClr val="tx1"/>
                </a:solidFill>
              </a:rPr>
              <a:t>полное </a:t>
            </a:r>
            <a:r>
              <a:rPr lang="ru-RU" sz="1800" dirty="0">
                <a:solidFill>
                  <a:schemeClr val="tx1"/>
                </a:solidFill>
              </a:rPr>
              <a:t>и сокращенное наименование,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             место </a:t>
            </a:r>
            <a:r>
              <a:rPr lang="ru-RU" sz="1800" dirty="0">
                <a:solidFill>
                  <a:schemeClr val="tx1"/>
                </a:solidFill>
              </a:rPr>
              <a:t>нахождения, </a:t>
            </a:r>
            <a:r>
              <a:rPr lang="ru-RU" sz="1800" dirty="0" smtClean="0">
                <a:solidFill>
                  <a:schemeClr val="tx1"/>
                </a:solidFill>
              </a:rPr>
              <a:t>почтовый </a:t>
            </a:r>
            <a:r>
              <a:rPr lang="ru-RU" sz="1800" dirty="0">
                <a:solidFill>
                  <a:schemeClr val="tx1"/>
                </a:solidFill>
              </a:rPr>
              <a:t>адрес, </a:t>
            </a:r>
            <a:r>
              <a:rPr lang="ru-RU" sz="1800" dirty="0" smtClean="0">
                <a:solidFill>
                  <a:schemeClr val="tx1"/>
                </a:solidFill>
              </a:rPr>
              <a:t>схему </a:t>
            </a:r>
            <a:r>
              <a:rPr lang="ru-RU" sz="1800" dirty="0">
                <a:solidFill>
                  <a:schemeClr val="tx1"/>
                </a:solidFill>
              </a:rPr>
              <a:t>проезда</a:t>
            </a:r>
            <a:r>
              <a:rPr lang="ru-RU" sz="1800" dirty="0" smtClean="0">
                <a:solidFill>
                  <a:schemeClr val="tx1"/>
                </a:solidFill>
              </a:rPr>
              <a:t>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>
                <a:solidFill>
                  <a:schemeClr val="tx1"/>
                </a:solidFill>
              </a:rPr>
              <a:t>режим, график работы,                                                                                                                        контактные телефоны,                                                                                                                                адреса электронной почты;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 smtClean="0">
                <a:solidFill>
                  <a:schemeClr val="tx1"/>
                </a:solidFill>
              </a:rPr>
              <a:t>дату </a:t>
            </a:r>
            <a:r>
              <a:rPr lang="ru-RU" sz="1800" dirty="0">
                <a:solidFill>
                  <a:schemeClr val="tx1"/>
                </a:solidFill>
              </a:rPr>
              <a:t>создания организации,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сведения </a:t>
            </a:r>
            <a:r>
              <a:rPr lang="ru-RU" sz="1800" dirty="0">
                <a:solidFill>
                  <a:schemeClr val="tx1"/>
                </a:solidFill>
              </a:rPr>
              <a:t>об учредителях;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>
                <a:solidFill>
                  <a:schemeClr val="tx1"/>
                </a:solidFill>
              </a:rPr>
              <a:t>учредительные </a:t>
            </a:r>
            <a:r>
              <a:rPr lang="ru-RU" sz="1800" dirty="0" smtClean="0">
                <a:solidFill>
                  <a:schemeClr val="tx1"/>
                </a:solidFill>
              </a:rPr>
              <a:t>документы:                                                                                                                                        - копия </a:t>
            </a:r>
            <a:r>
              <a:rPr lang="ru-RU" sz="1800" dirty="0">
                <a:solidFill>
                  <a:schemeClr val="tx1"/>
                </a:solidFill>
              </a:rPr>
              <a:t>устава,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- свидетельство </a:t>
            </a:r>
            <a:r>
              <a:rPr lang="ru-RU" sz="1800" dirty="0">
                <a:solidFill>
                  <a:schemeClr val="tx1"/>
                </a:solidFill>
              </a:rPr>
              <a:t>о государственной регистрации,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   - решение </a:t>
            </a:r>
            <a:r>
              <a:rPr lang="ru-RU" sz="1800" dirty="0">
                <a:solidFill>
                  <a:schemeClr val="tx1"/>
                </a:solidFill>
              </a:rPr>
              <a:t>учредителей о создании и о назначении руководителя организации</a:t>
            </a:r>
            <a:r>
              <a:rPr lang="ru-RU" sz="1800" dirty="0" smtClean="0">
                <a:solidFill>
                  <a:schemeClr val="tx1"/>
                </a:solidFill>
              </a:rPr>
              <a:t>,                    - положения </a:t>
            </a:r>
            <a:r>
              <a:rPr lang="ru-RU" sz="1800" dirty="0">
                <a:solidFill>
                  <a:schemeClr val="tx1"/>
                </a:solidFill>
              </a:rPr>
              <a:t>о </a:t>
            </a:r>
            <a:r>
              <a:rPr lang="ru-RU" sz="1800" dirty="0" smtClean="0">
                <a:solidFill>
                  <a:schemeClr val="tx1"/>
                </a:solidFill>
              </a:rPr>
              <a:t>филиалах (при наличии);</a:t>
            </a:r>
            <a:endParaRPr lang="ru-RU" sz="1800" dirty="0">
              <a:solidFill>
                <a:schemeClr val="tx1"/>
              </a:solidFill>
            </a:endParaRP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>
                <a:solidFill>
                  <a:schemeClr val="tx1"/>
                </a:solidFill>
              </a:rPr>
              <a:t>структуру </a:t>
            </a:r>
            <a:r>
              <a:rPr lang="ru-RU" sz="1800" dirty="0" smtClean="0">
                <a:solidFill>
                  <a:schemeClr val="tx1"/>
                </a:solidFill>
              </a:rPr>
              <a:t>организации</a:t>
            </a:r>
            <a:r>
              <a:rPr lang="ru-RU" sz="1800" dirty="0">
                <a:solidFill>
                  <a:schemeClr val="tx1"/>
                </a:solidFill>
              </a:rPr>
              <a:t>;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endParaRPr lang="en-US" sz="1800" dirty="0" smtClean="0">
              <a:solidFill>
                <a:schemeClr val="tx1"/>
              </a:solidFill>
            </a:endParaRP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/>
            </a:pPr>
            <a:r>
              <a:rPr lang="ru-RU" sz="1800" dirty="0" smtClean="0">
                <a:solidFill>
                  <a:schemeClr val="tx1"/>
                </a:solidFill>
              </a:rPr>
              <a:t>Ф.И.О. и </a:t>
            </a:r>
            <a:r>
              <a:rPr lang="ru-RU" sz="1800" dirty="0">
                <a:solidFill>
                  <a:schemeClr val="tx1"/>
                </a:solidFill>
              </a:rPr>
              <a:t>должности руководящего состава организации,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ее </a:t>
            </a:r>
            <a:r>
              <a:rPr lang="ru-RU" sz="1800" dirty="0">
                <a:solidFill>
                  <a:schemeClr val="tx1"/>
                </a:solidFill>
              </a:rPr>
              <a:t>структурных подразделений и </a:t>
            </a:r>
            <a:r>
              <a:rPr lang="ru-RU" sz="1800" dirty="0" smtClean="0">
                <a:solidFill>
                  <a:schemeClr val="tx1"/>
                </a:solidFill>
              </a:rPr>
              <a:t>филиалов (при наличии);</a:t>
            </a:r>
          </a:p>
          <a:p>
            <a:pPr algn="l">
              <a:lnSpc>
                <a:spcPct val="90000"/>
              </a:lnSpc>
              <a:spcBef>
                <a:spcPts val="1200"/>
              </a:spcBef>
            </a:pPr>
            <a:r>
              <a:rPr lang="ru-RU" sz="1600" i="1" dirty="0" smtClean="0">
                <a:solidFill>
                  <a:schemeClr val="tx1"/>
                </a:solidFill>
              </a:rPr>
              <a:t>            </a:t>
            </a:r>
            <a:r>
              <a:rPr lang="en-US" sz="1600" i="1" dirty="0" smtClean="0">
                <a:solidFill>
                  <a:schemeClr val="tx1"/>
                </a:solidFill>
              </a:rPr>
              <a:t>&lt;</a:t>
            </a:r>
            <a:r>
              <a:rPr lang="ru-RU" sz="1600" i="1" dirty="0" smtClean="0">
                <a:solidFill>
                  <a:schemeClr val="tx1"/>
                </a:solidFill>
              </a:rPr>
              <a:t>стр. 1 из 2</a:t>
            </a:r>
            <a:r>
              <a:rPr lang="en-US" sz="1600" i="1" dirty="0" smtClean="0">
                <a:solidFill>
                  <a:schemeClr val="tx1"/>
                </a:solidFill>
              </a:rPr>
              <a:t>&gt;</a:t>
            </a:r>
            <a:endParaRPr lang="ru-RU" sz="16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73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дзаголовок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  <a:spcBef>
                <a:spcPts val="1200"/>
              </a:spcBef>
            </a:pPr>
            <a:r>
              <a:rPr lang="ru-RU" sz="1600" i="1" dirty="0" smtClean="0">
                <a:solidFill>
                  <a:schemeClr val="tx1"/>
                </a:solidFill>
              </a:rPr>
              <a:t>            </a:t>
            </a:r>
            <a:r>
              <a:rPr lang="en-US" sz="1600" i="1" dirty="0" smtClean="0">
                <a:solidFill>
                  <a:schemeClr val="tx1"/>
                </a:solidFill>
              </a:rPr>
              <a:t>&lt;</a:t>
            </a:r>
            <a:r>
              <a:rPr lang="ru-RU" sz="1600" i="1" dirty="0" smtClean="0">
                <a:solidFill>
                  <a:schemeClr val="tx1"/>
                </a:solidFill>
              </a:rPr>
              <a:t>стр. 2 из 2</a:t>
            </a:r>
            <a:r>
              <a:rPr lang="en-US" sz="1600" i="1" dirty="0" smtClean="0">
                <a:solidFill>
                  <a:schemeClr val="tx1"/>
                </a:solidFill>
              </a:rPr>
              <a:t>&gt;</a:t>
            </a:r>
            <a:endParaRPr lang="ru-RU" sz="1600" i="1" dirty="0">
              <a:solidFill>
                <a:schemeClr val="tx1"/>
              </a:solidFill>
            </a:endParaRP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 smtClean="0">
                <a:solidFill>
                  <a:schemeClr val="tx1"/>
                </a:solidFill>
              </a:rPr>
              <a:t>сведения </a:t>
            </a:r>
            <a:r>
              <a:rPr lang="ru-RU" sz="1800" dirty="0">
                <a:solidFill>
                  <a:schemeClr val="tx1"/>
                </a:solidFill>
              </a:rPr>
              <a:t>о видах предоставляемых услуг;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перечень оказываемых платных услуг,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                            цены </a:t>
            </a:r>
            <a:r>
              <a:rPr lang="ru-RU" sz="1800" dirty="0">
                <a:solidFill>
                  <a:schemeClr val="tx1"/>
                </a:solidFill>
              </a:rPr>
              <a:t>(тарифы) на услуги, </a:t>
            </a:r>
            <a:r>
              <a:rPr lang="ru-RU" sz="1800" dirty="0" smtClean="0">
                <a:solidFill>
                  <a:schemeClr val="tx1"/>
                </a:solidFill>
              </a:rPr>
              <a:t>а </a:t>
            </a:r>
            <a:r>
              <a:rPr lang="ru-RU" sz="1800" dirty="0">
                <a:solidFill>
                  <a:schemeClr val="tx1"/>
                </a:solidFill>
              </a:rPr>
              <a:t>также копии нормативно-правовых актов, устанавливающих цены (тарифы) на услуги либо порядок их установления;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информацию об объеме предоставляемых </a:t>
            </a:r>
            <a:r>
              <a:rPr lang="ru-RU" sz="1800" dirty="0" smtClean="0">
                <a:solidFill>
                  <a:schemeClr val="tx1"/>
                </a:solidFill>
              </a:rPr>
              <a:t>услуг:                                                                               копию </a:t>
            </a:r>
            <a:r>
              <a:rPr lang="ru-RU" sz="1800" dirty="0">
                <a:solidFill>
                  <a:schemeClr val="tx1"/>
                </a:solidFill>
              </a:rPr>
              <a:t>плана финансово-хозяйственной деятельности </a:t>
            </a:r>
            <a:r>
              <a:rPr lang="ru-RU" sz="1800" dirty="0" smtClean="0">
                <a:solidFill>
                  <a:schemeClr val="tx1"/>
                </a:solidFill>
              </a:rPr>
              <a:t>организации, утвержденного                            в </a:t>
            </a:r>
            <a:r>
              <a:rPr lang="ru-RU" sz="1800" dirty="0">
                <a:solidFill>
                  <a:schemeClr val="tx1"/>
                </a:solidFill>
              </a:rPr>
              <a:t>установленном порядке, либо копию бюджетной сметы;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информацию о материально-техническом обеспечении организации;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копии лицензий на осуществление деятельности, подлежащей лицензированию;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информацию о планируемых мероприятиях;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информацию о выполнении муниципального задания,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              отчет </a:t>
            </a:r>
            <a:r>
              <a:rPr lang="ru-RU" sz="1800" dirty="0">
                <a:solidFill>
                  <a:schemeClr val="tx1"/>
                </a:solidFill>
              </a:rPr>
              <a:t>о результатах деятельности организации;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результаты независимой оценки качества оказания услуг организации,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а </a:t>
            </a:r>
            <a:r>
              <a:rPr lang="ru-RU" sz="1800" dirty="0">
                <a:solidFill>
                  <a:schemeClr val="tx1"/>
                </a:solidFill>
              </a:rPr>
              <a:t>также полученные предложения об улучшении качества работы организации;</a:t>
            </a:r>
          </a:p>
          <a:p>
            <a:pPr marL="540000" indent="-342900" algn="l">
              <a:lnSpc>
                <a:spcPct val="90000"/>
              </a:lnSpc>
              <a:spcBef>
                <a:spcPts val="1200"/>
              </a:spcBef>
              <a:buFont typeface="+mj-lt"/>
              <a:buAutoNum type="arabicParenR" startAt="7"/>
            </a:pPr>
            <a:r>
              <a:rPr lang="ru-RU" sz="1800" dirty="0">
                <a:solidFill>
                  <a:schemeClr val="tx1"/>
                </a:solidFill>
              </a:rPr>
              <a:t>план по улучшению качества работы организации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8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одзаголовок 2"/>
          <p:cNvSpPr txBox="1">
            <a:spLocks/>
          </p:cNvSpPr>
          <p:nvPr/>
        </p:nvSpPr>
        <p:spPr>
          <a:xfrm>
            <a:off x="-9524" y="188640"/>
            <a:ext cx="9153524" cy="432048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19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Приказ </a:t>
            </a:r>
            <a:r>
              <a:rPr lang="ru-RU" sz="1900" b="1" dirty="0">
                <a:solidFill>
                  <a:schemeClr val="bg1"/>
                </a:solidFill>
                <a:cs typeface="Iskoola Pota" panose="020B0502040204020203" pitchFamily="34" charset="0"/>
              </a:rPr>
              <a:t>Минкультуры России от 22.11.2016 г. № </a:t>
            </a:r>
            <a:r>
              <a:rPr lang="ru-RU" sz="19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2542</a:t>
            </a: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0" y="620688"/>
            <a:ext cx="9144000" cy="6237312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ru-RU" sz="10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ru-RU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Критерии, по которым будет осуществляться анкетирование граждан:</a:t>
            </a:r>
          </a:p>
          <a:p>
            <a:pPr algn="l">
              <a:spcBef>
                <a:spcPts val="0"/>
              </a:spcBef>
            </a:pPr>
            <a:endParaRPr lang="ru-RU" sz="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</a:rPr>
              <a:t>доступность </a:t>
            </a:r>
            <a:r>
              <a:rPr lang="ru-RU" sz="1800" dirty="0">
                <a:solidFill>
                  <a:schemeClr val="tx1"/>
                </a:solidFill>
              </a:rPr>
              <a:t>и актуальность информации о деятельности </a:t>
            </a:r>
            <a:r>
              <a:rPr lang="ru-RU" sz="1800" dirty="0" smtClean="0">
                <a:solidFill>
                  <a:schemeClr val="tx1"/>
                </a:solidFill>
              </a:rPr>
              <a:t>организации,           </a:t>
            </a:r>
            <a:r>
              <a:rPr lang="ru-RU" sz="1800" dirty="0">
                <a:solidFill>
                  <a:schemeClr val="tx1"/>
                </a:solidFill>
              </a:rPr>
              <a:t>размещенной на </a:t>
            </a:r>
            <a:r>
              <a:rPr lang="ru-RU" sz="1800" dirty="0" smtClean="0">
                <a:solidFill>
                  <a:schemeClr val="tx1"/>
                </a:solidFill>
              </a:rPr>
              <a:t>территории данной организации;</a:t>
            </a:r>
            <a:endParaRPr lang="ru-RU" sz="1800" dirty="0"/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комфортность условий пребывания в организации;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наличие дополнительных услуг и доступность их получения;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удобство пользования электронными сервисами, предоставляемыми организацией               (в том числе с помощью мобильных устройств);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удобство графика работы организации;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соблюдение режима работы;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соблюдение установленных сроков предоставления услуг;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доступность услуг для лиц с ограниченными возможностями здоровья;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доброжелательность и вежливость персонала;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компетентность персонала;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общая удовлетворенность качеством оказания услуг организацией;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удовлетворенность материально-техническим обеспечением организации;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удовлетворенность качеством и полнотой информации о деятельности организации, размещенной на официальном сайте организации в сети «Интернет»;</a:t>
            </a:r>
          </a:p>
          <a:p>
            <a:pPr marL="342900" indent="-342900" algn="l">
              <a:lnSpc>
                <a:spcPct val="80000"/>
              </a:lnSpc>
              <a:spcBef>
                <a:spcPts val="8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tx1"/>
                </a:solidFill>
              </a:rPr>
              <a:t>удовлетворенность качеством и содержанием полиграфических материалов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21795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ru-RU" sz="5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endPara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endParaRPr lang="ru-RU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endParaRPr lang="ru-RU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endParaRPr lang="ru-RU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-13356" y="1268760"/>
            <a:ext cx="9144000" cy="1152128"/>
          </a:xfrm>
          <a:prstGeom prst="rect">
            <a:avLst/>
          </a:prstGeom>
          <a:solidFill>
            <a:schemeClr val="tx2">
              <a:lumMod val="50000"/>
              <a:alpha val="2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Размещение информации на сайтах согласно требованиям </a:t>
            </a:r>
          </a:p>
          <a:p>
            <a:pPr algn="l"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осуществить </a:t>
            </a: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срок до 6 марта 2017 г.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0" y="3140968"/>
            <a:ext cx="9144000" cy="2448272"/>
          </a:xfrm>
          <a:prstGeom prst="rect">
            <a:avLst/>
          </a:prstGeom>
          <a:solidFill>
            <a:schemeClr val="tx2">
              <a:lumMod val="50000"/>
              <a:alpha val="2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Ответственное лицо: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endParaRPr lang="ru-RU" sz="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2400" dirty="0" err="1" smtClean="0">
                <a:solidFill>
                  <a:schemeClr val="tx1"/>
                </a:solidFill>
              </a:rPr>
              <a:t>Зубрилина</a:t>
            </a:r>
            <a:r>
              <a:rPr lang="ru-RU" sz="2400" dirty="0" smtClean="0">
                <a:solidFill>
                  <a:schemeClr val="tx1"/>
                </a:solidFill>
              </a:rPr>
              <a:t> Наталья Дмитриевна – И.о.директора МБУК КДЦ «Андреевский»</a:t>
            </a:r>
            <a:endParaRPr lang="ru-RU" sz="2400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</a:rPr>
              <a:t>e-mail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 smtClean="0">
                <a:solidFill>
                  <a:schemeClr val="tx1"/>
                </a:solidFill>
              </a:rPr>
              <a:t>andreevka</a:t>
            </a:r>
            <a:r>
              <a:rPr lang="en-US" sz="2400" dirty="0" smtClean="0">
                <a:solidFill>
                  <a:schemeClr val="tx1"/>
                </a:solidFill>
              </a:rPr>
              <a:t>.adm1@maiI.ru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321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одзаголовок 2"/>
          <p:cNvSpPr txBox="1">
            <a:spLocks/>
          </p:cNvSpPr>
          <p:nvPr/>
        </p:nvSpPr>
        <p:spPr>
          <a:xfrm>
            <a:off x="0" y="4509120"/>
            <a:ext cx="9153524" cy="792088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ru-RU" sz="4000" b="1" dirty="0" smtClean="0">
                <a:solidFill>
                  <a:schemeClr val="bg1"/>
                </a:solidFill>
                <a:cs typeface="Iskoola Pota" panose="020B0502040204020203" pitchFamily="34" charset="0"/>
              </a:rPr>
              <a:t> Спасибо за внимание</a:t>
            </a:r>
            <a:endParaRPr lang="ru-RU" sz="3600" b="1" dirty="0">
              <a:solidFill>
                <a:schemeClr val="bg1"/>
              </a:solidFill>
              <a:cs typeface="Iskoola Pota" panose="020B0502040204020203" pitchFamily="34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5211960"/>
            <a:ext cx="9144000" cy="1025352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ru-RU" sz="5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Министерство культуры </a:t>
            </a: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национальной политики </a:t>
            </a: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Республики Мордовия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0" y="0"/>
            <a:ext cx="9144000" cy="3518248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ru-RU" sz="5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175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9479</TotalTime>
  <Words>592</Words>
  <Application>Microsoft Office PowerPoint</Application>
  <PresentationFormat>Экран (4:3)</PresentationFormat>
  <Paragraphs>85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3_Тема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Туристская привлекательность Республики Мордовия</dc:title>
  <dc:creator>Admin</dc:creator>
  <cp:lastModifiedBy>1</cp:lastModifiedBy>
  <cp:revision>712</cp:revision>
  <cp:lastPrinted>2016-04-26T15:43:18Z</cp:lastPrinted>
  <dcterms:created xsi:type="dcterms:W3CDTF">2014-06-10T06:06:57Z</dcterms:created>
  <dcterms:modified xsi:type="dcterms:W3CDTF">2017-05-12T05:11:37Z</dcterms:modified>
</cp:coreProperties>
</file>