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8"/>
  </p:notesMasterIdLst>
  <p:sldIdLst>
    <p:sldId id="256" r:id="rId2"/>
    <p:sldId id="262" r:id="rId3"/>
    <p:sldId id="257" r:id="rId4"/>
    <p:sldId id="260" r:id="rId5"/>
    <p:sldId id="258" r:id="rId6"/>
    <p:sldId id="259" r:id="rId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18" d="100"/>
          <a:sy n="118" d="100"/>
        </p:scale>
        <p:origin x="-1434" y="-2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48BB557-BBC7-4BC9-8B96-C49495BBA7D2}" type="datetimeFigureOut">
              <a:rPr lang="ru-RU" smtClean="0"/>
              <a:t>11.04.2017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C984C3E-9C6D-4980-9469-2261733BFB9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860487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984C3E-9C6D-4980-9469-2261733BFB97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46163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984C3E-9C6D-4980-9469-2261733BFB97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46163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984C3E-9C6D-4980-9469-2261733BFB97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46163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C984C3E-9C6D-4980-9469-2261733BFB97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46163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94815-7437-488E-A57D-AE86E6BBC3CF}" type="datetimeFigureOut">
              <a:rPr lang="ru-RU" smtClean="0"/>
              <a:t>11.04.2017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DD127-3CAA-42E1-9F8D-BD7198828A31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94815-7437-488E-A57D-AE86E6BBC3CF}" type="datetimeFigureOut">
              <a:rPr lang="ru-RU" smtClean="0"/>
              <a:t>11.04.2017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DD127-3CAA-42E1-9F8D-BD7198828A31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94815-7437-488E-A57D-AE86E6BBC3CF}" type="datetimeFigureOut">
              <a:rPr lang="ru-RU" smtClean="0"/>
              <a:t>11.04.2017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DD127-3CAA-42E1-9F8D-BD7198828A3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94815-7437-488E-A57D-AE86E6BBC3CF}" type="datetimeFigureOut">
              <a:rPr lang="ru-RU" smtClean="0"/>
              <a:t>11.04.2017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DD127-3CAA-42E1-9F8D-BD7198828A31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94815-7437-488E-A57D-AE86E6BBC3CF}" type="datetimeFigureOut">
              <a:rPr lang="ru-RU" smtClean="0"/>
              <a:t>11.04.2017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DD127-3CAA-42E1-9F8D-BD7198828A31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94815-7437-488E-A57D-AE86E6BBC3CF}" type="datetimeFigureOut">
              <a:rPr lang="ru-RU" smtClean="0"/>
              <a:t>11.04.2017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DD127-3CAA-42E1-9F8D-BD7198828A3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94815-7437-488E-A57D-AE86E6BBC3CF}" type="datetimeFigureOut">
              <a:rPr lang="ru-RU" smtClean="0"/>
              <a:t>11.04.2017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DD127-3CAA-42E1-9F8D-BD7198828A3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94815-7437-488E-A57D-AE86E6BBC3CF}" type="datetimeFigureOut">
              <a:rPr lang="ru-RU" smtClean="0"/>
              <a:t>11.04.2017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DD127-3CAA-42E1-9F8D-BD7198828A3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94815-7437-488E-A57D-AE86E6BBC3CF}" type="datetimeFigureOut">
              <a:rPr lang="ru-RU" smtClean="0"/>
              <a:t>11.04.2017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DD127-3CAA-42E1-9F8D-BD7198828A31}" type="slidenum">
              <a:rPr lang="ru-RU" smtClean="0"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94815-7437-488E-A57D-AE86E6BBC3CF}" type="datetimeFigureOut">
              <a:rPr lang="ru-RU" smtClean="0"/>
              <a:t>11.04.2017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DD127-3CAA-42E1-9F8D-BD7198828A3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94815-7437-488E-A57D-AE86E6BBC3CF}" type="datetimeFigureOut">
              <a:rPr lang="ru-RU" smtClean="0"/>
              <a:t>11.04.2017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3DD127-3CAA-42E1-9F8D-BD7198828A31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17794815-7437-488E-A57D-AE86E6BBC3CF}" type="datetimeFigureOut">
              <a:rPr lang="ru-RU" smtClean="0"/>
              <a:t>11.04.2017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6C3DD127-3CAA-42E1-9F8D-BD7198828A31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123728" y="476673"/>
            <a:ext cx="6334472" cy="1368151"/>
          </a:xfrm>
        </p:spPr>
        <p:txBody>
          <a:bodyPr>
            <a:normAutofit/>
          </a:bodyPr>
          <a:lstStyle/>
          <a:p>
            <a:pPr marL="182880" indent="0" algn="ctr">
              <a:buNone/>
            </a:pPr>
            <a:r>
              <a:rPr lang="ru-RU" sz="3600" dirty="0" smtClean="0">
                <a:solidFill>
                  <a:srgbClr val="0070C0"/>
                </a:solidFill>
                <a:latin typeface="Arial Black" panose="020B0A04020102020204" pitchFamily="34" charset="0"/>
              </a:rPr>
              <a:t>Инвестиционный паспорт</a:t>
            </a:r>
            <a:endParaRPr lang="ru-RU" sz="3600" dirty="0">
              <a:solidFill>
                <a:srgbClr val="0070C0"/>
              </a:solidFill>
              <a:latin typeface="Arial Black" panose="020B0A04020102020204" pitchFamily="34" charset="0"/>
            </a:endParaRPr>
          </a:p>
        </p:txBody>
      </p:sp>
      <p:pic>
        <p:nvPicPr>
          <p:cNvPr id="1026" name="Picture 2" descr="C:\Users\пк\Desktop\Инвестиции\Инвестиционные паспорта\Картинки\Герб Темникова 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5694" y="560556"/>
            <a:ext cx="1074018" cy="12122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960"/>
          <a:stretch/>
        </p:blipFill>
        <p:spPr bwMode="auto">
          <a:xfrm>
            <a:off x="3203848" y="1916832"/>
            <a:ext cx="3888431" cy="4536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059341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55576" y="620688"/>
            <a:ext cx="8136904" cy="5616624"/>
          </a:xfrm>
        </p:spPr>
        <p:txBody>
          <a:bodyPr>
            <a:normAutofit/>
          </a:bodyPr>
          <a:lstStyle/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v"/>
            </a:pPr>
            <a:r>
              <a:rPr lang="ru-RU" sz="2400" b="1" dirty="0" smtClean="0">
                <a:solidFill>
                  <a:srgbClr val="7030A0"/>
                </a:solidFill>
                <a:cs typeface="Aharoni" panose="02010803020104030203" pitchFamily="2" charset="-79"/>
              </a:rPr>
              <a:t>Наименование объекта: </a:t>
            </a:r>
            <a:r>
              <a:rPr lang="ru-RU" sz="2400" b="1" dirty="0" smtClean="0">
                <a:solidFill>
                  <a:srgbClr val="7030A0"/>
                </a:solidFill>
                <a:cs typeface="Aharoni" panose="02010803020104030203" pitchFamily="2" charset="-79"/>
              </a:rPr>
              <a:t>Земельный участок</a:t>
            </a:r>
            <a:endParaRPr lang="ru-RU" sz="2400" b="1" dirty="0" smtClean="0">
              <a:solidFill>
                <a:srgbClr val="7030A0"/>
              </a:solidFill>
            </a:endParaRPr>
          </a:p>
          <a:p>
            <a:pPr marL="342900" indent="-342900">
              <a:lnSpc>
                <a:spcPct val="200000"/>
              </a:lnSpc>
              <a:buFont typeface="Wingdings" panose="05000000000000000000" pitchFamily="2" charset="2"/>
              <a:buChar char="v"/>
            </a:pPr>
            <a:r>
              <a:rPr lang="ru-RU" sz="2400" b="1" dirty="0" smtClean="0">
                <a:solidFill>
                  <a:srgbClr val="7030A0"/>
                </a:solidFill>
                <a:cs typeface="Aharoni" panose="02010803020104030203" pitchFamily="2" charset="-79"/>
              </a:rPr>
              <a:t>Адрес: РМ, </a:t>
            </a:r>
            <a:r>
              <a:rPr lang="ru-RU" sz="2400" b="1" dirty="0" smtClean="0">
                <a:solidFill>
                  <a:srgbClr val="7030A0"/>
                </a:solidFill>
              </a:rPr>
              <a:t>Темниковский </a:t>
            </a:r>
            <a:r>
              <a:rPr lang="ru-RU" sz="2400" b="1" dirty="0">
                <a:solidFill>
                  <a:srgbClr val="7030A0"/>
                </a:solidFill>
              </a:rPr>
              <a:t>муниципальный район, г. Темников, ул</a:t>
            </a:r>
            <a:r>
              <a:rPr lang="ru-RU" sz="2400" b="1" dirty="0" smtClean="0">
                <a:solidFill>
                  <a:srgbClr val="7030A0"/>
                </a:solidFill>
              </a:rPr>
              <a:t>. Интернациональная, </a:t>
            </a:r>
            <a:r>
              <a:rPr lang="ru-RU" sz="2400" b="1" dirty="0" smtClean="0">
                <a:solidFill>
                  <a:srgbClr val="7030A0"/>
                </a:solidFill>
              </a:rPr>
              <a:t>61/1</a:t>
            </a:r>
            <a:endParaRPr lang="ru-RU" sz="2400" b="1" dirty="0" smtClean="0">
              <a:solidFill>
                <a:srgbClr val="7030A0"/>
              </a:solidFill>
              <a:cs typeface="Aharoni" panose="02010803020104030203" pitchFamily="2" charset="-79"/>
            </a:endParaRPr>
          </a:p>
          <a:p>
            <a:pPr marL="342900" indent="-342900" algn="l">
              <a:lnSpc>
                <a:spcPct val="200000"/>
              </a:lnSpc>
              <a:buFont typeface="Wingdings" panose="05000000000000000000" pitchFamily="2" charset="2"/>
              <a:buChar char="v"/>
            </a:pPr>
            <a:r>
              <a:rPr lang="ru-RU" sz="2400" b="1" dirty="0" smtClean="0">
                <a:solidFill>
                  <a:srgbClr val="7030A0"/>
                </a:solidFill>
                <a:cs typeface="Aharoni" panose="02010803020104030203" pitchFamily="2" charset="-79"/>
              </a:rPr>
              <a:t>Дата составления: </a:t>
            </a:r>
            <a:r>
              <a:rPr lang="ru-RU" sz="2400" b="1" dirty="0" smtClean="0">
                <a:solidFill>
                  <a:srgbClr val="7030A0"/>
                </a:solidFill>
                <a:cs typeface="Aharoni" panose="02010803020104030203" pitchFamily="2" charset="-79"/>
              </a:rPr>
              <a:t>11.04.2017г</a:t>
            </a:r>
            <a:r>
              <a:rPr lang="ru-RU" sz="2400" b="1" dirty="0" smtClean="0">
                <a:solidFill>
                  <a:srgbClr val="7030A0"/>
                </a:solidFill>
                <a:cs typeface="Aharoni" panose="02010803020104030203" pitchFamily="2" charset="-79"/>
              </a:rPr>
              <a:t>.</a:t>
            </a:r>
          </a:p>
          <a:p>
            <a:pPr marL="342900" indent="-342900" algn="l">
              <a:lnSpc>
                <a:spcPct val="200000"/>
              </a:lnSpc>
              <a:buFont typeface="Wingdings" panose="05000000000000000000" pitchFamily="2" charset="2"/>
              <a:buChar char="v"/>
            </a:pPr>
            <a:r>
              <a:rPr lang="ru-RU" sz="2400" b="1" dirty="0" smtClean="0">
                <a:solidFill>
                  <a:srgbClr val="7030A0"/>
                </a:solidFill>
                <a:cs typeface="Aharoni" panose="02010803020104030203" pitchFamily="2" charset="-79"/>
              </a:rPr>
              <a:t>Категория: </a:t>
            </a:r>
            <a:r>
              <a:rPr lang="ru-RU" sz="2400" b="1" dirty="0" err="1" smtClean="0">
                <a:solidFill>
                  <a:srgbClr val="7030A0"/>
                </a:solidFill>
                <a:cs typeface="Aharoni" panose="02010803020104030203" pitchFamily="2" charset="-79"/>
              </a:rPr>
              <a:t>Гринфилд</a:t>
            </a:r>
            <a:endParaRPr lang="ru-RU" sz="2400" b="1" dirty="0">
              <a:solidFill>
                <a:srgbClr val="7030A0"/>
              </a:solidFill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6401830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116632"/>
            <a:ext cx="8964488" cy="1080120"/>
          </a:xfrm>
        </p:spPr>
        <p:txBody>
          <a:bodyPr/>
          <a:lstStyle/>
          <a:p>
            <a:pPr marL="0" indent="0" algn="ctr">
              <a:buNone/>
            </a:pPr>
            <a:r>
              <a:rPr lang="ru-RU" sz="3600" dirty="0">
                <a:solidFill>
                  <a:srgbClr val="0070C0"/>
                </a:solidFill>
              </a:rPr>
              <a:t>Характеристика объекта </a:t>
            </a:r>
            <a:r>
              <a:rPr lang="ru-RU" sz="3600" dirty="0" smtClean="0">
                <a:solidFill>
                  <a:srgbClr val="0070C0"/>
                </a:solidFill>
              </a:rPr>
              <a:t>недвижимости</a:t>
            </a:r>
            <a:endParaRPr lang="ru-RU" sz="3600" dirty="0">
              <a:solidFill>
                <a:srgbClr val="0070C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 rot="10800000" flipV="1">
            <a:off x="611560" y="1817440"/>
            <a:ext cx="8136904" cy="4491880"/>
          </a:xfrm>
        </p:spPr>
        <p:txBody>
          <a:bodyPr anchor="t">
            <a:noAutofit/>
          </a:bodyPr>
          <a:lstStyle/>
          <a:p>
            <a:pPr algn="just">
              <a:buFont typeface="Wingdings" panose="05000000000000000000" pitchFamily="2" charset="2"/>
              <a:buChar char="v"/>
            </a:pPr>
            <a:r>
              <a:rPr lang="ru-RU" sz="2000" b="1" dirty="0" smtClean="0">
                <a:solidFill>
                  <a:srgbClr val="7030A0"/>
                </a:solidFill>
              </a:rPr>
              <a:t>Площадь: </a:t>
            </a:r>
            <a:r>
              <a:rPr lang="ru-RU" sz="2000" dirty="0" smtClean="0">
                <a:solidFill>
                  <a:srgbClr val="7030A0"/>
                </a:solidFill>
              </a:rPr>
              <a:t>997 </a:t>
            </a:r>
            <a:r>
              <a:rPr lang="ru-RU" sz="2000" dirty="0" err="1" smtClean="0">
                <a:solidFill>
                  <a:srgbClr val="7030A0"/>
                </a:solidFill>
              </a:rPr>
              <a:t>кв.м</a:t>
            </a:r>
            <a:r>
              <a:rPr lang="ru-RU" sz="2000" dirty="0" smtClean="0">
                <a:solidFill>
                  <a:srgbClr val="7030A0"/>
                </a:solidFill>
              </a:rPr>
              <a:t>.</a:t>
            </a:r>
          </a:p>
          <a:p>
            <a:pPr algn="just">
              <a:buFont typeface="Wingdings" panose="05000000000000000000" pitchFamily="2" charset="2"/>
              <a:buChar char="v"/>
            </a:pPr>
            <a:r>
              <a:rPr lang="ru-RU" sz="2000" b="1" dirty="0" smtClean="0">
                <a:solidFill>
                  <a:srgbClr val="7030A0"/>
                </a:solidFill>
              </a:rPr>
              <a:t>Площадь </a:t>
            </a:r>
            <a:r>
              <a:rPr lang="ru-RU" sz="2000" b="1" dirty="0">
                <a:solidFill>
                  <a:srgbClr val="7030A0"/>
                </a:solidFill>
              </a:rPr>
              <a:t>свободная</a:t>
            </a:r>
            <a:r>
              <a:rPr lang="ru-RU" sz="2000" dirty="0">
                <a:solidFill>
                  <a:srgbClr val="7030A0"/>
                </a:solidFill>
              </a:rPr>
              <a:t>: </a:t>
            </a:r>
            <a:r>
              <a:rPr lang="ru-RU" sz="2000" dirty="0" smtClean="0">
                <a:solidFill>
                  <a:srgbClr val="7030A0"/>
                </a:solidFill>
              </a:rPr>
              <a:t>997 </a:t>
            </a:r>
            <a:r>
              <a:rPr lang="ru-RU" sz="2000" dirty="0" err="1" smtClean="0">
                <a:solidFill>
                  <a:srgbClr val="7030A0"/>
                </a:solidFill>
              </a:rPr>
              <a:t>кв.м</a:t>
            </a:r>
            <a:r>
              <a:rPr lang="ru-RU" sz="2000" dirty="0" smtClean="0">
                <a:solidFill>
                  <a:srgbClr val="7030A0"/>
                </a:solidFill>
              </a:rPr>
              <a:t>.</a:t>
            </a:r>
            <a:endParaRPr lang="ru-RU" sz="2000" dirty="0" smtClean="0">
              <a:solidFill>
                <a:srgbClr val="7030A0"/>
              </a:solidFill>
            </a:endParaRPr>
          </a:p>
          <a:p>
            <a:pPr algn="just">
              <a:buFont typeface="Wingdings" panose="05000000000000000000" pitchFamily="2" charset="2"/>
              <a:buChar char="v"/>
            </a:pPr>
            <a:r>
              <a:rPr lang="ru-RU" sz="2000" b="1" dirty="0" smtClean="0">
                <a:solidFill>
                  <a:srgbClr val="7030A0"/>
                </a:solidFill>
              </a:rPr>
              <a:t>Категория </a:t>
            </a:r>
            <a:r>
              <a:rPr lang="ru-RU" sz="2000" b="1" dirty="0">
                <a:solidFill>
                  <a:srgbClr val="7030A0"/>
                </a:solidFill>
              </a:rPr>
              <a:t>земель</a:t>
            </a:r>
            <a:r>
              <a:rPr lang="ru-RU" sz="2000" dirty="0">
                <a:solidFill>
                  <a:srgbClr val="7030A0"/>
                </a:solidFill>
              </a:rPr>
              <a:t>: Земли </a:t>
            </a:r>
            <a:r>
              <a:rPr lang="ru-RU" sz="2000" dirty="0" smtClean="0">
                <a:solidFill>
                  <a:srgbClr val="7030A0"/>
                </a:solidFill>
              </a:rPr>
              <a:t>населенных пунктов</a:t>
            </a:r>
          </a:p>
          <a:p>
            <a:pPr algn="just">
              <a:buFont typeface="Wingdings" panose="05000000000000000000" pitchFamily="2" charset="2"/>
              <a:buChar char="v"/>
            </a:pPr>
            <a:r>
              <a:rPr lang="ru-RU" sz="2000" b="1" dirty="0" smtClean="0">
                <a:solidFill>
                  <a:srgbClr val="7030A0"/>
                </a:solidFill>
              </a:rPr>
              <a:t>Форма </a:t>
            </a:r>
            <a:r>
              <a:rPr lang="ru-RU" sz="2000" b="1" dirty="0">
                <a:solidFill>
                  <a:srgbClr val="7030A0"/>
                </a:solidFill>
              </a:rPr>
              <a:t>собственности</a:t>
            </a:r>
            <a:r>
              <a:rPr lang="ru-RU" sz="2000" dirty="0">
                <a:solidFill>
                  <a:srgbClr val="7030A0"/>
                </a:solidFill>
              </a:rPr>
              <a:t>: Администрация муниципального </a:t>
            </a:r>
            <a:r>
              <a:rPr lang="ru-RU" sz="2000" dirty="0" smtClean="0">
                <a:solidFill>
                  <a:srgbClr val="7030A0"/>
                </a:solidFill>
              </a:rPr>
              <a:t>района</a:t>
            </a:r>
            <a:endParaRPr lang="ru-RU" sz="2000" dirty="0" smtClean="0">
              <a:solidFill>
                <a:srgbClr val="7030A0"/>
              </a:solidFill>
            </a:endParaRPr>
          </a:p>
          <a:p>
            <a:pPr algn="just">
              <a:buFont typeface="Wingdings" panose="05000000000000000000" pitchFamily="2" charset="2"/>
              <a:buChar char="v"/>
            </a:pPr>
            <a:r>
              <a:rPr lang="ru-RU" sz="2000" b="1" dirty="0" smtClean="0">
                <a:solidFill>
                  <a:srgbClr val="7030A0"/>
                </a:solidFill>
              </a:rPr>
              <a:t>Кадастровый </a:t>
            </a:r>
            <a:r>
              <a:rPr lang="ru-RU" sz="2000" b="1" dirty="0">
                <a:solidFill>
                  <a:srgbClr val="7030A0"/>
                </a:solidFill>
              </a:rPr>
              <a:t>номер</a:t>
            </a:r>
            <a:r>
              <a:rPr lang="ru-RU" sz="2000" dirty="0">
                <a:solidFill>
                  <a:srgbClr val="7030A0"/>
                </a:solidFill>
              </a:rPr>
              <a:t>: </a:t>
            </a:r>
            <a:r>
              <a:rPr lang="ru-RU" sz="2000" dirty="0" smtClean="0">
                <a:solidFill>
                  <a:srgbClr val="7030A0"/>
                </a:solidFill>
              </a:rPr>
              <a:t>13:19:0101009:179</a:t>
            </a:r>
            <a:endParaRPr lang="ru-RU" sz="2000" dirty="0" smtClean="0">
              <a:solidFill>
                <a:srgbClr val="7030A0"/>
              </a:solidFill>
            </a:endParaRPr>
          </a:p>
          <a:p>
            <a:pPr algn="just">
              <a:buFont typeface="Wingdings" panose="05000000000000000000" pitchFamily="2" charset="2"/>
              <a:buChar char="v"/>
            </a:pPr>
            <a:r>
              <a:rPr lang="ru-RU" sz="2000" b="1" dirty="0" smtClean="0">
                <a:solidFill>
                  <a:srgbClr val="7030A0"/>
                </a:solidFill>
              </a:rPr>
              <a:t>Вид </a:t>
            </a:r>
            <a:r>
              <a:rPr lang="ru-RU" sz="2000" b="1" dirty="0">
                <a:solidFill>
                  <a:srgbClr val="7030A0"/>
                </a:solidFill>
              </a:rPr>
              <a:t>разрешенного использования</a:t>
            </a:r>
            <a:r>
              <a:rPr lang="ru-RU" sz="2000" dirty="0">
                <a:solidFill>
                  <a:srgbClr val="7030A0"/>
                </a:solidFill>
              </a:rPr>
              <a:t>: для </a:t>
            </a:r>
            <a:r>
              <a:rPr lang="ru-RU" sz="2000" dirty="0" smtClean="0">
                <a:solidFill>
                  <a:srgbClr val="7030A0"/>
                </a:solidFill>
              </a:rPr>
              <a:t>размещения цеха по производству мясных полуфабрикатов</a:t>
            </a:r>
            <a:endParaRPr lang="ru-RU" sz="2000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4377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87624" y="188640"/>
            <a:ext cx="7118176" cy="864096"/>
          </a:xfrm>
        </p:spPr>
        <p:txBody>
          <a:bodyPr/>
          <a:lstStyle/>
          <a:p>
            <a:pPr marL="0" indent="0" algn="ctr">
              <a:buNone/>
            </a:pPr>
            <a:r>
              <a:rPr lang="ru-RU" sz="3600" dirty="0" smtClean="0">
                <a:solidFill>
                  <a:srgbClr val="0070C0"/>
                </a:solidFill>
              </a:rPr>
              <a:t>Месторасположение </a:t>
            </a:r>
            <a:r>
              <a:rPr lang="ru-RU" sz="3600" dirty="0" smtClean="0">
                <a:solidFill>
                  <a:srgbClr val="0070C0"/>
                </a:solidFill>
              </a:rPr>
              <a:t>объекта</a:t>
            </a:r>
            <a:endParaRPr lang="ru-RU" sz="3600" dirty="0">
              <a:solidFill>
                <a:srgbClr val="0070C0"/>
              </a:solidFill>
            </a:endParaRPr>
          </a:p>
        </p:txBody>
      </p:sp>
      <p:sp>
        <p:nvSpPr>
          <p:cNvPr id="5" name="Овал 4"/>
          <p:cNvSpPr/>
          <p:nvPr/>
        </p:nvSpPr>
        <p:spPr>
          <a:xfrm>
            <a:off x="3923928" y="3068960"/>
            <a:ext cx="2160240" cy="1368152"/>
          </a:xfrm>
          <a:prstGeom prst="ellipse">
            <a:avLst/>
          </a:prstGeom>
          <a:noFill/>
          <a:ln w="3810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Объект 6"/>
          <p:cNvPicPr>
            <a:picLocks noGrp="1"/>
          </p:cNvPicPr>
          <p:nvPr>
            <p:ph sz="quarter" idx="13"/>
          </p:nvPr>
        </p:nvPicPr>
        <p:blipFill rotWithShape="1">
          <a:blip r:embed="rId3"/>
          <a:srcRect l="2403" t="11681" r="17949" b="9116"/>
          <a:stretch/>
        </p:blipFill>
        <p:spPr bwMode="auto">
          <a:xfrm>
            <a:off x="467544" y="1124744"/>
            <a:ext cx="8064896" cy="4699173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8" name="Стрелка вниз 7"/>
          <p:cNvSpPr/>
          <p:nvPr/>
        </p:nvSpPr>
        <p:spPr>
          <a:xfrm>
            <a:off x="2339752" y="2636912"/>
            <a:ext cx="357467" cy="97840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37344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188640"/>
            <a:ext cx="8856984" cy="792088"/>
          </a:xfrm>
        </p:spPr>
        <p:txBody>
          <a:bodyPr/>
          <a:lstStyle/>
          <a:p>
            <a:pPr marL="0" indent="0" algn="ctr">
              <a:buNone/>
            </a:pPr>
            <a:r>
              <a:rPr lang="ru-RU" sz="3600" dirty="0" smtClean="0">
                <a:solidFill>
                  <a:srgbClr val="0070C0"/>
                </a:solidFill>
              </a:rPr>
              <a:t>Транспортно-логистическая структура</a:t>
            </a:r>
            <a:endParaRPr lang="ru-RU" sz="3600" dirty="0">
              <a:solidFill>
                <a:srgbClr val="0070C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 rot="10800000" flipV="1">
            <a:off x="395536" y="1052452"/>
            <a:ext cx="8640960" cy="5544899"/>
          </a:xfrm>
        </p:spPr>
        <p:txBody>
          <a:bodyPr anchor="t">
            <a:noAutofit/>
          </a:bodyPr>
          <a:lstStyle/>
          <a:p>
            <a:pPr algn="just">
              <a:buFont typeface="Wingdings" panose="05000000000000000000" pitchFamily="2" charset="2"/>
              <a:buChar char="v"/>
            </a:pPr>
            <a:r>
              <a:rPr lang="ru-RU" sz="2000" b="1" dirty="0">
                <a:solidFill>
                  <a:srgbClr val="7030A0"/>
                </a:solidFill>
              </a:rPr>
              <a:t>Ближайшая дорога</a:t>
            </a:r>
            <a:r>
              <a:rPr lang="ru-RU" sz="2000" dirty="0">
                <a:solidFill>
                  <a:srgbClr val="7030A0"/>
                </a:solidFill>
              </a:rPr>
              <a:t>: 0,1 км дорога по ул. </a:t>
            </a:r>
            <a:r>
              <a:rPr lang="ru-RU" sz="2000" dirty="0" smtClean="0">
                <a:solidFill>
                  <a:srgbClr val="7030A0"/>
                </a:solidFill>
              </a:rPr>
              <a:t>Интернациональная</a:t>
            </a:r>
          </a:p>
          <a:p>
            <a:pPr algn="just">
              <a:buFont typeface="Wingdings" panose="05000000000000000000" pitchFamily="2" charset="2"/>
              <a:buChar char="v"/>
            </a:pPr>
            <a:r>
              <a:rPr lang="ru-RU" sz="2000" b="1" dirty="0" smtClean="0">
                <a:solidFill>
                  <a:srgbClr val="7030A0"/>
                </a:solidFill>
              </a:rPr>
              <a:t>Ближайшая </a:t>
            </a:r>
            <a:r>
              <a:rPr lang="ru-RU" sz="2000" b="1" dirty="0">
                <a:solidFill>
                  <a:srgbClr val="7030A0"/>
                </a:solidFill>
              </a:rPr>
              <a:t>федеральная трасса: </a:t>
            </a:r>
            <a:r>
              <a:rPr lang="ru-RU" sz="2000" dirty="0">
                <a:solidFill>
                  <a:srgbClr val="7030A0"/>
                </a:solidFill>
              </a:rPr>
              <a:t>100 км от трассы М - 5 (Москва — Рязань — Пенза — Самара — Уфа — Челябинск</a:t>
            </a:r>
            <a:r>
              <a:rPr lang="ru-RU" sz="2000" dirty="0" smtClean="0">
                <a:solidFill>
                  <a:srgbClr val="7030A0"/>
                </a:solidFill>
              </a:rPr>
              <a:t>)</a:t>
            </a:r>
          </a:p>
          <a:p>
            <a:pPr marL="45720" indent="0" algn="just">
              <a:buNone/>
            </a:pPr>
            <a:endParaRPr lang="ru-RU" sz="2000" dirty="0" smtClean="0">
              <a:solidFill>
                <a:srgbClr val="7030A0"/>
              </a:solidFill>
            </a:endParaRPr>
          </a:p>
          <a:p>
            <a:pPr marL="45720" indent="0" algn="just">
              <a:buNone/>
            </a:pPr>
            <a:endParaRPr lang="ru-RU" sz="2000" dirty="0" smtClean="0">
              <a:solidFill>
                <a:srgbClr val="7030A0"/>
              </a:solidFill>
            </a:endParaRPr>
          </a:p>
          <a:p>
            <a:pPr algn="just">
              <a:buFont typeface="Wingdings" panose="05000000000000000000" pitchFamily="2" charset="2"/>
              <a:buChar char="v"/>
            </a:pPr>
            <a:r>
              <a:rPr lang="ru-RU" sz="2000" b="1" dirty="0" smtClean="0">
                <a:solidFill>
                  <a:srgbClr val="7030A0"/>
                </a:solidFill>
              </a:rPr>
              <a:t>Ближайший </a:t>
            </a:r>
            <a:r>
              <a:rPr lang="ru-RU" sz="2000" b="1" dirty="0">
                <a:solidFill>
                  <a:srgbClr val="7030A0"/>
                </a:solidFill>
              </a:rPr>
              <a:t>ж/д узел</a:t>
            </a:r>
            <a:r>
              <a:rPr lang="ru-RU" sz="2000" dirty="0">
                <a:solidFill>
                  <a:srgbClr val="7030A0"/>
                </a:solidFill>
              </a:rPr>
              <a:t>: 110 км, Торбеево </a:t>
            </a:r>
            <a:endParaRPr lang="ru-RU" sz="2000" dirty="0" smtClean="0">
              <a:solidFill>
                <a:srgbClr val="7030A0"/>
              </a:solidFill>
            </a:endParaRPr>
          </a:p>
          <a:p>
            <a:pPr marL="45720" indent="0" algn="just">
              <a:buNone/>
            </a:pPr>
            <a:endParaRPr lang="ru-RU" sz="2000" dirty="0" smtClean="0">
              <a:solidFill>
                <a:srgbClr val="7030A0"/>
              </a:solidFill>
            </a:endParaRPr>
          </a:p>
          <a:p>
            <a:pPr marL="45720" indent="0" algn="just">
              <a:buNone/>
            </a:pPr>
            <a:endParaRPr lang="ru-RU" sz="2000" dirty="0" smtClean="0">
              <a:solidFill>
                <a:srgbClr val="7030A0"/>
              </a:solidFill>
            </a:endParaRPr>
          </a:p>
          <a:p>
            <a:pPr marL="45720" indent="0" algn="just">
              <a:buNone/>
            </a:pPr>
            <a:endParaRPr lang="ru-RU" sz="2000" dirty="0" smtClean="0">
              <a:solidFill>
                <a:srgbClr val="7030A0"/>
              </a:solidFill>
            </a:endParaRPr>
          </a:p>
          <a:p>
            <a:pPr algn="just">
              <a:buFont typeface="Wingdings" panose="05000000000000000000" pitchFamily="2" charset="2"/>
              <a:buChar char="v"/>
            </a:pPr>
            <a:r>
              <a:rPr lang="ru-RU" sz="2000" b="1" dirty="0" smtClean="0">
                <a:solidFill>
                  <a:srgbClr val="7030A0"/>
                </a:solidFill>
              </a:rPr>
              <a:t>Ближайший </a:t>
            </a:r>
            <a:r>
              <a:rPr lang="ru-RU" sz="2000" b="1" dirty="0">
                <a:solidFill>
                  <a:srgbClr val="7030A0"/>
                </a:solidFill>
              </a:rPr>
              <a:t>аэропорт</a:t>
            </a:r>
            <a:r>
              <a:rPr lang="ru-RU" sz="2000" dirty="0">
                <a:solidFill>
                  <a:srgbClr val="7030A0"/>
                </a:solidFill>
              </a:rPr>
              <a:t>: Аэропорт г</a:t>
            </a:r>
            <a:r>
              <a:rPr lang="ru-RU" sz="2000" dirty="0" smtClean="0">
                <a:solidFill>
                  <a:srgbClr val="7030A0"/>
                </a:solidFill>
              </a:rPr>
              <a:t>. Саранска </a:t>
            </a:r>
            <a:r>
              <a:rPr lang="ru-RU" sz="2000" dirty="0">
                <a:solidFill>
                  <a:srgbClr val="7030A0"/>
                </a:solidFill>
              </a:rPr>
              <a:t>в </a:t>
            </a:r>
            <a:r>
              <a:rPr lang="ru-RU" sz="2000" dirty="0" smtClean="0">
                <a:solidFill>
                  <a:srgbClr val="7030A0"/>
                </a:solidFill>
              </a:rPr>
              <a:t>173 км</a:t>
            </a:r>
          </a:p>
          <a:p>
            <a:pPr marL="45720" indent="0" algn="just">
              <a:buNone/>
            </a:pPr>
            <a:endParaRPr lang="ru-RU" sz="2000" dirty="0" smtClean="0">
              <a:solidFill>
                <a:srgbClr val="7030A0"/>
              </a:solidFill>
            </a:endParaRPr>
          </a:p>
          <a:p>
            <a:pPr marL="45720" indent="0" algn="just">
              <a:buNone/>
            </a:pPr>
            <a:endParaRPr lang="ru-RU" sz="2000" dirty="0" smtClean="0">
              <a:solidFill>
                <a:srgbClr val="7030A0"/>
              </a:solidFill>
            </a:endParaRPr>
          </a:p>
          <a:p>
            <a:pPr marL="45720" indent="0" algn="just">
              <a:buNone/>
            </a:pPr>
            <a:endParaRPr lang="ru-RU" sz="2000" dirty="0" smtClean="0">
              <a:solidFill>
                <a:srgbClr val="7030A0"/>
              </a:solidFill>
            </a:endParaRPr>
          </a:p>
          <a:p>
            <a:pPr algn="just">
              <a:buFont typeface="Wingdings" panose="05000000000000000000" pitchFamily="2" charset="2"/>
              <a:buChar char="v"/>
            </a:pPr>
            <a:r>
              <a:rPr lang="ru-RU" sz="2000" b="1" dirty="0" smtClean="0">
                <a:solidFill>
                  <a:srgbClr val="7030A0"/>
                </a:solidFill>
              </a:rPr>
              <a:t>Расстояние </a:t>
            </a:r>
            <a:r>
              <a:rPr lang="ru-RU" sz="2000" b="1" dirty="0">
                <a:solidFill>
                  <a:srgbClr val="7030A0"/>
                </a:solidFill>
              </a:rPr>
              <a:t>до Саранска</a:t>
            </a:r>
            <a:r>
              <a:rPr lang="ru-RU" sz="2000" dirty="0">
                <a:solidFill>
                  <a:srgbClr val="7030A0"/>
                </a:solidFill>
              </a:rPr>
              <a:t>: </a:t>
            </a:r>
            <a:r>
              <a:rPr lang="ru-RU" sz="2000" dirty="0" smtClean="0">
                <a:solidFill>
                  <a:srgbClr val="7030A0"/>
                </a:solidFill>
              </a:rPr>
              <a:t>168 </a:t>
            </a:r>
            <a:r>
              <a:rPr lang="ru-RU" sz="2000" dirty="0">
                <a:solidFill>
                  <a:srgbClr val="7030A0"/>
                </a:solidFill>
              </a:rPr>
              <a:t>км</a:t>
            </a:r>
          </a:p>
        </p:txBody>
      </p:sp>
      <p:pic>
        <p:nvPicPr>
          <p:cNvPr id="1026" name="Picture 2" descr="C:\Users\пк\Desktop\Инвестиции\Инвестиционный паспорт\Картинки\i (3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2069276"/>
            <a:ext cx="2530672" cy="1143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пк\Desktop\Инвестиции\Инвестиционный паспорт\Картинки\i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7959" y="3338003"/>
            <a:ext cx="2434980" cy="1143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пк\Desktop\Инвестиции\Инвестиционный паспорт\Картинки\1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4941168"/>
            <a:ext cx="2538290" cy="1143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03779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91580" y="188640"/>
            <a:ext cx="8136903" cy="648072"/>
          </a:xfrm>
        </p:spPr>
        <p:txBody>
          <a:bodyPr/>
          <a:lstStyle/>
          <a:p>
            <a:pPr marL="0" indent="0" algn="ctr">
              <a:buNone/>
            </a:pPr>
            <a:r>
              <a:rPr lang="ru-RU" sz="3600" dirty="0" smtClean="0">
                <a:solidFill>
                  <a:srgbClr val="0070C0"/>
                </a:solidFill>
              </a:rPr>
              <a:t>Энергетическая инфраструктура</a:t>
            </a:r>
            <a:endParaRPr lang="ru-RU" sz="3600" dirty="0">
              <a:solidFill>
                <a:srgbClr val="0070C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sz="quarter" idx="13"/>
          </p:nvPr>
        </p:nvSpPr>
        <p:spPr>
          <a:xfrm rot="10800000" flipV="1">
            <a:off x="611560" y="980728"/>
            <a:ext cx="8208912" cy="5184576"/>
          </a:xfrm>
        </p:spPr>
        <p:txBody>
          <a:bodyPr anchor="t">
            <a:noAutofit/>
          </a:bodyPr>
          <a:lstStyle/>
          <a:p>
            <a:pPr algn="just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ru-RU" sz="2000" b="1" dirty="0">
                <a:solidFill>
                  <a:srgbClr val="7030A0"/>
                </a:solidFill>
              </a:rPr>
              <a:t>Газ:</a:t>
            </a:r>
            <a:r>
              <a:rPr lang="ru-RU" sz="2000" dirty="0">
                <a:solidFill>
                  <a:srgbClr val="7030A0"/>
                </a:solidFill>
              </a:rPr>
              <a:t> в 0,1 км от площадки проложен газопровод высокого давления (0,6 МПа) диаметром 219 мм, </a:t>
            </a:r>
            <a:r>
              <a:rPr lang="ru-RU" sz="2000" dirty="0" smtClean="0">
                <a:solidFill>
                  <a:srgbClr val="7030A0"/>
                </a:solidFill>
              </a:rPr>
              <a:t>ориентировочно-свободная </a:t>
            </a:r>
            <a:r>
              <a:rPr lang="ru-RU" sz="2000" dirty="0">
                <a:solidFill>
                  <a:srgbClr val="7030A0"/>
                </a:solidFill>
              </a:rPr>
              <a:t>мощность 1 000 м3/час</a:t>
            </a:r>
            <a:r>
              <a:rPr lang="ru-RU" sz="2000" dirty="0" smtClean="0">
                <a:solidFill>
                  <a:srgbClr val="7030A0"/>
                </a:solidFill>
              </a:rPr>
              <a:t>.</a:t>
            </a: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ru-RU" sz="2000" b="1" dirty="0" smtClean="0">
                <a:solidFill>
                  <a:srgbClr val="7030A0"/>
                </a:solidFill>
              </a:rPr>
              <a:t>Электроснабжение</a:t>
            </a:r>
            <a:r>
              <a:rPr lang="ru-RU" sz="2000" b="1" dirty="0">
                <a:solidFill>
                  <a:srgbClr val="7030A0"/>
                </a:solidFill>
              </a:rPr>
              <a:t>: </a:t>
            </a:r>
            <a:r>
              <a:rPr lang="ru-RU" sz="2000" dirty="0">
                <a:solidFill>
                  <a:srgbClr val="7030A0"/>
                </a:solidFill>
              </a:rPr>
              <a:t>в 0,1 км от площадки проходит ВЛ-10 </a:t>
            </a:r>
            <a:r>
              <a:rPr lang="ru-RU" sz="2000" dirty="0" err="1">
                <a:solidFill>
                  <a:srgbClr val="7030A0"/>
                </a:solidFill>
              </a:rPr>
              <a:t>кВ</a:t>
            </a:r>
            <a:r>
              <a:rPr lang="ru-RU" sz="2000" dirty="0">
                <a:solidFill>
                  <a:srgbClr val="7030A0"/>
                </a:solidFill>
              </a:rPr>
              <a:t>, </a:t>
            </a:r>
            <a:r>
              <a:rPr lang="ru-RU" sz="2000" dirty="0" smtClean="0">
                <a:solidFill>
                  <a:srgbClr val="7030A0"/>
                </a:solidFill>
              </a:rPr>
              <a:t>ориентировочно-свободная </a:t>
            </a:r>
            <a:r>
              <a:rPr lang="ru-RU" sz="2000" dirty="0">
                <a:solidFill>
                  <a:srgbClr val="7030A0"/>
                </a:solidFill>
              </a:rPr>
              <a:t>мощность 0,4 </a:t>
            </a:r>
            <a:r>
              <a:rPr lang="ru-RU" sz="2000" dirty="0" smtClean="0">
                <a:solidFill>
                  <a:srgbClr val="7030A0"/>
                </a:solidFill>
              </a:rPr>
              <a:t>МВт</a:t>
            </a: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ru-RU" sz="2000" b="1" dirty="0" smtClean="0">
                <a:solidFill>
                  <a:srgbClr val="7030A0"/>
                </a:solidFill>
              </a:rPr>
              <a:t>Водоснабжение</a:t>
            </a:r>
            <a:r>
              <a:rPr lang="ru-RU" sz="2000" b="1" dirty="0">
                <a:solidFill>
                  <a:srgbClr val="7030A0"/>
                </a:solidFill>
              </a:rPr>
              <a:t>:</a:t>
            </a:r>
            <a:r>
              <a:rPr lang="ru-RU" sz="2000" dirty="0">
                <a:solidFill>
                  <a:srgbClr val="7030A0"/>
                </a:solidFill>
              </a:rPr>
              <a:t> К площадки подведен водопровод, диаметром 50 мм, свободный объем воды 10 </a:t>
            </a:r>
            <a:r>
              <a:rPr lang="ru-RU" sz="2000" dirty="0" smtClean="0">
                <a:solidFill>
                  <a:srgbClr val="7030A0"/>
                </a:solidFill>
              </a:rPr>
              <a:t>м3/час</a:t>
            </a:r>
          </a:p>
          <a:p>
            <a:pPr algn="just">
              <a:lnSpc>
                <a:spcPct val="150000"/>
              </a:lnSpc>
              <a:buFont typeface="Wingdings" panose="05000000000000000000" pitchFamily="2" charset="2"/>
              <a:buChar char="v"/>
            </a:pPr>
            <a:r>
              <a:rPr lang="ru-RU" sz="2000" b="1" dirty="0" smtClean="0">
                <a:solidFill>
                  <a:srgbClr val="7030A0"/>
                </a:solidFill>
              </a:rPr>
              <a:t>Канализация</a:t>
            </a:r>
            <a:r>
              <a:rPr lang="ru-RU" sz="2000" b="1" dirty="0">
                <a:solidFill>
                  <a:srgbClr val="7030A0"/>
                </a:solidFill>
              </a:rPr>
              <a:t>: </a:t>
            </a:r>
            <a:r>
              <a:rPr lang="ru-RU" sz="2000" dirty="0" smtClean="0">
                <a:solidFill>
                  <a:srgbClr val="7030A0"/>
                </a:solidFill>
              </a:rPr>
              <a:t>в </a:t>
            </a:r>
            <a:r>
              <a:rPr lang="ru-RU" sz="2000" dirty="0">
                <a:solidFill>
                  <a:srgbClr val="7030A0"/>
                </a:solidFill>
              </a:rPr>
              <a:t>0,7 км от площадки действующая канализационная труба, </a:t>
            </a:r>
            <a:r>
              <a:rPr lang="ru-RU" sz="2000" dirty="0" smtClean="0">
                <a:solidFill>
                  <a:srgbClr val="7030A0"/>
                </a:solidFill>
              </a:rPr>
              <a:t>материал </a:t>
            </a:r>
            <a:r>
              <a:rPr lang="ru-RU" sz="2000" dirty="0">
                <a:solidFill>
                  <a:srgbClr val="7030A0"/>
                </a:solidFill>
              </a:rPr>
              <a:t>асбестоцемент, диаметр 300 мм, свободный объем сброса 30 м3/час</a:t>
            </a:r>
          </a:p>
        </p:txBody>
      </p:sp>
    </p:spTree>
    <p:extLst>
      <p:ext uri="{BB962C8B-B14F-4D97-AF65-F5344CB8AC3E}">
        <p14:creationId xmlns:p14="http://schemas.microsoft.com/office/powerpoint/2010/main" val="32672045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328</TotalTime>
  <Words>143</Words>
  <Application>Microsoft Office PowerPoint</Application>
  <PresentationFormat>Экран (4:3)</PresentationFormat>
  <Paragraphs>36</Paragraphs>
  <Slides>6</Slides>
  <Notes>4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7" baseType="lpstr">
      <vt:lpstr>Воздушный поток</vt:lpstr>
      <vt:lpstr>Инвестиционный паспорт</vt:lpstr>
      <vt:lpstr>Презентация PowerPoint</vt:lpstr>
      <vt:lpstr>Характеристика объекта недвижимости</vt:lpstr>
      <vt:lpstr>Месторасположение объекта</vt:lpstr>
      <vt:lpstr>Транспортно-логистическая структура</vt:lpstr>
      <vt:lpstr>Энергетическая инфраструктура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Инвестиционный паспорт</dc:title>
  <dc:creator>пк</dc:creator>
  <cp:lastModifiedBy>пк</cp:lastModifiedBy>
  <cp:revision>38</cp:revision>
  <dcterms:created xsi:type="dcterms:W3CDTF">2017-03-01T07:51:38Z</dcterms:created>
  <dcterms:modified xsi:type="dcterms:W3CDTF">2017-04-11T07:48:13Z</dcterms:modified>
</cp:coreProperties>
</file>