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F100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D10CA-DE76-4AD7-99D7-5F865EFD93BF}" type="datetimeFigureOut">
              <a:rPr lang="ru-RU" smtClean="0"/>
              <a:t>14.12.2018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8DF4D-3921-4C1C-9522-0E329EF740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57271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D10CA-DE76-4AD7-99D7-5F865EFD93BF}" type="datetimeFigureOut">
              <a:rPr lang="ru-RU" smtClean="0"/>
              <a:t>14.12.2018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8DF4D-3921-4C1C-9522-0E329EF740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73187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D10CA-DE76-4AD7-99D7-5F865EFD93BF}" type="datetimeFigureOut">
              <a:rPr lang="ru-RU" smtClean="0"/>
              <a:t>14.12.2018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8DF4D-3921-4C1C-9522-0E329EF740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53283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D10CA-DE76-4AD7-99D7-5F865EFD93BF}" type="datetimeFigureOut">
              <a:rPr lang="ru-RU" smtClean="0"/>
              <a:t>14.12.2018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8DF4D-3921-4C1C-9522-0E329EF740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63241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D10CA-DE76-4AD7-99D7-5F865EFD93BF}" type="datetimeFigureOut">
              <a:rPr lang="ru-RU" smtClean="0"/>
              <a:t>14.12.2018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8DF4D-3921-4C1C-9522-0E329EF740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83794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D10CA-DE76-4AD7-99D7-5F865EFD93BF}" type="datetimeFigureOut">
              <a:rPr lang="ru-RU" smtClean="0"/>
              <a:t>14.12.2018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8DF4D-3921-4C1C-9522-0E329EF740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69752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D10CA-DE76-4AD7-99D7-5F865EFD93BF}" type="datetimeFigureOut">
              <a:rPr lang="ru-RU" smtClean="0"/>
              <a:t>14.12.2018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8DF4D-3921-4C1C-9522-0E329EF740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13132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D10CA-DE76-4AD7-99D7-5F865EFD93BF}" type="datetimeFigureOut">
              <a:rPr lang="ru-RU" smtClean="0"/>
              <a:t>14.12.2018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8DF4D-3921-4C1C-9522-0E329EF740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18559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D10CA-DE76-4AD7-99D7-5F865EFD93BF}" type="datetimeFigureOut">
              <a:rPr lang="ru-RU" smtClean="0"/>
              <a:t>14.12.2018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8DF4D-3921-4C1C-9522-0E329EF740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26121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D10CA-DE76-4AD7-99D7-5F865EFD93BF}" type="datetimeFigureOut">
              <a:rPr lang="ru-RU" smtClean="0"/>
              <a:t>14.12.2018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8DF4D-3921-4C1C-9522-0E329EF740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47862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3D10CA-DE76-4AD7-99D7-5F865EFD93BF}" type="datetimeFigureOut">
              <a:rPr lang="ru-RU" smtClean="0"/>
              <a:t>14.12.2018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8DF4D-3921-4C1C-9522-0E329EF740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83465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3D10CA-DE76-4AD7-99D7-5F865EFD93BF}" type="datetimeFigureOut">
              <a:rPr lang="ru-RU" smtClean="0"/>
              <a:t>14.12.2018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A8DF4D-3921-4C1C-9522-0E329EF7406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395015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мои документы\Наташа\Главная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9599" cy="7019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5799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Admin\Downloads\Наташа\fon-dlya-prezentacii-po-geografii-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801" y="0"/>
            <a:ext cx="9158033" cy="6895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433415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3F1007"/>
                </a:solidFill>
                <a:latin typeface="Century Gothic" pitchFamily="34" charset="0"/>
              </a:rPr>
              <a:t>Маршрут следования:</a:t>
            </a:r>
            <a:endParaRPr lang="ru-RU" sz="2800" b="1" dirty="0">
              <a:solidFill>
                <a:srgbClr val="3F1007"/>
              </a:solidFill>
              <a:latin typeface="Century Gothic" pitchFamily="34" charset="0"/>
            </a:endParaRPr>
          </a:p>
        </p:txBody>
      </p:sp>
      <p:pic>
        <p:nvPicPr>
          <p:cNvPr id="1026" name="Picture 2" descr="C:\Users\Admin\Downloads\Наташа\по следам ушакова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030" y="1124744"/>
            <a:ext cx="5280369" cy="543945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308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\Downloads\Наташа\fon-dlya-prezentacii-po-geografii-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496"/>
            <a:ext cx="9158033" cy="6895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>
                <a:solidFill>
                  <a:srgbClr val="3F1007"/>
                </a:solidFill>
                <a:latin typeface="Century Gothic" pitchFamily="34" charset="0"/>
              </a:rPr>
              <a:t>«Православная жемчужина Мордовии»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4216" y="3861048"/>
            <a:ext cx="8229600" cy="2121099"/>
          </a:xfrm>
        </p:spPr>
        <p:txBody>
          <a:bodyPr>
            <a:noAutofit/>
          </a:bodyPr>
          <a:lstStyle/>
          <a:p>
            <a:pPr marL="0" indent="0" algn="just">
              <a:lnSpc>
                <a:spcPct val="170000"/>
              </a:lnSpc>
              <a:buNone/>
            </a:pPr>
            <a:r>
              <a:rPr lang="ru-RU" sz="1600" b="1" dirty="0" smtClean="0">
                <a:latin typeface="Century Gothic" pitchFamily="34" charset="0"/>
              </a:rPr>
              <a:t>   Рождество </a:t>
            </a:r>
            <a:r>
              <a:rPr lang="ru-RU" sz="1600" b="1" dirty="0">
                <a:latin typeface="Century Gothic" pitchFamily="34" charset="0"/>
              </a:rPr>
              <a:t>– Богородичный </a:t>
            </a:r>
            <a:r>
              <a:rPr lang="ru-RU" sz="1600" b="1" dirty="0" err="1">
                <a:latin typeface="Century Gothic" pitchFamily="34" charset="0"/>
              </a:rPr>
              <a:t>Санаксарский</a:t>
            </a:r>
            <a:r>
              <a:rPr lang="ru-RU" sz="1600" b="1" dirty="0">
                <a:latin typeface="Century Gothic" pitchFamily="34" charset="0"/>
              </a:rPr>
              <a:t> мужской монастырь, один из немногих крупных хорошо сохранившихся памятников архитектуры </a:t>
            </a:r>
            <a:r>
              <a:rPr lang="en-US" sz="1600" b="1" dirty="0">
                <a:latin typeface="Century Gothic" pitchFamily="34" charset="0"/>
              </a:rPr>
              <a:t>XVIII</a:t>
            </a:r>
            <a:r>
              <a:rPr lang="ru-RU" sz="1600" b="1" dirty="0">
                <a:latin typeface="Century Gothic" pitchFamily="34" charset="0"/>
              </a:rPr>
              <a:t> в. У стен обители был захоронен великий адмирал Ф.Ф. Ушаков. </a:t>
            </a:r>
            <a:endParaRPr lang="ru-RU" sz="1600" b="1" dirty="0" smtClean="0">
              <a:latin typeface="Century Gothic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r>
              <a:rPr lang="ru-RU" sz="1600" b="1" dirty="0">
                <a:latin typeface="Century Gothic" pitchFamily="34" charset="0"/>
              </a:rPr>
              <a:t> </a:t>
            </a:r>
            <a:r>
              <a:rPr lang="ru-RU" sz="1600" b="1" dirty="0" smtClean="0">
                <a:latin typeface="Century Gothic" pitchFamily="34" charset="0"/>
              </a:rPr>
              <a:t>  Посещение </a:t>
            </a:r>
            <a:r>
              <a:rPr lang="ru-RU" sz="1600" b="1" dirty="0">
                <a:latin typeface="Century Gothic" pitchFamily="34" charset="0"/>
              </a:rPr>
              <a:t>обители – невероятно важное событие в жизни, это польза в первую очередь для души. В монастыре ощущается строгость жизни, порядок, любовь к ближнему. </a:t>
            </a:r>
          </a:p>
        </p:txBody>
      </p:sp>
      <p:pic>
        <p:nvPicPr>
          <p:cNvPr id="3075" name="Picture 3" descr="C:\Users\Admin\Downloads\Наташа\фото для презинтации\монастырь, слайд 2\700px-Санаксарский_монастырь — копия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401165"/>
            <a:ext cx="2592288" cy="194421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Admin\Downloads\Наташа\фото для презинтации\монастырь, слайд 2\монастырь (2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4" y="1402265"/>
            <a:ext cx="2951338" cy="194311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Admin\Downloads\Наташа\фото для презинтации\монастырь, слайд 2\монастырь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0393" y="1401165"/>
            <a:ext cx="2915185" cy="194421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464216" y="306896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600" dirty="0">
                <a:solidFill>
                  <a:srgbClr val="3F1007"/>
                </a:solidFill>
                <a:latin typeface="Century Gothic" pitchFamily="34" charset="0"/>
              </a:rPr>
              <a:t>Рождество – Богородичный </a:t>
            </a:r>
            <a:r>
              <a:rPr lang="ru-RU" sz="1600" dirty="0" err="1">
                <a:solidFill>
                  <a:srgbClr val="3F1007"/>
                </a:solidFill>
                <a:latin typeface="Century Gothic" pitchFamily="34" charset="0"/>
              </a:rPr>
              <a:t>Санаксарский</a:t>
            </a:r>
            <a:r>
              <a:rPr lang="ru-RU" sz="1600" dirty="0">
                <a:solidFill>
                  <a:srgbClr val="3F1007"/>
                </a:solidFill>
                <a:latin typeface="Century Gothic" pitchFamily="34" charset="0"/>
              </a:rPr>
              <a:t> мужской монастырь</a:t>
            </a:r>
          </a:p>
        </p:txBody>
      </p:sp>
    </p:spTree>
    <p:extLst>
      <p:ext uri="{BB962C8B-B14F-4D97-AF65-F5344CB8AC3E}">
        <p14:creationId xmlns:p14="http://schemas.microsoft.com/office/powerpoint/2010/main" val="1942571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\Downloads\Наташа\fon-dlya-prezentacii-po-geografii-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496"/>
            <a:ext cx="9158033" cy="6895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3F1007"/>
                </a:solidFill>
                <a:latin typeface="Century Gothic" pitchFamily="34" charset="0"/>
              </a:rPr>
              <a:t>«Усадьба </a:t>
            </a:r>
            <a:r>
              <a:rPr lang="ru-RU" sz="2800" b="1" dirty="0" err="1" smtClean="0">
                <a:solidFill>
                  <a:srgbClr val="3F1007"/>
                </a:solidFill>
                <a:latin typeface="Century Gothic" pitchFamily="34" charset="0"/>
              </a:rPr>
              <a:t>Ф.Ф.Ушакова</a:t>
            </a:r>
            <a:r>
              <a:rPr lang="ru-RU" sz="2800" b="1" dirty="0" smtClean="0">
                <a:solidFill>
                  <a:srgbClr val="3F1007"/>
                </a:solidFill>
                <a:latin typeface="Century Gothic" pitchFamily="34" charset="0"/>
              </a:rPr>
              <a:t>» </a:t>
            </a:r>
            <a:endParaRPr lang="ru-RU" sz="2800" b="1" dirty="0">
              <a:solidFill>
                <a:srgbClr val="3F1007"/>
              </a:solidFill>
              <a:latin typeface="Century Gothic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4216" y="4215796"/>
            <a:ext cx="8229600" cy="2121099"/>
          </a:xfrm>
        </p:spPr>
        <p:txBody>
          <a:bodyPr>
            <a:noAutofit/>
          </a:bodyPr>
          <a:lstStyle/>
          <a:p>
            <a:pPr marL="0" indent="0" algn="just">
              <a:lnSpc>
                <a:spcPct val="170000"/>
              </a:lnSpc>
              <a:buNone/>
            </a:pPr>
            <a:r>
              <a:rPr lang="ru-RU" sz="1600" b="1" dirty="0" smtClean="0">
                <a:latin typeface="Century Gothic" pitchFamily="34" charset="0"/>
              </a:rPr>
              <a:t>   В д. Алексеевка Вы сможете увидеть место, на котором располагалась усадьба адмирала Ф.Ф. Ушакова. Где он и его братья провели детство, сюда же он вернулся на постоянное место жительство после ухода в отставку, где и провел последние годы жизни.</a:t>
            </a:r>
            <a:endParaRPr lang="ru-RU" sz="1600" b="1" dirty="0">
              <a:latin typeface="Century Gothic" pitchFamily="34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464216" y="306896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1600" dirty="0">
              <a:solidFill>
                <a:srgbClr val="3F1007"/>
              </a:solidFill>
              <a:latin typeface="Century Gothic" pitchFamily="34" charset="0"/>
            </a:endParaRPr>
          </a:p>
        </p:txBody>
      </p:sp>
      <p:pic>
        <p:nvPicPr>
          <p:cNvPr id="4098" name="Picture 2" descr="C:\Users\Admin\Downloads\Наташа\фото для презинтации\усадьба Ушакова, слайд 3\алексеевка (3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8776" y="1252269"/>
            <a:ext cx="4320480" cy="294782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8922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\Downloads\Наташа\fon-dlya-prezentacii-po-geografii-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496"/>
            <a:ext cx="9158033" cy="6895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3F1007"/>
                </a:solidFill>
                <a:latin typeface="Century Gothic" pitchFamily="34" charset="0"/>
              </a:rPr>
              <a:t>«</a:t>
            </a:r>
            <a:r>
              <a:rPr lang="ru-RU" sz="2800" b="1" dirty="0" err="1" smtClean="0">
                <a:solidFill>
                  <a:srgbClr val="3F1007"/>
                </a:solidFill>
                <a:latin typeface="Century Gothic" pitchFamily="34" charset="0"/>
              </a:rPr>
              <a:t>Монаховский</a:t>
            </a:r>
            <a:r>
              <a:rPr lang="ru-RU" sz="2800" b="1" dirty="0" smtClean="0">
                <a:solidFill>
                  <a:srgbClr val="3F1007"/>
                </a:solidFill>
                <a:latin typeface="Century Gothic" pitchFamily="34" charset="0"/>
              </a:rPr>
              <a:t> родник»</a:t>
            </a:r>
            <a:endParaRPr lang="ru-RU" sz="2800" b="1" dirty="0">
              <a:solidFill>
                <a:srgbClr val="3F1007"/>
              </a:solidFill>
              <a:latin typeface="Century Gothic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4216" y="4195418"/>
            <a:ext cx="8229600" cy="2121099"/>
          </a:xfrm>
        </p:spPr>
        <p:txBody>
          <a:bodyPr>
            <a:noAutofit/>
          </a:bodyPr>
          <a:lstStyle/>
          <a:p>
            <a:pPr marL="0" indent="0" algn="just">
              <a:lnSpc>
                <a:spcPct val="170000"/>
              </a:lnSpc>
              <a:buNone/>
            </a:pPr>
            <a:r>
              <a:rPr lang="ru-RU" sz="1600" b="1" dirty="0" smtClean="0">
                <a:latin typeface="Century Gothic" pitchFamily="34" charset="0"/>
              </a:rPr>
              <a:t>   Посетите святой источник с целебной водой, услышите от экскурсовода интереснейшую историю его возникновения: незаметный ключ родника нашёл монах, которого наместник отправил на поиски воды для скота. После долгих безуспешных поисков, когда монах уже впал в отчаянье, он увидел вещий сон. Место, где пробивался данный ключ, оттуда и пошло название </a:t>
            </a:r>
            <a:r>
              <a:rPr lang="ru-RU" sz="1600" b="1" dirty="0" err="1" smtClean="0">
                <a:latin typeface="Century Gothic" pitchFamily="34" charset="0"/>
              </a:rPr>
              <a:t>Монаховский</a:t>
            </a:r>
            <a:r>
              <a:rPr lang="ru-RU" sz="1600" b="1" dirty="0" smtClean="0">
                <a:latin typeface="Century Gothic" pitchFamily="34" charset="0"/>
              </a:rPr>
              <a:t> родник.</a:t>
            </a:r>
            <a:endParaRPr lang="ru-RU" sz="1600" b="1" dirty="0">
              <a:latin typeface="Century Gothic" pitchFamily="34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464216" y="306896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1600" dirty="0">
              <a:solidFill>
                <a:srgbClr val="3F1007"/>
              </a:solidFill>
              <a:latin typeface="Century Gothic" pitchFamily="34" charset="0"/>
            </a:endParaRPr>
          </a:p>
        </p:txBody>
      </p:sp>
      <p:pic>
        <p:nvPicPr>
          <p:cNvPr id="5122" name="Picture 2" descr="C:\Users\Admin\Downloads\Наташа\фото для презинтации\родник, слайд 4\алексеевка (2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217636"/>
            <a:ext cx="2207303" cy="294000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Admin\Downloads\Наташа\фото для презинтации\родник, слайд 4\алексеевка (4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1217636"/>
            <a:ext cx="2203283" cy="294000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Admin\Downloads\Наташа\фото для презинтации\родник, слайд 4\алексеевка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217636"/>
            <a:ext cx="2235665" cy="297778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2113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\Downloads\Наташа\fon-dlya-prezentacii-po-geografii-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49" y="-31496"/>
            <a:ext cx="9158033" cy="6895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3F1007"/>
                </a:solidFill>
                <a:latin typeface="Century Gothic" pitchFamily="34" charset="0"/>
              </a:rPr>
              <a:t>«Русский Этно-Дом» д. Алексеевка</a:t>
            </a:r>
            <a:endParaRPr lang="ru-RU" sz="2800" b="1" dirty="0">
              <a:solidFill>
                <a:srgbClr val="3F1007"/>
              </a:solidFill>
              <a:latin typeface="Century Gothic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4216" y="3633355"/>
            <a:ext cx="8229600" cy="2121099"/>
          </a:xfrm>
        </p:spPr>
        <p:txBody>
          <a:bodyPr>
            <a:noAutofit/>
          </a:bodyPr>
          <a:lstStyle/>
          <a:p>
            <a:pPr marL="0" indent="0" algn="just">
              <a:lnSpc>
                <a:spcPct val="170000"/>
              </a:lnSpc>
              <a:buNone/>
            </a:pPr>
            <a:r>
              <a:rPr lang="ru-RU" sz="1600" b="1" dirty="0" smtClean="0">
                <a:latin typeface="Century Gothic" pitchFamily="34" charset="0"/>
              </a:rPr>
              <a:t>   На этой экскурсии вы познакомитесь с жизнью и бытом русского народа, проживающего в Мордовии. Посетите этно-дом «Русское подворье», в котором  Вы найдете традиционные предметы быта, орудия труда, одежду. Поучаствуете в мастер-классе по приготовлению, русских пирогов. Отведаете меню русской  кухни из печи. Вас порадует, вкуснейший </a:t>
            </a:r>
            <a:r>
              <a:rPr lang="ru-RU" sz="1600" b="1" dirty="0" err="1" smtClean="0">
                <a:latin typeface="Century Gothic" pitchFamily="34" charset="0"/>
              </a:rPr>
              <a:t>шулюм</a:t>
            </a:r>
            <a:r>
              <a:rPr lang="ru-RU" sz="1600" b="1" dirty="0" smtClean="0">
                <a:latin typeface="Century Gothic" pitchFamily="34" charset="0"/>
              </a:rPr>
              <a:t>, домашние голубцы, пироги и народные соления от хозяйки .</a:t>
            </a:r>
            <a:endParaRPr lang="ru-RU" sz="1600" b="1" dirty="0">
              <a:latin typeface="Century Gothic" pitchFamily="34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464216" y="306896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1600" dirty="0">
              <a:solidFill>
                <a:srgbClr val="3F1007"/>
              </a:solidFill>
              <a:latin typeface="Century Gothic" pitchFamily="34" charset="0"/>
            </a:endParaRPr>
          </a:p>
        </p:txBody>
      </p:sp>
      <p:pic>
        <p:nvPicPr>
          <p:cNvPr id="6146" name="Picture 2" descr="C:\Users\Admin\Downloads\Наташа\фото для презинтации\алексеевка музей, слайд 5\DSC0330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512265"/>
            <a:ext cx="3186242" cy="212096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Admin\Downloads\Наташа\фото для презинтации\алексеевка музей, слайд 5\IYg7QDoEOd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512265"/>
            <a:ext cx="2880320" cy="216024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7990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\Downloads\Наташа\fon-dlya-prezentacii-po-geografii-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49" y="-31496"/>
            <a:ext cx="9158033" cy="6895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3F1007"/>
                </a:solidFill>
                <a:latin typeface="Century Gothic" pitchFamily="34" charset="0"/>
              </a:rPr>
              <a:t>«Темников старинный»</a:t>
            </a:r>
            <a:endParaRPr lang="ru-RU" sz="2800" b="1" dirty="0">
              <a:solidFill>
                <a:srgbClr val="3F1007"/>
              </a:solidFill>
              <a:latin typeface="Century Gothic" pitchFamily="34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464216" y="306896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1600" dirty="0">
              <a:solidFill>
                <a:srgbClr val="3F1007"/>
              </a:solidFill>
              <a:latin typeface="Century Gothic" pitchFamily="34" charset="0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539552" y="84584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dirty="0" smtClean="0">
                <a:solidFill>
                  <a:srgbClr val="3F1007"/>
                </a:solidFill>
                <a:latin typeface="Century Gothic" pitchFamily="34" charset="0"/>
              </a:rPr>
              <a:t>Пешеходная экскурсия по старинной части города</a:t>
            </a:r>
            <a:endParaRPr lang="ru-RU" sz="2400" dirty="0">
              <a:solidFill>
                <a:srgbClr val="3F1007"/>
              </a:solidFill>
              <a:latin typeface="Century Gothic" pitchFamily="34" charset="0"/>
            </a:endParaRPr>
          </a:p>
        </p:txBody>
      </p:sp>
      <p:pic>
        <p:nvPicPr>
          <p:cNvPr id="7170" name="Picture 2" descr="C:\Users\Admin\Downloads\Наташа\фото для презинтации\город, слайд 6\город.jpe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44824"/>
            <a:ext cx="4000350" cy="266429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Admin\Downloads\Наташа\фото для презинтации\город, слайд 6\YvROfO6tyZ8 (1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2143" y="3640460"/>
            <a:ext cx="4201673" cy="280166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1346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\Downloads\Наташа\fon-dlya-prezentacii-po-geografii-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79" y="-31496"/>
            <a:ext cx="9158033" cy="6895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98465" y="404664"/>
            <a:ext cx="8229600" cy="2121099"/>
          </a:xfrm>
        </p:spPr>
        <p:txBody>
          <a:bodyPr>
            <a:noAutofit/>
          </a:bodyPr>
          <a:lstStyle/>
          <a:p>
            <a:pPr marL="0" indent="0" algn="just">
              <a:lnSpc>
                <a:spcPct val="170000"/>
              </a:lnSpc>
              <a:buNone/>
            </a:pPr>
            <a:r>
              <a:rPr lang="ru-RU" sz="1600" b="1" dirty="0" smtClean="0">
                <a:latin typeface="Century Gothic" pitchFamily="34" charset="0"/>
              </a:rPr>
              <a:t>   На этих улицах сохранилась вещественная память о </a:t>
            </a:r>
            <a:r>
              <a:rPr lang="ru-RU" sz="1600" b="1" dirty="0" err="1" smtClean="0">
                <a:latin typeface="Century Gothic" pitchFamily="34" charset="0"/>
              </a:rPr>
              <a:t>темниковских</a:t>
            </a:r>
            <a:r>
              <a:rPr lang="ru-RU" sz="1600" b="1" dirty="0" smtClean="0">
                <a:latin typeface="Century Gothic" pitchFamily="34" charset="0"/>
              </a:rPr>
              <a:t> купцах: торговые ряды, особняки, чайная. Здания определяют неповторимый облик провинциального русского городка. Вы сможете узнать о том какую роль в истории России и </a:t>
            </a:r>
            <a:r>
              <a:rPr lang="ru-RU" sz="1600" b="1" dirty="0" err="1" smtClean="0">
                <a:latin typeface="Century Gothic" pitchFamily="34" charset="0"/>
              </a:rPr>
              <a:t>Темникова</a:t>
            </a:r>
            <a:r>
              <a:rPr lang="ru-RU" sz="1600" b="1" dirty="0" smtClean="0">
                <a:latin typeface="Century Gothic" pitchFamily="34" charset="0"/>
              </a:rPr>
              <a:t> сыграли семьи Демидовых, Смирновых, Немцовых, о традициях, нравах, ведении торговли, а также о меценатстве и общественной деятельности </a:t>
            </a:r>
            <a:r>
              <a:rPr lang="ru-RU" sz="1600" b="1" dirty="0" err="1" smtClean="0">
                <a:latin typeface="Century Gothic" pitchFamily="34" charset="0"/>
              </a:rPr>
              <a:t>Темниковского</a:t>
            </a:r>
            <a:r>
              <a:rPr lang="ru-RU" sz="1600" b="1" dirty="0" smtClean="0">
                <a:latin typeface="Century Gothic" pitchFamily="34" charset="0"/>
              </a:rPr>
              <a:t> дворянства и купечества. Маршрут состоит из следующих остановок: историческая часть города, дома, купеческие торговые ряды; место сожжения Алены </a:t>
            </a:r>
            <a:r>
              <a:rPr lang="ru-RU" sz="1600" b="1" dirty="0" err="1" smtClean="0">
                <a:latin typeface="Century Gothic" pitchFamily="34" charset="0"/>
              </a:rPr>
              <a:t>Арзамасской</a:t>
            </a:r>
            <a:r>
              <a:rPr lang="ru-RU" sz="1600" b="1" dirty="0" smtClean="0">
                <a:latin typeface="Century Gothic" pitchFamily="34" charset="0"/>
              </a:rPr>
              <a:t>, монахини возглавившей во второй половине XVII века многотысячный отряд </a:t>
            </a:r>
          </a:p>
          <a:p>
            <a:pPr marL="0" indent="0" algn="just">
              <a:lnSpc>
                <a:spcPct val="170000"/>
              </a:lnSpc>
              <a:buNone/>
            </a:pPr>
            <a:r>
              <a:rPr lang="ru-RU" sz="1600" b="1" dirty="0" smtClean="0">
                <a:latin typeface="Century Gothic" pitchFamily="34" charset="0"/>
              </a:rPr>
              <a:t>повстанцев, который стал частью</a:t>
            </a:r>
          </a:p>
          <a:p>
            <a:pPr marL="0" indent="0" algn="just">
              <a:lnSpc>
                <a:spcPct val="170000"/>
              </a:lnSpc>
              <a:buNone/>
            </a:pPr>
            <a:r>
              <a:rPr lang="ru-RU" sz="1600" b="1" dirty="0" smtClean="0">
                <a:latin typeface="Century Gothic" pitchFamily="34" charset="0"/>
              </a:rPr>
              <a:t>армии Степана Разина .</a:t>
            </a:r>
            <a:endParaRPr lang="ru-RU" sz="1600" b="1" dirty="0">
              <a:latin typeface="Century Gothic" pitchFamily="34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464216" y="306896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1600" dirty="0">
              <a:solidFill>
                <a:srgbClr val="3F1007"/>
              </a:solidFill>
              <a:latin typeface="Century Gothic" pitchFamily="34" charset="0"/>
            </a:endParaRPr>
          </a:p>
        </p:txBody>
      </p:sp>
      <p:pic>
        <p:nvPicPr>
          <p:cNvPr id="8194" name="Picture 2" descr="C:\Users\Admin\Downloads\Наташа\фото для презинтации\город, слайд 6\город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211960"/>
            <a:ext cx="3354691" cy="239620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0486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\Downloads\Наташа\fon-dlya-prezentacii-po-geografii-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49" y="-31496"/>
            <a:ext cx="9158033" cy="6895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solidFill>
                  <a:srgbClr val="3F1007"/>
                </a:solidFill>
                <a:latin typeface="Century Gothic" pitchFamily="34" charset="0"/>
              </a:rPr>
              <a:t>«</a:t>
            </a:r>
            <a:r>
              <a:rPr lang="ru-RU" sz="2800" b="1" dirty="0" err="1" smtClean="0">
                <a:solidFill>
                  <a:srgbClr val="3F1007"/>
                </a:solidFill>
                <a:latin typeface="Century Gothic" pitchFamily="34" charset="0"/>
              </a:rPr>
              <a:t>Темниковский</a:t>
            </a:r>
            <a:r>
              <a:rPr lang="ru-RU" sz="2800" b="1" dirty="0" smtClean="0">
                <a:solidFill>
                  <a:srgbClr val="3F1007"/>
                </a:solidFill>
                <a:latin typeface="Century Gothic" pitchFamily="34" charset="0"/>
              </a:rPr>
              <a:t> историко – краеведческий музей им. Ф.Ф. Ушакова»</a:t>
            </a:r>
            <a:endParaRPr lang="ru-RU" sz="2800" b="1" dirty="0">
              <a:solidFill>
                <a:srgbClr val="3F1007"/>
              </a:solidFill>
              <a:latin typeface="Century Gothic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4216" y="3633355"/>
            <a:ext cx="8229600" cy="2121099"/>
          </a:xfrm>
        </p:spPr>
        <p:txBody>
          <a:bodyPr>
            <a:noAutofit/>
          </a:bodyPr>
          <a:lstStyle/>
          <a:p>
            <a:pPr marL="0" indent="0" algn="just">
              <a:lnSpc>
                <a:spcPct val="170000"/>
              </a:lnSpc>
              <a:buNone/>
            </a:pPr>
            <a:r>
              <a:rPr lang="ru-RU" sz="1600" b="1" dirty="0" smtClean="0">
                <a:latin typeface="Century Gothic" pitchFamily="34" charset="0"/>
              </a:rPr>
              <a:t>   Здание музея – памятник архитектуры, в 1812 г. здесь располагался госпиталь, где на средства Ф.Ф. Ушакова лечили раненых. Музей открылся в 1901 г. по инициативе местного дворянства. В 8 залах размещается 6 тысяч экспонатов, среди которых уникальный для Восточной Европы древнерусский меч, 11 века. Гордость музея – единственный в мире </a:t>
            </a:r>
            <a:r>
              <a:rPr lang="ru-RU" sz="1600" b="1" dirty="0" err="1" smtClean="0">
                <a:latin typeface="Century Gothic" pitchFamily="34" charset="0"/>
              </a:rPr>
              <a:t>Ушаковский</a:t>
            </a:r>
            <a:r>
              <a:rPr lang="ru-RU" sz="1600" b="1" dirty="0" smtClean="0">
                <a:latin typeface="Century Gothic" pitchFamily="34" charset="0"/>
              </a:rPr>
              <a:t> зал, где собрано около 6 тысяч предметов, связанных с именем и судьбой великого адмирала.</a:t>
            </a:r>
            <a:endParaRPr lang="ru-RU" sz="1600" b="1" dirty="0">
              <a:latin typeface="Century Gothic" pitchFamily="34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464216" y="306896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1600" dirty="0">
              <a:solidFill>
                <a:srgbClr val="3F1007"/>
              </a:solidFill>
              <a:latin typeface="Century Gothic" pitchFamily="34" charset="0"/>
            </a:endParaRPr>
          </a:p>
        </p:txBody>
      </p:sp>
      <p:pic>
        <p:nvPicPr>
          <p:cNvPr id="9218" name="Picture 2" descr="C:\Users\Admin\Downloads\Наташа\фото для презинтации\музей, слайд 7\ушаков (2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772815"/>
            <a:ext cx="2774244" cy="184949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C:\Users\Admin\Downloads\Наташа\фото для презинтации\музей, слайд 7\ушаков (3)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1938" y="1772816"/>
            <a:ext cx="2956566" cy="184949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C:\Users\Admin\Downloads\Наташа\фото для презинтации\музей, слайд 7\ушаков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7784" y="1749832"/>
            <a:ext cx="2842463" cy="184949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0067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\Downloads\Наташа\fon-dlya-prezentacii-po-geografii-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49" y="-31496"/>
            <a:ext cx="9158033" cy="68953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2844681"/>
            <a:ext cx="8229600" cy="1143000"/>
          </a:xfrm>
        </p:spPr>
        <p:txBody>
          <a:bodyPr>
            <a:noAutofit/>
          </a:bodyPr>
          <a:lstStyle/>
          <a:p>
            <a:pPr algn="l"/>
            <a:r>
              <a:rPr lang="ru-RU" sz="1800" b="1" dirty="0" smtClean="0">
                <a:solidFill>
                  <a:srgbClr val="3F1007"/>
                </a:solidFill>
                <a:latin typeface="Century Gothic" pitchFamily="34" charset="0"/>
              </a:rPr>
              <a:t>Программа тура:</a:t>
            </a:r>
            <a:r>
              <a:rPr lang="ru-RU" sz="1800" b="1" dirty="0">
                <a:solidFill>
                  <a:srgbClr val="3F1007"/>
                </a:solidFill>
                <a:latin typeface="Century Gothic" pitchFamily="34" charset="0"/>
              </a:rPr>
              <a:t/>
            </a:r>
            <a:br>
              <a:rPr lang="ru-RU" sz="1800" b="1" dirty="0">
                <a:solidFill>
                  <a:srgbClr val="3F1007"/>
                </a:solidFill>
                <a:latin typeface="Century Gothic" pitchFamily="34" charset="0"/>
              </a:rPr>
            </a:br>
            <a:r>
              <a:rPr lang="ru-RU" sz="1600" b="1" dirty="0">
                <a:solidFill>
                  <a:srgbClr val="3F1007"/>
                </a:solidFill>
                <a:latin typeface="Century Gothic" pitchFamily="34" charset="0"/>
              </a:rPr>
              <a:t> </a:t>
            </a:r>
            <a:br>
              <a:rPr lang="ru-RU" sz="1600" b="1" dirty="0">
                <a:solidFill>
                  <a:srgbClr val="3F1007"/>
                </a:solidFill>
                <a:latin typeface="Century Gothic" pitchFamily="34" charset="0"/>
              </a:rPr>
            </a:br>
            <a:r>
              <a:rPr lang="ru-RU" sz="1600" dirty="0" smtClean="0">
                <a:solidFill>
                  <a:srgbClr val="3F1007"/>
                </a:solidFill>
                <a:latin typeface="Century Gothic" pitchFamily="34" charset="0"/>
              </a:rPr>
              <a:t>11-00:11-45 </a:t>
            </a:r>
            <a:r>
              <a:rPr lang="ru-RU" sz="1600" dirty="0">
                <a:solidFill>
                  <a:srgbClr val="3F1007"/>
                </a:solidFill>
                <a:latin typeface="Century Gothic" pitchFamily="34" charset="0"/>
              </a:rPr>
              <a:t>Рождество – Богородичный </a:t>
            </a:r>
            <a:r>
              <a:rPr lang="ru-RU" sz="1600" dirty="0" err="1">
                <a:solidFill>
                  <a:srgbClr val="3F1007"/>
                </a:solidFill>
                <a:latin typeface="Century Gothic" pitchFamily="34" charset="0"/>
              </a:rPr>
              <a:t>Санаксарский</a:t>
            </a:r>
            <a:r>
              <a:rPr lang="ru-RU" sz="1600" dirty="0">
                <a:solidFill>
                  <a:srgbClr val="3F1007"/>
                </a:solidFill>
                <a:latin typeface="Century Gothic" pitchFamily="34" charset="0"/>
              </a:rPr>
              <a:t> мужской монастырь</a:t>
            </a:r>
            <a:br>
              <a:rPr lang="ru-RU" sz="1600" dirty="0">
                <a:solidFill>
                  <a:srgbClr val="3F1007"/>
                </a:solidFill>
                <a:latin typeface="Century Gothic" pitchFamily="34" charset="0"/>
              </a:rPr>
            </a:br>
            <a:r>
              <a:rPr lang="ru-RU" sz="1600" dirty="0">
                <a:solidFill>
                  <a:srgbClr val="3F1007"/>
                </a:solidFill>
                <a:latin typeface="Century Gothic" pitchFamily="34" charset="0"/>
              </a:rPr>
              <a:t>11-45:12-00 (дорога </a:t>
            </a:r>
            <a:r>
              <a:rPr lang="ru-RU" sz="1600" dirty="0" smtClean="0">
                <a:solidFill>
                  <a:srgbClr val="3F1007"/>
                </a:solidFill>
                <a:latin typeface="Century Gothic" pitchFamily="34" charset="0"/>
              </a:rPr>
              <a:t>до усадьбы </a:t>
            </a:r>
            <a:r>
              <a:rPr lang="ru-RU" sz="1600" dirty="0">
                <a:solidFill>
                  <a:srgbClr val="3F1007"/>
                </a:solidFill>
                <a:latin typeface="Century Gothic" pitchFamily="34" charset="0"/>
              </a:rPr>
              <a:t>адмирала Ф.Ф. Ушакова.)</a:t>
            </a:r>
            <a:br>
              <a:rPr lang="ru-RU" sz="1600" dirty="0">
                <a:solidFill>
                  <a:srgbClr val="3F1007"/>
                </a:solidFill>
                <a:latin typeface="Century Gothic" pitchFamily="34" charset="0"/>
              </a:rPr>
            </a:br>
            <a:r>
              <a:rPr lang="ru-RU" sz="1600" dirty="0">
                <a:solidFill>
                  <a:srgbClr val="3F1007"/>
                </a:solidFill>
                <a:latin typeface="Century Gothic" pitchFamily="34" charset="0"/>
              </a:rPr>
              <a:t>12-00:12-20 </a:t>
            </a:r>
            <a:r>
              <a:rPr lang="ru-RU" sz="1600" u="sng" dirty="0">
                <a:solidFill>
                  <a:srgbClr val="3F1007"/>
                </a:solidFill>
                <a:latin typeface="Century Gothic" pitchFamily="34" charset="0"/>
              </a:rPr>
              <a:t>«Усадьба </a:t>
            </a:r>
            <a:r>
              <a:rPr lang="ru-RU" sz="1600" u="sng" dirty="0" err="1">
                <a:solidFill>
                  <a:srgbClr val="3F1007"/>
                </a:solidFill>
                <a:latin typeface="Century Gothic" pitchFamily="34" charset="0"/>
              </a:rPr>
              <a:t>Ф.Ф.Ушакова</a:t>
            </a:r>
            <a:r>
              <a:rPr lang="ru-RU" sz="1600" u="sng" dirty="0">
                <a:solidFill>
                  <a:srgbClr val="3F1007"/>
                </a:solidFill>
                <a:latin typeface="Century Gothic" pitchFamily="34" charset="0"/>
              </a:rPr>
              <a:t>»  </a:t>
            </a:r>
            <a:r>
              <a:rPr lang="ru-RU" sz="1600" dirty="0">
                <a:solidFill>
                  <a:srgbClr val="3F1007"/>
                </a:solidFill>
                <a:latin typeface="Century Gothic" pitchFamily="34" charset="0"/>
              </a:rPr>
              <a:t/>
            </a:r>
            <a:br>
              <a:rPr lang="ru-RU" sz="1600" dirty="0">
                <a:solidFill>
                  <a:srgbClr val="3F1007"/>
                </a:solidFill>
                <a:latin typeface="Century Gothic" pitchFamily="34" charset="0"/>
              </a:rPr>
            </a:br>
            <a:r>
              <a:rPr lang="ru-RU" sz="1600" u="sng" dirty="0">
                <a:solidFill>
                  <a:srgbClr val="3F1007"/>
                </a:solidFill>
                <a:latin typeface="Century Gothic" pitchFamily="34" charset="0"/>
              </a:rPr>
              <a:t>12-20:12-40 </a:t>
            </a:r>
            <a:r>
              <a:rPr lang="ru-RU" sz="1600" dirty="0">
                <a:solidFill>
                  <a:srgbClr val="3F1007"/>
                </a:solidFill>
                <a:latin typeface="Century Gothic" pitchFamily="34" charset="0"/>
              </a:rPr>
              <a:t>«</a:t>
            </a:r>
            <a:r>
              <a:rPr lang="ru-RU" sz="1600" dirty="0" err="1">
                <a:solidFill>
                  <a:srgbClr val="3F1007"/>
                </a:solidFill>
                <a:latin typeface="Century Gothic" pitchFamily="34" charset="0"/>
              </a:rPr>
              <a:t>Монаховский</a:t>
            </a:r>
            <a:r>
              <a:rPr lang="ru-RU" sz="1600" dirty="0">
                <a:solidFill>
                  <a:srgbClr val="3F1007"/>
                </a:solidFill>
                <a:latin typeface="Century Gothic" pitchFamily="34" charset="0"/>
              </a:rPr>
              <a:t> родник»</a:t>
            </a:r>
            <a:br>
              <a:rPr lang="ru-RU" sz="1600" dirty="0">
                <a:solidFill>
                  <a:srgbClr val="3F1007"/>
                </a:solidFill>
                <a:latin typeface="Century Gothic" pitchFamily="34" charset="0"/>
              </a:rPr>
            </a:br>
            <a:r>
              <a:rPr lang="ru-RU" sz="1600" dirty="0">
                <a:solidFill>
                  <a:srgbClr val="3F1007"/>
                </a:solidFill>
                <a:latin typeface="Century Gothic" pitchFamily="34" charset="0"/>
              </a:rPr>
              <a:t>12-45:14-00 «Русский Этно-Дом» д. Алексеевка, обед</a:t>
            </a:r>
            <a:br>
              <a:rPr lang="ru-RU" sz="1600" dirty="0">
                <a:solidFill>
                  <a:srgbClr val="3F1007"/>
                </a:solidFill>
                <a:latin typeface="Century Gothic" pitchFamily="34" charset="0"/>
              </a:rPr>
            </a:br>
            <a:r>
              <a:rPr lang="ru-RU" sz="1600" dirty="0">
                <a:solidFill>
                  <a:srgbClr val="3F1007"/>
                </a:solidFill>
                <a:latin typeface="Century Gothic" pitchFamily="34" charset="0"/>
              </a:rPr>
              <a:t>14-00:14-20 дорога в </a:t>
            </a:r>
            <a:r>
              <a:rPr lang="ru-RU" sz="1600" dirty="0" err="1">
                <a:solidFill>
                  <a:srgbClr val="3F1007"/>
                </a:solidFill>
                <a:latin typeface="Century Gothic" pitchFamily="34" charset="0"/>
              </a:rPr>
              <a:t>г.Темников</a:t>
            </a:r>
            <a:r>
              <a:rPr lang="ru-RU" sz="1600" dirty="0">
                <a:solidFill>
                  <a:srgbClr val="3F1007"/>
                </a:solidFill>
                <a:latin typeface="Century Gothic" pitchFamily="34" charset="0"/>
              </a:rPr>
              <a:t/>
            </a:r>
            <a:br>
              <a:rPr lang="ru-RU" sz="1600" dirty="0">
                <a:solidFill>
                  <a:srgbClr val="3F1007"/>
                </a:solidFill>
                <a:latin typeface="Century Gothic" pitchFamily="34" charset="0"/>
              </a:rPr>
            </a:br>
            <a:r>
              <a:rPr lang="ru-RU" sz="1600" dirty="0">
                <a:solidFill>
                  <a:srgbClr val="3F1007"/>
                </a:solidFill>
                <a:latin typeface="Century Gothic" pitchFamily="34" charset="0"/>
              </a:rPr>
              <a:t>14-20:14-50 Пешеходная экскурсия по старинной части города</a:t>
            </a:r>
            <a:br>
              <a:rPr lang="ru-RU" sz="1600" dirty="0">
                <a:solidFill>
                  <a:srgbClr val="3F1007"/>
                </a:solidFill>
                <a:latin typeface="Century Gothic" pitchFamily="34" charset="0"/>
              </a:rPr>
            </a:br>
            <a:r>
              <a:rPr lang="ru-RU" sz="1600" dirty="0">
                <a:solidFill>
                  <a:srgbClr val="3F1007"/>
                </a:solidFill>
                <a:latin typeface="Century Gothic" pitchFamily="34" charset="0"/>
              </a:rPr>
              <a:t>14-50:16-00 </a:t>
            </a:r>
            <a:r>
              <a:rPr lang="ru-RU" sz="1600" u="sng" dirty="0">
                <a:solidFill>
                  <a:srgbClr val="3F1007"/>
                </a:solidFill>
                <a:latin typeface="Century Gothic" pitchFamily="34" charset="0"/>
              </a:rPr>
              <a:t>«</a:t>
            </a:r>
            <a:r>
              <a:rPr lang="ru-RU" sz="1600" u="sng" dirty="0" err="1">
                <a:solidFill>
                  <a:srgbClr val="3F1007"/>
                </a:solidFill>
                <a:latin typeface="Century Gothic" pitchFamily="34" charset="0"/>
              </a:rPr>
              <a:t>Темниковский</a:t>
            </a:r>
            <a:r>
              <a:rPr lang="ru-RU" sz="1600" u="sng" dirty="0">
                <a:solidFill>
                  <a:srgbClr val="3F1007"/>
                </a:solidFill>
                <a:latin typeface="Century Gothic" pitchFamily="34" charset="0"/>
              </a:rPr>
              <a:t> историко – краеведческий музей им. Ф.Ф. </a:t>
            </a:r>
            <a:r>
              <a:rPr lang="ru-RU" sz="1600" u="sng" dirty="0" smtClean="0">
                <a:solidFill>
                  <a:srgbClr val="3F1007"/>
                </a:solidFill>
                <a:latin typeface="Century Gothic" pitchFamily="34" charset="0"/>
              </a:rPr>
              <a:t>Ушакова</a:t>
            </a:r>
            <a:r>
              <a:rPr lang="ru-RU" sz="1600" u="sng" dirty="0">
                <a:solidFill>
                  <a:srgbClr val="3F1007"/>
                </a:solidFill>
                <a:latin typeface="Century Gothic" pitchFamily="34" charset="0"/>
              </a:rPr>
              <a:t>» (оплачивается отдельно, стоимость 50руб</a:t>
            </a:r>
            <a:r>
              <a:rPr lang="ru-RU" sz="1600" u="sng" dirty="0" smtClean="0">
                <a:solidFill>
                  <a:srgbClr val="3F1007"/>
                </a:solidFill>
                <a:latin typeface="Century Gothic" pitchFamily="34" charset="0"/>
              </a:rPr>
              <a:t>.)</a:t>
            </a:r>
            <a:br>
              <a:rPr lang="ru-RU" sz="1600" u="sng" dirty="0" smtClean="0">
                <a:solidFill>
                  <a:srgbClr val="3F1007"/>
                </a:solidFill>
                <a:latin typeface="Century Gothic" pitchFamily="34" charset="0"/>
              </a:rPr>
            </a:br>
            <a:r>
              <a:rPr lang="ru-RU" sz="1600" u="sng" dirty="0" smtClean="0">
                <a:solidFill>
                  <a:srgbClr val="3F1007"/>
                </a:solidFill>
                <a:latin typeface="Century Gothic" pitchFamily="34" charset="0"/>
              </a:rPr>
              <a:t/>
            </a:r>
            <a:br>
              <a:rPr lang="ru-RU" sz="1600" u="sng" dirty="0" smtClean="0">
                <a:solidFill>
                  <a:srgbClr val="3F1007"/>
                </a:solidFill>
                <a:latin typeface="Century Gothic" pitchFamily="34" charset="0"/>
              </a:rPr>
            </a:br>
            <a:r>
              <a:rPr lang="ru-RU" sz="1600" u="sng" dirty="0" smtClean="0">
                <a:solidFill>
                  <a:srgbClr val="3F1007"/>
                </a:solidFill>
                <a:latin typeface="Century Gothic" pitchFamily="34" charset="0"/>
              </a:rPr>
              <a:t>По вопросам организации экскурсий </a:t>
            </a:r>
            <a:r>
              <a:rPr lang="ru-RU" sz="1600" u="sng" dirty="0">
                <a:solidFill>
                  <a:srgbClr val="3F1007"/>
                </a:solidFill>
                <a:latin typeface="Century Gothic" pitchFamily="34" charset="0"/>
              </a:rPr>
              <a:t>обращайтесь </a:t>
            </a:r>
            <a:r>
              <a:rPr lang="ru-RU" sz="1600" u="sng" dirty="0" smtClean="0">
                <a:solidFill>
                  <a:srgbClr val="3F1007"/>
                </a:solidFill>
                <a:latin typeface="Century Gothic" pitchFamily="34" charset="0"/>
              </a:rPr>
              <a:t>к руководителю </a:t>
            </a:r>
            <a:r>
              <a:rPr lang="ru-RU" sz="1600" u="sng" dirty="0">
                <a:solidFill>
                  <a:srgbClr val="3F1007"/>
                </a:solidFill>
                <a:latin typeface="Century Gothic" pitchFamily="34" charset="0"/>
              </a:rPr>
              <a:t>центра по развитию культуры и туризма в </a:t>
            </a:r>
            <a:r>
              <a:rPr lang="ru-RU" sz="1600" u="sng" dirty="0" err="1">
                <a:solidFill>
                  <a:srgbClr val="3F1007"/>
                </a:solidFill>
                <a:latin typeface="Century Gothic" pitchFamily="34" charset="0"/>
              </a:rPr>
              <a:t>Темниковском</a:t>
            </a:r>
            <a:r>
              <a:rPr lang="ru-RU" sz="1600" u="sng" dirty="0">
                <a:solidFill>
                  <a:srgbClr val="3F1007"/>
                </a:solidFill>
                <a:latin typeface="Century Gothic" pitchFamily="34" charset="0"/>
              </a:rPr>
              <a:t> муниципальном </a:t>
            </a:r>
            <a:r>
              <a:rPr lang="ru-RU" sz="1600" u="sng" dirty="0" smtClean="0">
                <a:solidFill>
                  <a:srgbClr val="3F1007"/>
                </a:solidFill>
                <a:latin typeface="Century Gothic" pitchFamily="34" charset="0"/>
              </a:rPr>
              <a:t>районе:</a:t>
            </a:r>
            <a:r>
              <a:rPr lang="ru-RU" sz="1600" u="sng" dirty="0">
                <a:solidFill>
                  <a:srgbClr val="3F1007"/>
                </a:solidFill>
                <a:latin typeface="Century Gothic" pitchFamily="34" charset="0"/>
              </a:rPr>
              <a:t/>
            </a:r>
            <a:br>
              <a:rPr lang="ru-RU" sz="1600" u="sng" dirty="0">
                <a:solidFill>
                  <a:srgbClr val="3F1007"/>
                </a:solidFill>
                <a:latin typeface="Century Gothic" pitchFamily="34" charset="0"/>
              </a:rPr>
            </a:br>
            <a:r>
              <a:rPr lang="ru-RU" sz="1600" u="sng" dirty="0">
                <a:solidFill>
                  <a:srgbClr val="3F1007"/>
                </a:solidFill>
                <a:latin typeface="Century Gothic" pitchFamily="34" charset="0"/>
              </a:rPr>
              <a:t/>
            </a:r>
            <a:br>
              <a:rPr lang="ru-RU" sz="1600" u="sng" dirty="0">
                <a:solidFill>
                  <a:srgbClr val="3F1007"/>
                </a:solidFill>
                <a:latin typeface="Century Gothic" pitchFamily="34" charset="0"/>
              </a:rPr>
            </a:br>
            <a:r>
              <a:rPr lang="ru-RU" sz="1600" u="sng" dirty="0">
                <a:solidFill>
                  <a:srgbClr val="3F1007"/>
                </a:solidFill>
                <a:latin typeface="Century Gothic" pitchFamily="34" charset="0"/>
              </a:rPr>
              <a:t> </a:t>
            </a:r>
            <a:r>
              <a:rPr lang="ru-RU" sz="1600" u="sng" dirty="0" smtClean="0">
                <a:solidFill>
                  <a:srgbClr val="3F1007"/>
                </a:solidFill>
                <a:latin typeface="Century Gothic" pitchFamily="34" charset="0"/>
              </a:rPr>
              <a:t>+</a:t>
            </a:r>
            <a:r>
              <a:rPr lang="ru-RU" sz="1600" u="sng" dirty="0">
                <a:solidFill>
                  <a:srgbClr val="3F1007"/>
                </a:solidFill>
                <a:latin typeface="Century Gothic" pitchFamily="34" charset="0"/>
              </a:rPr>
              <a:t>7 927 190 92 </a:t>
            </a:r>
            <a:r>
              <a:rPr lang="ru-RU" sz="1600" u="sng" dirty="0" smtClean="0">
                <a:solidFill>
                  <a:srgbClr val="3F1007"/>
                </a:solidFill>
                <a:latin typeface="Century Gothic" pitchFamily="34" charset="0"/>
              </a:rPr>
              <a:t>18 – Наталья </a:t>
            </a:r>
            <a:r>
              <a:rPr lang="ru-RU" sz="1600" u="sng" dirty="0" err="1" smtClean="0">
                <a:solidFill>
                  <a:srgbClr val="3F1007"/>
                </a:solidFill>
                <a:latin typeface="Century Gothic" pitchFamily="34" charset="0"/>
              </a:rPr>
              <a:t>Прийменко</a:t>
            </a:r>
            <a:r>
              <a:rPr lang="ru-RU" sz="1600" u="sng" dirty="0" smtClean="0">
                <a:solidFill>
                  <a:srgbClr val="3F1007"/>
                </a:solidFill>
                <a:latin typeface="Century Gothic" pitchFamily="34" charset="0"/>
              </a:rPr>
              <a:t/>
            </a:r>
            <a:br>
              <a:rPr lang="ru-RU" sz="1600" u="sng" dirty="0" smtClean="0">
                <a:solidFill>
                  <a:srgbClr val="3F1007"/>
                </a:solidFill>
                <a:latin typeface="Century Gothic" pitchFamily="34" charset="0"/>
              </a:rPr>
            </a:br>
            <a:r>
              <a:rPr lang="ru-RU" sz="1600" u="sng" dirty="0">
                <a:solidFill>
                  <a:srgbClr val="3F1007"/>
                </a:solidFill>
                <a:latin typeface="Century Gothic" pitchFamily="34" charset="0"/>
              </a:rPr>
              <a:t/>
            </a:r>
            <a:br>
              <a:rPr lang="ru-RU" sz="1600" u="sng" dirty="0">
                <a:solidFill>
                  <a:srgbClr val="3F1007"/>
                </a:solidFill>
                <a:latin typeface="Century Gothic" pitchFamily="34" charset="0"/>
              </a:rPr>
            </a:br>
            <a:r>
              <a:rPr lang="ru-RU" sz="1600" dirty="0">
                <a:solidFill>
                  <a:srgbClr val="3F1007"/>
                </a:solidFill>
                <a:latin typeface="Century Gothic" pitchFamily="34" charset="0"/>
              </a:rPr>
              <a:t/>
            </a:r>
            <a:br>
              <a:rPr lang="ru-RU" sz="1600" dirty="0">
                <a:solidFill>
                  <a:srgbClr val="3F1007"/>
                </a:solidFill>
                <a:latin typeface="Century Gothic" pitchFamily="34" charset="0"/>
              </a:rPr>
            </a:br>
            <a:r>
              <a:rPr lang="ru-RU" sz="1600" dirty="0" smtClean="0">
                <a:solidFill>
                  <a:srgbClr val="3F1007"/>
                </a:solidFill>
                <a:latin typeface="Century Gothic" pitchFamily="34" charset="0"/>
              </a:rPr>
              <a:t/>
            </a:r>
            <a:br>
              <a:rPr lang="ru-RU" sz="1600" dirty="0" smtClean="0">
                <a:solidFill>
                  <a:srgbClr val="3F1007"/>
                </a:solidFill>
                <a:latin typeface="Century Gothic" pitchFamily="34" charset="0"/>
              </a:rPr>
            </a:br>
            <a:r>
              <a:rPr lang="ru-RU" sz="1600" dirty="0">
                <a:solidFill>
                  <a:srgbClr val="3F1007"/>
                </a:solidFill>
                <a:latin typeface="Century Gothic" pitchFamily="34" charset="0"/>
              </a:rPr>
              <a:t/>
            </a:r>
            <a:br>
              <a:rPr lang="ru-RU" sz="1600" dirty="0">
                <a:solidFill>
                  <a:srgbClr val="3F1007"/>
                </a:solidFill>
                <a:latin typeface="Century Gothic" pitchFamily="34" charset="0"/>
              </a:rPr>
            </a:br>
            <a:r>
              <a:rPr lang="ru-RU" sz="1600" dirty="0">
                <a:solidFill>
                  <a:srgbClr val="3F1007"/>
                </a:solidFill>
                <a:latin typeface="Century Gothic" pitchFamily="34" charset="0"/>
              </a:rPr>
              <a:t> </a:t>
            </a: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464216" y="306896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1600" dirty="0">
              <a:solidFill>
                <a:srgbClr val="3F1007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8397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475</Words>
  <Application>Microsoft Office PowerPoint</Application>
  <PresentationFormat>Экран (4:3)</PresentationFormat>
  <Paragraphs>19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4" baseType="lpstr">
      <vt:lpstr>Arial</vt:lpstr>
      <vt:lpstr>Calibri</vt:lpstr>
      <vt:lpstr>Century Gothic</vt:lpstr>
      <vt:lpstr>Тема Office</vt:lpstr>
      <vt:lpstr>Презентация PowerPoint</vt:lpstr>
      <vt:lpstr>Маршрут следования:</vt:lpstr>
      <vt:lpstr>«Православная жемчужина Мордовии»</vt:lpstr>
      <vt:lpstr>«Усадьба Ф.Ф.Ушакова» </vt:lpstr>
      <vt:lpstr>«Монаховский родник»</vt:lpstr>
      <vt:lpstr>«Русский Этно-Дом» д. Алексеевка</vt:lpstr>
      <vt:lpstr>«Темников старинный»</vt:lpstr>
      <vt:lpstr>Презентация PowerPoint</vt:lpstr>
      <vt:lpstr>«Темниковский историко – краеведческий музей им. Ф.Ф. Ушакова»</vt:lpstr>
      <vt:lpstr>Программа тура:   11-00:11-45 Рождество – Богородичный Санаксарский мужской монастырь 11-45:12-00 (дорога до усадьбы адмирала Ф.Ф. Ушакова.) 12-00:12-20 «Усадьба Ф.Ф.Ушакова»   12-20:12-40 «Монаховский родник» 12-45:14-00 «Русский Этно-Дом» д. Алексеевка, обед 14-00:14-20 дорога в г.Темников 14-20:14-50 Пешеходная экскурсия по старинной части города 14-50:16-00 «Темниковский историко – краеведческий музей им. Ф.Ф. Ушакова» (оплачивается отдельно, стоимость 50руб.)  По вопросам организации экскурсий обращайтесь к руководителю центра по развитию культуры и туризма в Темниковском муниципальном районе:   +7 927 190 92 18 – Наталья Прийменко     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Пользователь Windows</cp:lastModifiedBy>
  <cp:revision>9</cp:revision>
  <dcterms:created xsi:type="dcterms:W3CDTF">2018-11-30T12:08:08Z</dcterms:created>
  <dcterms:modified xsi:type="dcterms:W3CDTF">2018-12-14T13:19:45Z</dcterms:modified>
</cp:coreProperties>
</file>