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A12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E69CC-062B-43FA-9DE8-759DCD52E368}" type="datetimeFigureOut">
              <a:rPr lang="ru-RU" smtClean="0"/>
              <a:t>01.02.2019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2B987-A5CE-475E-BEF2-4580DA0F6D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18660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E69CC-062B-43FA-9DE8-759DCD52E368}" type="datetimeFigureOut">
              <a:rPr lang="ru-RU" smtClean="0"/>
              <a:t>01.02.2019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2B987-A5CE-475E-BEF2-4580DA0F6D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67493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E69CC-062B-43FA-9DE8-759DCD52E368}" type="datetimeFigureOut">
              <a:rPr lang="ru-RU" smtClean="0"/>
              <a:t>01.02.2019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2B987-A5CE-475E-BEF2-4580DA0F6D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1156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E69CC-062B-43FA-9DE8-759DCD52E368}" type="datetimeFigureOut">
              <a:rPr lang="ru-RU" smtClean="0"/>
              <a:t>01.02.2019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2B987-A5CE-475E-BEF2-4580DA0F6D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96813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E69CC-062B-43FA-9DE8-759DCD52E368}" type="datetimeFigureOut">
              <a:rPr lang="ru-RU" smtClean="0"/>
              <a:t>01.02.2019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2B987-A5CE-475E-BEF2-4580DA0F6D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40465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E69CC-062B-43FA-9DE8-759DCD52E368}" type="datetimeFigureOut">
              <a:rPr lang="ru-RU" smtClean="0"/>
              <a:t>01.02.2019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2B987-A5CE-475E-BEF2-4580DA0F6D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6120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E69CC-062B-43FA-9DE8-759DCD52E368}" type="datetimeFigureOut">
              <a:rPr lang="ru-RU" smtClean="0"/>
              <a:t>01.02.2019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2B987-A5CE-475E-BEF2-4580DA0F6D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82222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E69CC-062B-43FA-9DE8-759DCD52E368}" type="datetimeFigureOut">
              <a:rPr lang="ru-RU" smtClean="0"/>
              <a:t>01.02.2019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2B987-A5CE-475E-BEF2-4580DA0F6D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85111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E69CC-062B-43FA-9DE8-759DCD52E368}" type="datetimeFigureOut">
              <a:rPr lang="ru-RU" smtClean="0"/>
              <a:t>01.02.2019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2B987-A5CE-475E-BEF2-4580DA0F6D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29263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E69CC-062B-43FA-9DE8-759DCD52E368}" type="datetimeFigureOut">
              <a:rPr lang="ru-RU" smtClean="0"/>
              <a:t>01.02.2019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2B987-A5CE-475E-BEF2-4580DA0F6D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41211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E69CC-062B-43FA-9DE8-759DCD52E368}" type="datetimeFigureOut">
              <a:rPr lang="ru-RU" smtClean="0"/>
              <a:t>01.02.2019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2B987-A5CE-475E-BEF2-4580DA0F6D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6295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9E69CC-062B-43FA-9DE8-759DCD52E368}" type="datetimeFigureOut">
              <a:rPr lang="ru-RU" smtClean="0"/>
              <a:t>01.02.2019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A2B987-A5CE-475E-BEF2-4580DA0F6D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5406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мои документы\Наташа\Главная Гастро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1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78055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\Downloads\Наташа\kraft-2551948_960_7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746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33415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3F1007"/>
                </a:solidFill>
                <a:latin typeface="Century Gothic" pitchFamily="34" charset="0"/>
              </a:rPr>
              <a:t>Маршрут следования:</a:t>
            </a:r>
            <a:endParaRPr lang="ru-RU" sz="2800" b="1" dirty="0">
              <a:solidFill>
                <a:srgbClr val="3F1007"/>
              </a:solidFill>
              <a:latin typeface="Century Gothic" pitchFamily="34" charset="0"/>
            </a:endParaRPr>
          </a:p>
        </p:txBody>
      </p:sp>
      <p:pic>
        <p:nvPicPr>
          <p:cNvPr id="2051" name="Picture 3" descr="C:\Users\Admin\Downloads\Наташа\гастрономический тур трех культур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4826" y="836712"/>
            <a:ext cx="5367816" cy="58533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6992051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\Downloads\Наташа\kraft-2551948_960_7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1" y="15489"/>
            <a:ext cx="913746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33415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3F1007"/>
                </a:solidFill>
                <a:latin typeface="Century Gothic" pitchFamily="34" charset="0"/>
              </a:rPr>
              <a:t>«Татарское подворье»</a:t>
            </a:r>
            <a:endParaRPr lang="ru-RU" sz="2800" b="1" dirty="0">
              <a:solidFill>
                <a:srgbClr val="3F1007"/>
              </a:solidFill>
              <a:latin typeface="Century Gothic" pitchFamily="34" charset="0"/>
            </a:endParaRPr>
          </a:p>
        </p:txBody>
      </p:sp>
      <p:sp>
        <p:nvSpPr>
          <p:cNvPr id="7" name="Объект 2"/>
          <p:cNvSpPr>
            <a:spLocks noGrp="1"/>
          </p:cNvSpPr>
          <p:nvPr>
            <p:ph idx="1"/>
          </p:nvPr>
        </p:nvSpPr>
        <p:spPr>
          <a:xfrm>
            <a:off x="460465" y="3356992"/>
            <a:ext cx="8229600" cy="2121099"/>
          </a:xfrm>
        </p:spPr>
        <p:txBody>
          <a:bodyPr>
            <a:noAutofit/>
          </a:bodyPr>
          <a:lstStyle/>
          <a:p>
            <a:pPr marL="0" indent="0" algn="just">
              <a:lnSpc>
                <a:spcPct val="170000"/>
              </a:lnSpc>
              <a:buNone/>
            </a:pPr>
            <a:r>
              <a:rPr lang="ru-RU" sz="1600" b="1" dirty="0" smtClean="0">
                <a:latin typeface="Century Gothic" pitchFamily="34" charset="0"/>
              </a:rPr>
              <a:t>   Приглашаем Вас посетить историко-этнографический музей – типовой татарский дом. Где сможете по-настоящему окунуться в атмосферу быта татарского народа, ознакомиться с историей национальности, традициями и обычаями татарской семьи. Данная экскурсия приоткроет больше этнических секретов и поможет углубиться в корни народа. Также мы предлагаем Вам принять участие в мастер-классе по приготовлению национальной татарской выпечки – </a:t>
            </a:r>
            <a:r>
              <a:rPr lang="ru-RU" sz="1600" b="1" dirty="0" err="1" smtClean="0">
                <a:latin typeface="Century Gothic" pitchFamily="34" charset="0"/>
              </a:rPr>
              <a:t>перемяч</a:t>
            </a:r>
            <a:r>
              <a:rPr lang="ru-RU" sz="1600" b="1" dirty="0" smtClean="0">
                <a:latin typeface="Century Gothic" pitchFamily="34" charset="0"/>
              </a:rPr>
              <a:t>, и продегустировать её.</a:t>
            </a:r>
            <a:endParaRPr lang="ru-RU" sz="1600" b="1" dirty="0">
              <a:latin typeface="Century Gothic" pitchFamily="34" charset="0"/>
            </a:endParaRPr>
          </a:p>
        </p:txBody>
      </p:sp>
      <p:pic>
        <p:nvPicPr>
          <p:cNvPr id="3074" name="Picture 2" descr="C:\Users\Admin\Downloads\Наташа\2й тур гастрономия\татарское подворье, слайд 2\Перечмяч — копия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1028593"/>
            <a:ext cx="2740862" cy="182724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Admin\Downloads\Наташа\2й тур гастрономия\татарское подворье, слайд 2\peremjachi-tatarskaja-vypechka-s-mjasom-meat-tatar-pies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8395" y="1051002"/>
            <a:ext cx="3159789" cy="181595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Admin\Downloads\Наташа\2й тур гастрономия\татарское подворье, слайд 2\s-249a5edb2c4739ffd306edf36e3d702b6bae5b6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004024"/>
            <a:ext cx="2469080" cy="185181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3910091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\Downloads\Наташа\kraft-2551948_960_7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1" y="15489"/>
            <a:ext cx="913746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33415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3F1007"/>
                </a:solidFill>
                <a:latin typeface="Century Gothic" pitchFamily="34" charset="0"/>
              </a:rPr>
              <a:t>«Мордовский государственный природный заповедник им П.Г. Смидовича»</a:t>
            </a:r>
            <a:endParaRPr lang="ru-RU" sz="2800" b="1" dirty="0">
              <a:solidFill>
                <a:srgbClr val="3F1007"/>
              </a:solidFill>
              <a:latin typeface="Century Gothic" pitchFamily="34" charset="0"/>
            </a:endParaRPr>
          </a:p>
        </p:txBody>
      </p:sp>
      <p:sp>
        <p:nvSpPr>
          <p:cNvPr id="7" name="Объект 2"/>
          <p:cNvSpPr>
            <a:spLocks noGrp="1"/>
          </p:cNvSpPr>
          <p:nvPr>
            <p:ph idx="1"/>
          </p:nvPr>
        </p:nvSpPr>
        <p:spPr>
          <a:xfrm>
            <a:off x="460465" y="3356992"/>
            <a:ext cx="8229600" cy="2121099"/>
          </a:xfrm>
        </p:spPr>
        <p:txBody>
          <a:bodyPr>
            <a:noAutofit/>
          </a:bodyPr>
          <a:lstStyle/>
          <a:p>
            <a:pPr marL="0" indent="0" algn="just">
              <a:lnSpc>
                <a:spcPct val="170000"/>
              </a:lnSpc>
              <a:buNone/>
            </a:pPr>
            <a:r>
              <a:rPr lang="ru-RU" sz="1600" b="1" dirty="0" smtClean="0">
                <a:latin typeface="Century Gothic" pitchFamily="34" charset="0"/>
              </a:rPr>
              <a:t>   </a:t>
            </a:r>
            <a:r>
              <a:rPr lang="ru-RU" sz="1800" b="1" dirty="0">
                <a:solidFill>
                  <a:srgbClr val="2A1208"/>
                </a:solidFill>
                <a:latin typeface="Century Gothic" pitchFamily="34" charset="0"/>
              </a:rPr>
              <a:t>Посетив природный заповедник, Вы сможете увидеть презентацию, пройти экологической тропой «Тропою предков», где познакомитесь с мифами и легендами древней мордвы, Музей природы, который раскроет все разнообразие и уникальность животного мира, окажетесь в мире нетронутой природы, в котором с легкостью сможете отвлечься от повседневности и отдохнуть </a:t>
            </a:r>
            <a:r>
              <a:rPr lang="ru-RU" sz="1800" b="1" dirty="0" smtClean="0">
                <a:solidFill>
                  <a:srgbClr val="2A1208"/>
                </a:solidFill>
                <a:latin typeface="Century Gothic" pitchFamily="34" charset="0"/>
              </a:rPr>
              <a:t>душой.</a:t>
            </a:r>
            <a:endParaRPr lang="ru-RU" sz="1800" b="1" dirty="0">
              <a:solidFill>
                <a:srgbClr val="2A1208"/>
              </a:solidFill>
              <a:latin typeface="Century Gothic" pitchFamily="34" charset="0"/>
            </a:endParaRPr>
          </a:p>
        </p:txBody>
      </p:sp>
      <p:pic>
        <p:nvPicPr>
          <p:cNvPr id="4098" name="Picture 2" descr="C:\Users\Admin\Downloads\Наташа\2й тур гастрономия\заповедник, слайд 3\п.1\заповедник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6858" y="1404245"/>
            <a:ext cx="2925302" cy="186489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099" name="Picture 3" descr="C:\Users\Admin\Downloads\Наташа\2й тур гастрономия\заповедник, слайд 3\п.1\заповедник (3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404245"/>
            <a:ext cx="2808312" cy="186489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100" name="Picture 4" descr="C:\Users\Admin\Downloads\Наташа\2й тур гастрономия\заповедник, слайд 3\п.1\заповедник (6)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404245"/>
            <a:ext cx="2797343" cy="186489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346890439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\Downloads\Наташа\kraft-2551948_960_7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1" y="15489"/>
            <a:ext cx="913746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Объект 2"/>
          <p:cNvSpPr>
            <a:spLocks noGrp="1"/>
          </p:cNvSpPr>
          <p:nvPr>
            <p:ph idx="1"/>
          </p:nvPr>
        </p:nvSpPr>
        <p:spPr>
          <a:xfrm>
            <a:off x="395536" y="377369"/>
            <a:ext cx="5328592" cy="4707815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ru-RU" sz="1800" b="1" dirty="0" smtClean="0">
                <a:solidFill>
                  <a:srgbClr val="2A1208"/>
                </a:solidFill>
                <a:latin typeface="Century Gothic" pitchFamily="34" charset="0"/>
              </a:rPr>
              <a:t>Все </a:t>
            </a:r>
            <a:r>
              <a:rPr lang="ru-RU" sz="1800" b="1" dirty="0">
                <a:solidFill>
                  <a:srgbClr val="2A1208"/>
                </a:solidFill>
                <a:latin typeface="Century Gothic" pitchFamily="34" charset="0"/>
              </a:rPr>
              <a:t>желающие остаться на ночлег, могут заселиться в уютные комфортабельные гостевые домики (от двух до трех мест, с постельными принадлежностями). В каждом из них есть отопление, электричество, туалет и душевые кабины. При желании, вы сможете попариться в русской бане и приготовить вкусный обед или ужин в гриль-беседке (стоимость рассчитывается индивидуально)</a:t>
            </a:r>
          </a:p>
        </p:txBody>
      </p:sp>
      <p:pic>
        <p:nvPicPr>
          <p:cNvPr id="5122" name="Picture 2" descr="C:\Users\Admin\Downloads\Наташа\2й тур гастрономия\заповедник, слайд 3\п.2\заповедник (5)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94"/>
          <a:stretch/>
        </p:blipFill>
        <p:spPr bwMode="auto">
          <a:xfrm>
            <a:off x="6020026" y="2852936"/>
            <a:ext cx="2784988" cy="35176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5123" name="Picture 3" descr="C:\Users\Admin\Downloads\Наташа\2й тур гастрономия\заповедник, слайд 3\п.2\заповедник (2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04664"/>
            <a:ext cx="3096344" cy="20629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5124" name="Picture 4" descr="C:\Users\Admin\Downloads\Наташа\2й тур гастрономия\заповедник, слайд 3\п.2\заповедник (4)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065"/>
          <a:stretch/>
        </p:blipFill>
        <p:spPr bwMode="auto">
          <a:xfrm>
            <a:off x="2339752" y="4611782"/>
            <a:ext cx="3384376" cy="17588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795208962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\Downloads\Наташа\kraft-2551948_960_7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1" y="15489"/>
            <a:ext cx="913746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33415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rgbClr val="2A1208"/>
                </a:solidFill>
                <a:latin typeface="Century Gothic" pitchFamily="34" charset="0"/>
              </a:rPr>
              <a:t>«Дом молочника»</a:t>
            </a:r>
          </a:p>
        </p:txBody>
      </p:sp>
      <p:sp>
        <p:nvSpPr>
          <p:cNvPr id="7" name="Объект 2"/>
          <p:cNvSpPr>
            <a:spLocks noGrp="1"/>
          </p:cNvSpPr>
          <p:nvPr>
            <p:ph idx="1"/>
          </p:nvPr>
        </p:nvSpPr>
        <p:spPr>
          <a:xfrm>
            <a:off x="539552" y="3378027"/>
            <a:ext cx="5479687" cy="2592288"/>
          </a:xfrm>
        </p:spPr>
        <p:txBody>
          <a:bodyPr>
            <a:noAutofit/>
          </a:bodyPr>
          <a:lstStyle/>
          <a:p>
            <a:pPr marL="0" indent="0" algn="just">
              <a:lnSpc>
                <a:spcPct val="170000"/>
              </a:lnSpc>
              <a:buNone/>
            </a:pPr>
            <a:r>
              <a:rPr lang="ru-RU" sz="1800" b="1" dirty="0">
                <a:solidFill>
                  <a:srgbClr val="2A1208"/>
                </a:solidFill>
                <a:latin typeface="Century Gothic" pitchFamily="34" charset="0"/>
              </a:rPr>
              <a:t>Посетив Дом молочника, увидите деревенский способ переработки молока, получения сливок, сметаны, творога и масла. Сможете продегустировать полученные вкуснейшие, полезные, молочные продукты, а также при желании приобрести </a:t>
            </a:r>
            <a:r>
              <a:rPr lang="ru-RU" sz="1800" b="1" dirty="0" smtClean="0">
                <a:solidFill>
                  <a:srgbClr val="2A1208"/>
                </a:solidFill>
                <a:latin typeface="Century Gothic" pitchFamily="34" charset="0"/>
              </a:rPr>
              <a:t>их.</a:t>
            </a:r>
            <a:endParaRPr lang="ru-RU" sz="1800" b="1" dirty="0">
              <a:solidFill>
                <a:srgbClr val="2A1208"/>
              </a:solidFill>
              <a:latin typeface="Century Gothic" pitchFamily="34" charset="0"/>
            </a:endParaRPr>
          </a:p>
        </p:txBody>
      </p:sp>
      <p:pic>
        <p:nvPicPr>
          <p:cNvPr id="6146" name="Picture 2" descr="C:\Users\Admin\Downloads\Наташа\2й тур гастрономия\дом молочника, слайд 4\молочник (2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945152"/>
            <a:ext cx="3672408" cy="24445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6147" name="Picture 3" descr="C:\Users\Admin\Downloads\Наташа\2й тур гастрономия\дом молочника, слайд 4\молочник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3" y="945152"/>
            <a:ext cx="2523991" cy="48657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787447904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\Downloads\Наташа\kraft-2551948_960_7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1" y="15489"/>
            <a:ext cx="913746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33415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rgbClr val="2A1208"/>
                </a:solidFill>
                <a:latin typeface="Century Gothic" pitchFamily="34" charset="0"/>
              </a:rPr>
              <a:t>«С пылу, с жару из печи!»</a:t>
            </a:r>
          </a:p>
        </p:txBody>
      </p:sp>
      <p:sp>
        <p:nvSpPr>
          <p:cNvPr id="7" name="Объект 2"/>
          <p:cNvSpPr>
            <a:spLocks noGrp="1"/>
          </p:cNvSpPr>
          <p:nvPr>
            <p:ph idx="1"/>
          </p:nvPr>
        </p:nvSpPr>
        <p:spPr>
          <a:xfrm>
            <a:off x="539552" y="3378027"/>
            <a:ext cx="7992888" cy="2592288"/>
          </a:xfrm>
        </p:spPr>
        <p:txBody>
          <a:bodyPr>
            <a:noAutofit/>
          </a:bodyPr>
          <a:lstStyle/>
          <a:p>
            <a:pPr marL="0" indent="0" algn="just">
              <a:lnSpc>
                <a:spcPct val="170000"/>
              </a:lnSpc>
              <a:buNone/>
            </a:pPr>
            <a:r>
              <a:rPr lang="ru-RU" sz="1800" b="1" dirty="0">
                <a:solidFill>
                  <a:srgbClr val="2A1208"/>
                </a:solidFill>
                <a:latin typeface="Century Gothic" pitchFamily="34" charset="0"/>
              </a:rPr>
              <a:t>Здесь Вы сможете переместиться в прошлое и познакомиться с жизнью предков – мокшан, а поможет в этом интерьер мордовской избы </a:t>
            </a:r>
            <a:r>
              <a:rPr lang="en-US" sz="1800" b="1" dirty="0">
                <a:solidFill>
                  <a:srgbClr val="2A1208"/>
                </a:solidFill>
                <a:latin typeface="Century Gothic" pitchFamily="34" charset="0"/>
              </a:rPr>
              <a:t>XIX </a:t>
            </a:r>
            <a:r>
              <a:rPr lang="ru-RU" sz="1800" b="1" dirty="0">
                <a:solidFill>
                  <a:srgbClr val="2A1208"/>
                </a:solidFill>
                <a:latin typeface="Century Gothic" pitchFamily="34" charset="0"/>
              </a:rPr>
              <a:t>века, в которой располагаются национальная мордовская одежда, старинные документы, услышите от экскурсовода легенду происхождения названия села. Потрогаете своими руками многие предметы старинного обихода, ощутив живую историю народа. </a:t>
            </a:r>
          </a:p>
        </p:txBody>
      </p:sp>
      <p:pic>
        <p:nvPicPr>
          <p:cNvPr id="7170" name="Picture 2" descr="C:\Users\Admin\Downloads\Наташа\2й тур гастрономия\с пылу с жару, слайд 5\цибаево (3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744" y="908720"/>
            <a:ext cx="3866188" cy="25009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7171" name="Picture 3" descr="C:\Users\Admin\Downloads\Наташа\2й тур гастрономия\с пылу с жару, слайд 5\цибаево (2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5265" y="908720"/>
            <a:ext cx="3312367" cy="24842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4203511172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\Downloads\Наташа\kraft-2551948_960_7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1" y="15489"/>
            <a:ext cx="913746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33415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rgbClr val="2A1208"/>
                </a:solidFill>
                <a:latin typeface="Century Gothic" pitchFamily="34" charset="0"/>
              </a:rPr>
              <a:t>«С пылу, с жару из печи!»</a:t>
            </a:r>
          </a:p>
        </p:txBody>
      </p:sp>
      <p:sp>
        <p:nvSpPr>
          <p:cNvPr id="7" name="Объект 2"/>
          <p:cNvSpPr>
            <a:spLocks noGrp="1"/>
          </p:cNvSpPr>
          <p:nvPr>
            <p:ph idx="1"/>
          </p:nvPr>
        </p:nvSpPr>
        <p:spPr>
          <a:xfrm>
            <a:off x="539552" y="3378027"/>
            <a:ext cx="8280920" cy="2592288"/>
          </a:xfrm>
        </p:spPr>
        <p:txBody>
          <a:bodyPr>
            <a:noAutofit/>
          </a:bodyPr>
          <a:lstStyle/>
          <a:p>
            <a:pPr marL="0" indent="0" algn="just">
              <a:lnSpc>
                <a:spcPct val="170000"/>
              </a:lnSpc>
              <a:buNone/>
            </a:pPr>
            <a:r>
              <a:rPr lang="ru-RU" sz="1800" b="1" dirty="0">
                <a:latin typeface="Century Gothic" pitchFamily="34" charset="0"/>
              </a:rPr>
              <a:t>В этно-доме Вас встретит задорными песнями местный ансамбль «</a:t>
            </a:r>
            <a:r>
              <a:rPr lang="ru-RU" sz="1800" b="1" dirty="0" err="1">
                <a:latin typeface="Century Gothic" pitchFamily="34" charset="0"/>
              </a:rPr>
              <a:t>Лаймоня</a:t>
            </a:r>
            <a:r>
              <a:rPr lang="ru-RU" sz="1800" b="1" dirty="0">
                <a:latin typeface="Century Gothic" pitchFamily="34" charset="0"/>
              </a:rPr>
              <a:t>». А самое интересное, что можете поучаствовать в приготовлении национального блюда – знаменитых мордовских пшенных блинов, и напитка - позы, которая будет приготовлена по старинному рецепту, из настоящего солода и хмеля. Также у Вас появиться уникальная возможность пообедать традиционными мордовскими блюдами, приготовленными в настоящей </a:t>
            </a:r>
            <a:r>
              <a:rPr lang="ru-RU" sz="1800" b="1" dirty="0" smtClean="0">
                <a:latin typeface="Century Gothic" pitchFamily="34" charset="0"/>
              </a:rPr>
              <a:t>печи.</a:t>
            </a:r>
            <a:endParaRPr lang="ru-RU" sz="1800" b="1" dirty="0">
              <a:solidFill>
                <a:srgbClr val="2A1208"/>
              </a:solidFill>
              <a:latin typeface="Century Gothic" pitchFamily="34" charset="0"/>
            </a:endParaRPr>
          </a:p>
        </p:txBody>
      </p:sp>
      <p:pic>
        <p:nvPicPr>
          <p:cNvPr id="8194" name="Picture 2" descr="C:\Users\Admin\Downloads\Наташа\2й тур гастрономия\с пылу с жару, слайд 5\цибаево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025384"/>
            <a:ext cx="3020252" cy="22651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8195" name="Picture 3" descr="C:\Users\Admin\Downloads\Наташа\2й тур гастрономия\с пылу с жару, слайд 5\цибаево (4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033977"/>
            <a:ext cx="3020252" cy="22651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692054631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\Downloads\Наташа\kraft-2551948_960_7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1" y="15489"/>
            <a:ext cx="913746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Объект 2"/>
          <p:cNvSpPr>
            <a:spLocks noGrp="1"/>
          </p:cNvSpPr>
          <p:nvPr>
            <p:ph idx="1"/>
          </p:nvPr>
        </p:nvSpPr>
        <p:spPr>
          <a:xfrm>
            <a:off x="218781" y="332656"/>
            <a:ext cx="8712968" cy="259228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b="1" dirty="0" smtClean="0">
                <a:solidFill>
                  <a:srgbClr val="2A1208"/>
                </a:solidFill>
                <a:latin typeface="Century Gothic" pitchFamily="34" charset="0"/>
              </a:rPr>
              <a:t>Программа тура: </a:t>
            </a:r>
          </a:p>
          <a:p>
            <a:pPr marL="0" indent="0">
              <a:buNone/>
            </a:pPr>
            <a:endParaRPr lang="ru-RU" sz="1600" dirty="0" smtClean="0">
              <a:solidFill>
                <a:srgbClr val="2A1208"/>
              </a:solidFill>
              <a:latin typeface="Century Gothic" pitchFamily="34" charset="0"/>
            </a:endParaRPr>
          </a:p>
          <a:p>
            <a:pPr marL="0" indent="0">
              <a:buNone/>
            </a:pPr>
            <a:r>
              <a:rPr lang="ru-RU" sz="1600" dirty="0" smtClean="0">
                <a:solidFill>
                  <a:srgbClr val="2A1208"/>
                </a:solidFill>
                <a:latin typeface="Century Gothic" pitchFamily="34" charset="0"/>
              </a:rPr>
              <a:t>выезд </a:t>
            </a:r>
            <a:r>
              <a:rPr lang="ru-RU" sz="1600" dirty="0">
                <a:solidFill>
                  <a:srgbClr val="2A1208"/>
                </a:solidFill>
                <a:latin typeface="Century Gothic" pitchFamily="34" charset="0"/>
              </a:rPr>
              <a:t>в 9-00:10-45 (два часа пути)</a:t>
            </a:r>
          </a:p>
          <a:p>
            <a:pPr marL="0" indent="0">
              <a:buNone/>
            </a:pPr>
            <a:r>
              <a:rPr lang="ru-RU" sz="1600" dirty="0">
                <a:solidFill>
                  <a:srgbClr val="2A1208"/>
                </a:solidFill>
                <a:latin typeface="Century Gothic" pitchFamily="34" charset="0"/>
              </a:rPr>
              <a:t>11-00:11-40  с. Тарханы «Татарское подворье» </a:t>
            </a:r>
            <a:r>
              <a:rPr lang="ru-RU" sz="1600" dirty="0" smtClean="0">
                <a:solidFill>
                  <a:srgbClr val="2A1208"/>
                </a:solidFill>
                <a:latin typeface="Century Gothic" pitchFamily="34" charset="0"/>
              </a:rPr>
              <a:t>историко-этнографический </a:t>
            </a:r>
            <a:r>
              <a:rPr lang="ru-RU" sz="1600" dirty="0">
                <a:solidFill>
                  <a:srgbClr val="2A1208"/>
                </a:solidFill>
                <a:latin typeface="Century Gothic" pitchFamily="34" charset="0"/>
              </a:rPr>
              <a:t>музей – типовой  татарский дом. </a:t>
            </a:r>
          </a:p>
          <a:p>
            <a:pPr marL="0" indent="0">
              <a:buNone/>
            </a:pPr>
            <a:r>
              <a:rPr lang="ru-RU" sz="1600" dirty="0">
                <a:solidFill>
                  <a:srgbClr val="2A1208"/>
                </a:solidFill>
                <a:latin typeface="Century Gothic" pitchFamily="34" charset="0"/>
              </a:rPr>
              <a:t>11-40:12-00 (дорога на «Мордовский государственный природный заповедник им П.Г. Смидовича») </a:t>
            </a:r>
          </a:p>
          <a:p>
            <a:pPr marL="0" indent="0">
              <a:buNone/>
            </a:pPr>
            <a:r>
              <a:rPr lang="ru-RU" sz="1600" dirty="0">
                <a:solidFill>
                  <a:srgbClr val="2A1208"/>
                </a:solidFill>
                <a:latin typeface="Century Gothic" pitchFamily="34" charset="0"/>
              </a:rPr>
              <a:t> </a:t>
            </a:r>
            <a:r>
              <a:rPr lang="ru-RU" sz="1600" dirty="0" smtClean="0">
                <a:solidFill>
                  <a:srgbClr val="2A1208"/>
                </a:solidFill>
                <a:latin typeface="Century Gothic" pitchFamily="34" charset="0"/>
              </a:rPr>
              <a:t>12-00:13-00 </a:t>
            </a:r>
            <a:r>
              <a:rPr lang="ru-RU" sz="1600" dirty="0">
                <a:solidFill>
                  <a:srgbClr val="2A1208"/>
                </a:solidFill>
                <a:latin typeface="Century Gothic" pitchFamily="34" charset="0"/>
              </a:rPr>
              <a:t>презентация  «Мордовского </a:t>
            </a:r>
            <a:r>
              <a:rPr lang="ru-RU" sz="1600" dirty="0" smtClean="0">
                <a:solidFill>
                  <a:srgbClr val="2A1208"/>
                </a:solidFill>
                <a:latin typeface="Century Gothic" pitchFamily="34" charset="0"/>
              </a:rPr>
              <a:t>государственного природного </a:t>
            </a:r>
            <a:r>
              <a:rPr lang="ru-RU" sz="1600" dirty="0">
                <a:solidFill>
                  <a:srgbClr val="2A1208"/>
                </a:solidFill>
                <a:latin typeface="Century Gothic" pitchFamily="34" charset="0"/>
              </a:rPr>
              <a:t>заповедника им П.Г. Смидовича»</a:t>
            </a:r>
          </a:p>
          <a:p>
            <a:pPr marL="0" indent="0">
              <a:buNone/>
            </a:pPr>
            <a:r>
              <a:rPr lang="ru-RU" sz="1600" dirty="0">
                <a:solidFill>
                  <a:srgbClr val="2A1208"/>
                </a:solidFill>
                <a:latin typeface="Century Gothic" pitchFamily="34" charset="0"/>
              </a:rPr>
              <a:t> </a:t>
            </a:r>
            <a:r>
              <a:rPr lang="ru-RU" sz="1600" dirty="0" smtClean="0">
                <a:solidFill>
                  <a:srgbClr val="2A1208"/>
                </a:solidFill>
                <a:latin typeface="Century Gothic" pitchFamily="34" charset="0"/>
              </a:rPr>
              <a:t>13-00:13-20 </a:t>
            </a:r>
            <a:r>
              <a:rPr lang="ru-RU" sz="1600" dirty="0">
                <a:solidFill>
                  <a:srgbClr val="2A1208"/>
                </a:solidFill>
                <a:latin typeface="Century Gothic" pitchFamily="34" charset="0"/>
              </a:rPr>
              <a:t>дорога в с. Лесное </a:t>
            </a:r>
            <a:r>
              <a:rPr lang="ru-RU" sz="1600" dirty="0" err="1">
                <a:solidFill>
                  <a:srgbClr val="2A1208"/>
                </a:solidFill>
                <a:latin typeface="Century Gothic" pitchFamily="34" charset="0"/>
              </a:rPr>
              <a:t>Цибаево</a:t>
            </a:r>
            <a:endParaRPr lang="ru-RU" sz="1600" dirty="0">
              <a:solidFill>
                <a:srgbClr val="2A1208"/>
              </a:solidFill>
              <a:latin typeface="Century Gothic" pitchFamily="34" charset="0"/>
            </a:endParaRPr>
          </a:p>
          <a:p>
            <a:pPr marL="0" indent="0">
              <a:buNone/>
            </a:pPr>
            <a:r>
              <a:rPr lang="ru-RU" sz="1600" dirty="0">
                <a:solidFill>
                  <a:srgbClr val="2A1208"/>
                </a:solidFill>
                <a:latin typeface="Century Gothic" pitchFamily="34" charset="0"/>
              </a:rPr>
              <a:t>13-20:13-40 экскурсия  «Дом Молочника»</a:t>
            </a:r>
          </a:p>
          <a:p>
            <a:pPr marL="0" indent="0">
              <a:buNone/>
            </a:pPr>
            <a:r>
              <a:rPr lang="ru-RU" sz="1600" dirty="0">
                <a:solidFill>
                  <a:srgbClr val="2A1208"/>
                </a:solidFill>
                <a:latin typeface="Century Gothic" pitchFamily="34" charset="0"/>
              </a:rPr>
              <a:t>13-40:13-45 пешая прогулка к «Мордовскому этно- дому»</a:t>
            </a:r>
          </a:p>
          <a:p>
            <a:pPr marL="0" indent="0">
              <a:buNone/>
            </a:pPr>
            <a:r>
              <a:rPr lang="ru-RU" sz="1600" dirty="0">
                <a:solidFill>
                  <a:srgbClr val="2A1208"/>
                </a:solidFill>
                <a:latin typeface="Century Gothic" pitchFamily="34" charset="0"/>
              </a:rPr>
              <a:t>13-50:14-30 Развлекательная программа</a:t>
            </a:r>
          </a:p>
          <a:p>
            <a:pPr marL="0" indent="0">
              <a:buNone/>
            </a:pPr>
            <a:r>
              <a:rPr lang="ru-RU" sz="1600" dirty="0">
                <a:solidFill>
                  <a:srgbClr val="2A1208"/>
                </a:solidFill>
                <a:latin typeface="Century Gothic" pitchFamily="34" charset="0"/>
              </a:rPr>
              <a:t>14-30:15-30 </a:t>
            </a:r>
            <a:r>
              <a:rPr lang="ru-RU" sz="1600" dirty="0" smtClean="0">
                <a:solidFill>
                  <a:srgbClr val="2A1208"/>
                </a:solidFill>
                <a:latin typeface="Century Gothic" pitchFamily="34" charset="0"/>
              </a:rPr>
              <a:t>обед</a:t>
            </a:r>
          </a:p>
          <a:p>
            <a:pPr marL="0" indent="0">
              <a:buNone/>
            </a:pPr>
            <a:r>
              <a:rPr lang="ru-RU" sz="1600" dirty="0">
                <a:solidFill>
                  <a:srgbClr val="2A1208"/>
                </a:solidFill>
                <a:latin typeface="Century Gothic" pitchFamily="34" charset="0"/>
              </a:rPr>
              <a:t>По вопросам организации экскурсий обращайтесь к руководителю центра по развитию культуры и туризма в </a:t>
            </a:r>
            <a:r>
              <a:rPr lang="ru-RU" sz="1600" dirty="0" err="1">
                <a:solidFill>
                  <a:srgbClr val="2A1208"/>
                </a:solidFill>
                <a:latin typeface="Century Gothic" pitchFamily="34" charset="0"/>
              </a:rPr>
              <a:t>Темниковском</a:t>
            </a:r>
            <a:r>
              <a:rPr lang="ru-RU" sz="1600" dirty="0">
                <a:solidFill>
                  <a:srgbClr val="2A1208"/>
                </a:solidFill>
                <a:latin typeface="Century Gothic" pitchFamily="34" charset="0"/>
              </a:rPr>
              <a:t> муниципальном районе:</a:t>
            </a:r>
            <a:br>
              <a:rPr lang="ru-RU" sz="1600" dirty="0">
                <a:solidFill>
                  <a:srgbClr val="2A1208"/>
                </a:solidFill>
                <a:latin typeface="Century Gothic" pitchFamily="34" charset="0"/>
              </a:rPr>
            </a:br>
            <a:r>
              <a:rPr lang="ru-RU" sz="1600" dirty="0">
                <a:solidFill>
                  <a:srgbClr val="2A1208"/>
                </a:solidFill>
                <a:latin typeface="Century Gothic" pitchFamily="34" charset="0"/>
              </a:rPr>
              <a:t/>
            </a:r>
            <a:br>
              <a:rPr lang="ru-RU" sz="1600" dirty="0">
                <a:solidFill>
                  <a:srgbClr val="2A1208"/>
                </a:solidFill>
                <a:latin typeface="Century Gothic" pitchFamily="34" charset="0"/>
              </a:rPr>
            </a:br>
            <a:r>
              <a:rPr lang="ru-RU" sz="1600" dirty="0">
                <a:solidFill>
                  <a:srgbClr val="2A1208"/>
                </a:solidFill>
                <a:latin typeface="Century Gothic" pitchFamily="34" charset="0"/>
              </a:rPr>
              <a:t> +7 927 190 92 18 – Наталья </a:t>
            </a:r>
            <a:r>
              <a:rPr lang="ru-RU" sz="1600" dirty="0" err="1">
                <a:solidFill>
                  <a:srgbClr val="2A1208"/>
                </a:solidFill>
                <a:latin typeface="Century Gothic" pitchFamily="34" charset="0"/>
              </a:rPr>
              <a:t>Прийменко</a:t>
            </a:r>
            <a:r>
              <a:rPr lang="ru-RU" sz="1600">
                <a:solidFill>
                  <a:srgbClr val="2A1208"/>
                </a:solidFill>
                <a:latin typeface="Century Gothic" pitchFamily="34" charset="0"/>
              </a:rPr>
              <a:t/>
            </a:r>
            <a:br>
              <a:rPr lang="ru-RU" sz="1600">
                <a:solidFill>
                  <a:srgbClr val="2A1208"/>
                </a:solidFill>
                <a:latin typeface="Century Gothic" pitchFamily="34" charset="0"/>
              </a:rPr>
            </a:br>
            <a:r>
              <a:rPr lang="ru-RU" sz="1600">
                <a:solidFill>
                  <a:srgbClr val="2A1208"/>
                </a:solidFill>
                <a:latin typeface="Century Gothic" pitchFamily="34" charset="0"/>
              </a:rPr>
              <a:t/>
            </a:r>
            <a:br>
              <a:rPr lang="ru-RU" sz="1600">
                <a:solidFill>
                  <a:srgbClr val="2A1208"/>
                </a:solidFill>
                <a:latin typeface="Century Gothic" pitchFamily="34" charset="0"/>
              </a:rPr>
            </a:br>
            <a:r>
              <a:rPr lang="ru-RU" sz="1600">
                <a:solidFill>
                  <a:srgbClr val="2A1208"/>
                </a:solidFill>
                <a:latin typeface="Century Gothic" pitchFamily="34" charset="0"/>
              </a:rPr>
              <a:t/>
            </a:r>
            <a:br>
              <a:rPr lang="ru-RU" sz="1600">
                <a:solidFill>
                  <a:srgbClr val="2A1208"/>
                </a:solidFill>
                <a:latin typeface="Century Gothic" pitchFamily="34" charset="0"/>
              </a:rPr>
            </a:br>
            <a:endParaRPr lang="ru-RU" sz="1600" dirty="0">
              <a:solidFill>
                <a:srgbClr val="2A1208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4702350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\Downloads\Наташа\kraft-2551948_960_7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1" y="15489"/>
            <a:ext cx="913746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Объект 2"/>
          <p:cNvSpPr>
            <a:spLocks noGrp="1"/>
          </p:cNvSpPr>
          <p:nvPr>
            <p:ph idx="1"/>
          </p:nvPr>
        </p:nvSpPr>
        <p:spPr>
          <a:xfrm>
            <a:off x="218781" y="332656"/>
            <a:ext cx="8712968" cy="259228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600" b="1" dirty="0">
                <a:solidFill>
                  <a:srgbClr val="2A1208"/>
                </a:solidFill>
                <a:latin typeface="Century Gothic" pitchFamily="34" charset="0"/>
              </a:rPr>
              <a:t>Перевозка </a:t>
            </a:r>
            <a:r>
              <a:rPr lang="ru-RU" sz="1600" b="1" dirty="0" smtClean="0">
                <a:solidFill>
                  <a:srgbClr val="2A1208"/>
                </a:solidFill>
                <a:latin typeface="Century Gothic" pitchFamily="34" charset="0"/>
              </a:rPr>
              <a:t>автобусом: </a:t>
            </a:r>
            <a:r>
              <a:rPr lang="ru-RU" sz="1600" dirty="0">
                <a:solidFill>
                  <a:srgbClr val="2A1208"/>
                </a:solidFill>
                <a:latin typeface="Century Gothic" pitchFamily="34" charset="0"/>
              </a:rPr>
              <a:t>выезд </a:t>
            </a:r>
            <a:r>
              <a:rPr lang="ru-RU" sz="1600" dirty="0" smtClean="0">
                <a:solidFill>
                  <a:srgbClr val="2A1208"/>
                </a:solidFill>
                <a:latin typeface="Century Gothic" pitchFamily="34" charset="0"/>
              </a:rPr>
              <a:t>из г. Саранск, </a:t>
            </a:r>
            <a:r>
              <a:rPr lang="ru-RU" sz="1600" dirty="0">
                <a:solidFill>
                  <a:srgbClr val="2A1208"/>
                </a:solidFill>
                <a:latin typeface="Century Gothic" pitchFamily="34" charset="0"/>
              </a:rPr>
              <a:t>Советская площадь (автостоянка Госсобрания) в 9-00 (два часа пути)</a:t>
            </a:r>
          </a:p>
          <a:p>
            <a:pPr marL="0" indent="0">
              <a:buNone/>
            </a:pPr>
            <a:r>
              <a:rPr lang="ru-RU" sz="1600" dirty="0" smtClean="0">
                <a:solidFill>
                  <a:srgbClr val="2A1208"/>
                </a:solidFill>
                <a:latin typeface="Century Gothic" pitchFamily="34" charset="0"/>
              </a:rPr>
              <a:t>Стоимость </a:t>
            </a:r>
            <a:r>
              <a:rPr lang="ru-RU" sz="1600" dirty="0">
                <a:solidFill>
                  <a:srgbClr val="2A1208"/>
                </a:solidFill>
                <a:latin typeface="Century Gothic" pitchFamily="34" charset="0"/>
              </a:rPr>
              <a:t>проезда с человека 500 руб.</a:t>
            </a:r>
          </a:p>
          <a:p>
            <a:pPr marL="0" indent="0">
              <a:buNone/>
            </a:pPr>
            <a:r>
              <a:rPr lang="ru-RU" sz="1600" dirty="0" smtClean="0">
                <a:solidFill>
                  <a:srgbClr val="2A1208"/>
                </a:solidFill>
                <a:latin typeface="Century Gothic" pitchFamily="34" charset="0"/>
              </a:rPr>
              <a:t>Стоимость </a:t>
            </a:r>
            <a:r>
              <a:rPr lang="ru-RU" sz="1600" dirty="0">
                <a:solidFill>
                  <a:srgbClr val="2A1208"/>
                </a:solidFill>
                <a:latin typeface="Century Gothic" pitchFamily="34" charset="0"/>
              </a:rPr>
              <a:t>однодневного тура «Гастрономический тур трёх культур Республики Мордовии» 700 руб.</a:t>
            </a:r>
          </a:p>
          <a:p>
            <a:pPr marL="0" indent="0">
              <a:buNone/>
            </a:pPr>
            <a:r>
              <a:rPr lang="ru-RU" sz="1600" b="1" dirty="0">
                <a:solidFill>
                  <a:srgbClr val="2A1208"/>
                </a:solidFill>
                <a:latin typeface="Century Gothic" pitchFamily="34" charset="0"/>
              </a:rPr>
              <a:t> </a:t>
            </a:r>
            <a:r>
              <a:rPr lang="ru-RU" sz="1600" b="1" dirty="0" smtClean="0">
                <a:solidFill>
                  <a:srgbClr val="2A1208"/>
                </a:solidFill>
                <a:latin typeface="Century Gothic" pitchFamily="34" charset="0"/>
              </a:rPr>
              <a:t>Итого:1200 </a:t>
            </a:r>
            <a:r>
              <a:rPr lang="ru-RU" sz="1600" b="1" dirty="0">
                <a:solidFill>
                  <a:srgbClr val="2A1208"/>
                </a:solidFill>
                <a:latin typeface="Century Gothic" pitchFamily="34" charset="0"/>
              </a:rPr>
              <a:t>руб.</a:t>
            </a:r>
          </a:p>
          <a:p>
            <a:pPr marL="0" indent="0">
              <a:buNone/>
            </a:pPr>
            <a:r>
              <a:rPr lang="ru-RU" sz="1600" dirty="0">
                <a:solidFill>
                  <a:srgbClr val="2A1208"/>
                </a:solidFill>
                <a:latin typeface="Century Gothic" pitchFamily="34" charset="0"/>
              </a:rPr>
              <a:t> </a:t>
            </a:r>
          </a:p>
          <a:p>
            <a:pPr marL="0" indent="0">
              <a:buNone/>
            </a:pPr>
            <a:r>
              <a:rPr lang="ru-RU" sz="1600" b="1" dirty="0">
                <a:solidFill>
                  <a:srgbClr val="2A1208"/>
                </a:solidFill>
                <a:latin typeface="Century Gothic" pitchFamily="34" charset="0"/>
              </a:rPr>
              <a:t>Поездка личным транспортом </a:t>
            </a:r>
            <a:r>
              <a:rPr lang="ru-RU" sz="1600" dirty="0">
                <a:solidFill>
                  <a:srgbClr val="2A1208"/>
                </a:solidFill>
                <a:latin typeface="Century Gothic" pitchFamily="34" charset="0"/>
              </a:rPr>
              <a:t>осуществляется самостоятельно до пункта назначения: </a:t>
            </a:r>
            <a:r>
              <a:rPr lang="ru-RU" sz="1600" dirty="0" err="1">
                <a:solidFill>
                  <a:srgbClr val="2A1208"/>
                </a:solidFill>
                <a:latin typeface="Century Gothic" pitchFamily="34" charset="0"/>
              </a:rPr>
              <a:t>с.Тарханы</a:t>
            </a:r>
            <a:r>
              <a:rPr lang="ru-RU" sz="1600" dirty="0">
                <a:solidFill>
                  <a:srgbClr val="2A1208"/>
                </a:solidFill>
                <a:latin typeface="Century Gothic" pitchFamily="34" charset="0"/>
              </a:rPr>
              <a:t>  «Татарское подворье» историко-этнографический </a:t>
            </a:r>
            <a:endParaRPr lang="ru-RU" sz="1600" dirty="0" smtClean="0">
              <a:solidFill>
                <a:srgbClr val="2A1208"/>
              </a:solidFill>
              <a:latin typeface="Century Gothic" pitchFamily="34" charset="0"/>
            </a:endParaRPr>
          </a:p>
          <a:p>
            <a:pPr marL="0" indent="0">
              <a:buNone/>
            </a:pPr>
            <a:r>
              <a:rPr lang="ru-RU" sz="1600" dirty="0" smtClean="0">
                <a:solidFill>
                  <a:srgbClr val="2A1208"/>
                </a:solidFill>
                <a:latin typeface="Century Gothic" pitchFamily="34" charset="0"/>
              </a:rPr>
              <a:t>музей </a:t>
            </a:r>
            <a:r>
              <a:rPr lang="ru-RU" sz="1600" dirty="0">
                <a:solidFill>
                  <a:srgbClr val="2A1208"/>
                </a:solidFill>
                <a:latin typeface="Century Gothic" pitchFamily="34" charset="0"/>
              </a:rPr>
              <a:t>– типовой  татарский дом.</a:t>
            </a:r>
          </a:p>
          <a:p>
            <a:pPr marL="0" indent="0">
              <a:buNone/>
            </a:pPr>
            <a:r>
              <a:rPr lang="ru-RU" sz="1600" dirty="0">
                <a:solidFill>
                  <a:srgbClr val="2A1208"/>
                </a:solidFill>
                <a:latin typeface="Century Gothic" pitchFamily="34" charset="0"/>
              </a:rPr>
              <a:t>Начало экскурсии, мастер класса: в 11-00 </a:t>
            </a:r>
          </a:p>
          <a:p>
            <a:pPr marL="0" indent="0">
              <a:buNone/>
            </a:pPr>
            <a:r>
              <a:rPr lang="ru-RU" sz="1600" b="1" dirty="0">
                <a:solidFill>
                  <a:srgbClr val="2A1208"/>
                </a:solidFill>
                <a:latin typeface="Century Gothic" pitchFamily="34" charset="0"/>
              </a:rPr>
              <a:t>Итого: стоимость однодневного тура «Гастрономический тур трёх культур Республики Мордовии» 700руб.</a:t>
            </a:r>
          </a:p>
          <a:p>
            <a:pPr marL="0" indent="0">
              <a:buNone/>
            </a:pPr>
            <a:r>
              <a:rPr lang="ru-RU" sz="1600" dirty="0">
                <a:solidFill>
                  <a:srgbClr val="2A1208"/>
                </a:solidFill>
                <a:latin typeface="Century Gothic" pitchFamily="34" charset="0"/>
              </a:rPr>
              <a:t> </a:t>
            </a:r>
          </a:p>
          <a:p>
            <a:pPr marL="0" indent="0">
              <a:buNone/>
            </a:pPr>
            <a:r>
              <a:rPr lang="ru-RU" sz="1600" dirty="0">
                <a:solidFill>
                  <a:srgbClr val="2A1208"/>
                </a:solidFill>
                <a:latin typeface="Century Gothic" pitchFamily="34" charset="0"/>
              </a:rPr>
              <a:t>В каждом отдельном случае мы разрабатываем программу индивидуально,</a:t>
            </a:r>
          </a:p>
          <a:p>
            <a:pPr marL="0" indent="0">
              <a:buNone/>
            </a:pPr>
            <a:r>
              <a:rPr lang="ru-RU" sz="1600" dirty="0">
                <a:solidFill>
                  <a:srgbClr val="2A1208"/>
                </a:solidFill>
                <a:latin typeface="Century Gothic" pitchFamily="34" charset="0"/>
              </a:rPr>
              <a:t>с учетом пожеланий и целей экскурсии (для группы из 7 и более человек).</a:t>
            </a:r>
          </a:p>
          <a:p>
            <a:pPr marL="0" indent="0">
              <a:buNone/>
            </a:pPr>
            <a:r>
              <a:rPr lang="ru-RU" sz="1600" dirty="0">
                <a:solidFill>
                  <a:srgbClr val="2A1208"/>
                </a:solidFill>
                <a:latin typeface="Century Gothic" pitchFamily="34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257837283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323</TotalTime>
  <Words>456</Words>
  <Application>Microsoft Office PowerPoint</Application>
  <PresentationFormat>Экран (4:3)</PresentationFormat>
  <Paragraphs>37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Arial</vt:lpstr>
      <vt:lpstr>Calibri</vt:lpstr>
      <vt:lpstr>Century Gothic</vt:lpstr>
      <vt:lpstr>Тема Office</vt:lpstr>
      <vt:lpstr>Презентация PowerPoint</vt:lpstr>
      <vt:lpstr>Маршрут следования:</vt:lpstr>
      <vt:lpstr>«Татарское подворье»</vt:lpstr>
      <vt:lpstr>«Мордовский государственный природный заповедник им П.Г. Смидовича»</vt:lpstr>
      <vt:lpstr>Презентация PowerPoint</vt:lpstr>
      <vt:lpstr>«Дом молочника»</vt:lpstr>
      <vt:lpstr>«С пылу, с жару из печи!»</vt:lpstr>
      <vt:lpstr>«С пылу, с жару из печи!»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пк</cp:lastModifiedBy>
  <cp:revision>11</cp:revision>
  <dcterms:created xsi:type="dcterms:W3CDTF">2018-12-04T12:55:50Z</dcterms:created>
  <dcterms:modified xsi:type="dcterms:W3CDTF">2019-02-01T08:09:20Z</dcterms:modified>
</cp:coreProperties>
</file>