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0693400" cy="7562850"/>
  <p:notesSz cx="10693400" cy="756285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Arial Black" panose="020B0A04020102020204" pitchFamily="34" charset="0"/>
      <p:bold r:id="rId33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5238"/>
    <a:srgbClr val="552112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254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552112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‹#›</a:t>
            </a:fld>
            <a:endParaRPr spc="1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rgbClr val="552112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rgbClr val="552112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552112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‹#›</a:t>
            </a:fld>
            <a:endParaRPr spc="1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111740" y="7069835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9550" y="0"/>
                </a:moveTo>
                <a:lnTo>
                  <a:pt x="161512" y="5534"/>
                </a:lnTo>
                <a:lnTo>
                  <a:pt x="117410" y="21298"/>
                </a:lnTo>
                <a:lnTo>
                  <a:pt x="78501" y="46034"/>
                </a:lnTo>
                <a:lnTo>
                  <a:pt x="46046" y="78485"/>
                </a:lnTo>
                <a:lnTo>
                  <a:pt x="21304" y="117393"/>
                </a:lnTo>
                <a:lnTo>
                  <a:pt x="5536" y="161500"/>
                </a:lnTo>
                <a:lnTo>
                  <a:pt x="0" y="209549"/>
                </a:lnTo>
                <a:lnTo>
                  <a:pt x="5536" y="257599"/>
                </a:lnTo>
                <a:lnTo>
                  <a:pt x="21304" y="301706"/>
                </a:lnTo>
                <a:lnTo>
                  <a:pt x="46046" y="340613"/>
                </a:lnTo>
                <a:lnTo>
                  <a:pt x="78501" y="373064"/>
                </a:lnTo>
                <a:lnTo>
                  <a:pt x="117410" y="397800"/>
                </a:lnTo>
                <a:lnTo>
                  <a:pt x="161512" y="413564"/>
                </a:lnTo>
                <a:lnTo>
                  <a:pt x="209550" y="419098"/>
                </a:lnTo>
                <a:lnTo>
                  <a:pt x="257587" y="413564"/>
                </a:lnTo>
                <a:lnTo>
                  <a:pt x="301689" y="397800"/>
                </a:lnTo>
                <a:lnTo>
                  <a:pt x="340598" y="373064"/>
                </a:lnTo>
                <a:lnTo>
                  <a:pt x="373053" y="340613"/>
                </a:lnTo>
                <a:lnTo>
                  <a:pt x="397795" y="301706"/>
                </a:lnTo>
                <a:lnTo>
                  <a:pt x="413563" y="257599"/>
                </a:lnTo>
                <a:lnTo>
                  <a:pt x="419100" y="209549"/>
                </a:lnTo>
                <a:lnTo>
                  <a:pt x="413563" y="161500"/>
                </a:lnTo>
                <a:lnTo>
                  <a:pt x="397795" y="117393"/>
                </a:lnTo>
                <a:lnTo>
                  <a:pt x="373053" y="78485"/>
                </a:lnTo>
                <a:lnTo>
                  <a:pt x="340598" y="46034"/>
                </a:lnTo>
                <a:lnTo>
                  <a:pt x="301689" y="21298"/>
                </a:lnTo>
                <a:lnTo>
                  <a:pt x="257587" y="5534"/>
                </a:lnTo>
                <a:lnTo>
                  <a:pt x="20955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174991" y="349738"/>
            <a:ext cx="196633" cy="3665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9470291" y="414851"/>
            <a:ext cx="108585" cy="155575"/>
          </a:xfrm>
          <a:custGeom>
            <a:avLst/>
            <a:gdLst/>
            <a:ahLst/>
            <a:cxnLst/>
            <a:rect l="l" t="t" r="r" b="b"/>
            <a:pathLst>
              <a:path w="108584" h="155575">
                <a:moveTo>
                  <a:pt x="90643" y="0"/>
                </a:moveTo>
                <a:lnTo>
                  <a:pt x="76482" y="3385"/>
                </a:lnTo>
                <a:lnTo>
                  <a:pt x="68335" y="5246"/>
                </a:lnTo>
                <a:lnTo>
                  <a:pt x="58471" y="7308"/>
                </a:lnTo>
                <a:lnTo>
                  <a:pt x="52624" y="8765"/>
                </a:lnTo>
                <a:lnTo>
                  <a:pt x="9137" y="38873"/>
                </a:lnTo>
                <a:lnTo>
                  <a:pt x="0" y="87791"/>
                </a:lnTo>
                <a:lnTo>
                  <a:pt x="3528" y="114050"/>
                </a:lnTo>
                <a:lnTo>
                  <a:pt x="13976" y="135439"/>
                </a:lnTo>
                <a:lnTo>
                  <a:pt x="31142" y="149833"/>
                </a:lnTo>
                <a:lnTo>
                  <a:pt x="54820" y="155103"/>
                </a:lnTo>
                <a:lnTo>
                  <a:pt x="77033" y="150690"/>
                </a:lnTo>
                <a:lnTo>
                  <a:pt x="93836" y="139007"/>
                </a:lnTo>
                <a:lnTo>
                  <a:pt x="94304" y="138275"/>
                </a:lnTo>
                <a:lnTo>
                  <a:pt x="54820" y="138275"/>
                </a:lnTo>
                <a:lnTo>
                  <a:pt x="40201" y="134720"/>
                </a:lnTo>
                <a:lnTo>
                  <a:pt x="29424" y="125197"/>
                </a:lnTo>
                <a:lnTo>
                  <a:pt x="22759" y="111422"/>
                </a:lnTo>
                <a:lnTo>
                  <a:pt x="20477" y="95108"/>
                </a:lnTo>
                <a:lnTo>
                  <a:pt x="26160" y="85357"/>
                </a:lnTo>
                <a:lnTo>
                  <a:pt x="34725" y="77458"/>
                </a:lnTo>
                <a:lnTo>
                  <a:pt x="35959" y="76818"/>
                </a:lnTo>
                <a:lnTo>
                  <a:pt x="18281" y="76818"/>
                </a:lnTo>
                <a:lnTo>
                  <a:pt x="18281" y="75354"/>
                </a:lnTo>
                <a:lnTo>
                  <a:pt x="18997" y="73892"/>
                </a:lnTo>
                <a:lnTo>
                  <a:pt x="19117" y="72507"/>
                </a:lnTo>
                <a:lnTo>
                  <a:pt x="35043" y="34981"/>
                </a:lnTo>
                <a:lnTo>
                  <a:pt x="82600" y="20494"/>
                </a:lnTo>
                <a:lnTo>
                  <a:pt x="91384" y="18297"/>
                </a:lnTo>
                <a:lnTo>
                  <a:pt x="96491" y="16815"/>
                </a:lnTo>
                <a:lnTo>
                  <a:pt x="90643" y="0"/>
                </a:lnTo>
                <a:close/>
              </a:path>
              <a:path w="108584" h="155575">
                <a:moveTo>
                  <a:pt x="96575" y="70232"/>
                </a:moveTo>
                <a:lnTo>
                  <a:pt x="55560" y="70232"/>
                </a:lnTo>
                <a:lnTo>
                  <a:pt x="68910" y="72507"/>
                </a:lnTo>
                <a:lnTo>
                  <a:pt x="79035" y="79104"/>
                </a:lnTo>
                <a:lnTo>
                  <a:pt x="85460" y="89678"/>
                </a:lnTo>
                <a:lnTo>
                  <a:pt x="87708" y="103888"/>
                </a:lnTo>
                <a:lnTo>
                  <a:pt x="85240" y="117595"/>
                </a:lnTo>
                <a:lnTo>
                  <a:pt x="78388" y="128489"/>
                </a:lnTo>
                <a:lnTo>
                  <a:pt x="67973" y="135680"/>
                </a:lnTo>
                <a:lnTo>
                  <a:pt x="54820" y="138275"/>
                </a:lnTo>
                <a:lnTo>
                  <a:pt x="94304" y="138275"/>
                </a:lnTo>
                <a:lnTo>
                  <a:pt x="104472" y="122385"/>
                </a:lnTo>
                <a:lnTo>
                  <a:pt x="108185" y="103157"/>
                </a:lnTo>
                <a:lnTo>
                  <a:pt x="104656" y="82840"/>
                </a:lnTo>
                <a:lnTo>
                  <a:pt x="96575" y="70232"/>
                </a:lnTo>
                <a:close/>
              </a:path>
              <a:path w="108584" h="155575">
                <a:moveTo>
                  <a:pt x="59952" y="54125"/>
                </a:moveTo>
                <a:lnTo>
                  <a:pt x="47380" y="55716"/>
                </a:lnTo>
                <a:lnTo>
                  <a:pt x="35635" y="60258"/>
                </a:lnTo>
                <a:lnTo>
                  <a:pt x="25809" y="67407"/>
                </a:lnTo>
                <a:lnTo>
                  <a:pt x="18997" y="76818"/>
                </a:lnTo>
                <a:lnTo>
                  <a:pt x="35959" y="76818"/>
                </a:lnTo>
                <a:lnTo>
                  <a:pt x="44937" y="72165"/>
                </a:lnTo>
                <a:lnTo>
                  <a:pt x="55560" y="70232"/>
                </a:lnTo>
                <a:lnTo>
                  <a:pt x="96575" y="70232"/>
                </a:lnTo>
                <a:lnTo>
                  <a:pt x="94754" y="67392"/>
                </a:lnTo>
                <a:lnTo>
                  <a:pt x="79510" y="57568"/>
                </a:lnTo>
                <a:lnTo>
                  <a:pt x="59952" y="54125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9591627" y="467521"/>
            <a:ext cx="93980" cy="99060"/>
          </a:xfrm>
          <a:custGeom>
            <a:avLst/>
            <a:gdLst/>
            <a:ahLst/>
            <a:cxnLst/>
            <a:rect l="l" t="t" r="r" b="b"/>
            <a:pathLst>
              <a:path w="93979" h="99059">
                <a:moveTo>
                  <a:pt x="19737" y="0"/>
                </a:moveTo>
                <a:lnTo>
                  <a:pt x="0" y="0"/>
                </a:lnTo>
                <a:lnTo>
                  <a:pt x="0" y="98774"/>
                </a:lnTo>
                <a:lnTo>
                  <a:pt x="17566" y="98775"/>
                </a:lnTo>
                <a:lnTo>
                  <a:pt x="39902" y="70973"/>
                </a:lnTo>
                <a:lnTo>
                  <a:pt x="19022" y="70973"/>
                </a:lnTo>
                <a:lnTo>
                  <a:pt x="19737" y="69509"/>
                </a:lnTo>
                <a:lnTo>
                  <a:pt x="19737" y="0"/>
                </a:lnTo>
                <a:close/>
              </a:path>
              <a:path w="93979" h="99059">
                <a:moveTo>
                  <a:pt x="93580" y="27806"/>
                </a:moveTo>
                <a:lnTo>
                  <a:pt x="75298" y="27806"/>
                </a:lnTo>
                <a:lnTo>
                  <a:pt x="74582" y="29270"/>
                </a:lnTo>
                <a:lnTo>
                  <a:pt x="73842" y="32196"/>
                </a:lnTo>
                <a:lnTo>
                  <a:pt x="73842" y="98775"/>
                </a:lnTo>
                <a:lnTo>
                  <a:pt x="93580" y="98775"/>
                </a:lnTo>
                <a:lnTo>
                  <a:pt x="93580" y="27806"/>
                </a:lnTo>
                <a:close/>
              </a:path>
              <a:path w="93979" h="99059">
                <a:moveTo>
                  <a:pt x="93579" y="0"/>
                </a:moveTo>
                <a:lnTo>
                  <a:pt x="76038" y="0"/>
                </a:lnTo>
                <a:lnTo>
                  <a:pt x="19737" y="70973"/>
                </a:lnTo>
                <a:lnTo>
                  <a:pt x="39902" y="70973"/>
                </a:lnTo>
                <a:lnTo>
                  <a:pt x="74582" y="27806"/>
                </a:lnTo>
                <a:lnTo>
                  <a:pt x="93580" y="27806"/>
                </a:lnTo>
                <a:lnTo>
                  <a:pt x="93579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9698357" y="465323"/>
            <a:ext cx="83185" cy="104775"/>
          </a:xfrm>
          <a:custGeom>
            <a:avLst/>
            <a:gdLst/>
            <a:ahLst/>
            <a:cxnLst/>
            <a:rect l="l" t="t" r="r" b="b"/>
            <a:pathLst>
              <a:path w="83184" h="104775">
                <a:moveTo>
                  <a:pt x="8042" y="76828"/>
                </a:moveTo>
                <a:lnTo>
                  <a:pt x="0" y="90730"/>
                </a:lnTo>
                <a:lnTo>
                  <a:pt x="7634" y="96297"/>
                </a:lnTo>
                <a:lnTo>
                  <a:pt x="17183" y="100698"/>
                </a:lnTo>
                <a:lnTo>
                  <a:pt x="28380" y="103591"/>
                </a:lnTo>
                <a:lnTo>
                  <a:pt x="40955" y="104632"/>
                </a:lnTo>
                <a:lnTo>
                  <a:pt x="57329" y="102402"/>
                </a:lnTo>
                <a:lnTo>
                  <a:pt x="70548" y="96126"/>
                </a:lnTo>
                <a:lnTo>
                  <a:pt x="78123" y="87804"/>
                </a:lnTo>
                <a:lnTo>
                  <a:pt x="38019" y="87804"/>
                </a:lnTo>
                <a:lnTo>
                  <a:pt x="30146" y="87015"/>
                </a:lnTo>
                <a:lnTo>
                  <a:pt x="22207" y="84785"/>
                </a:lnTo>
                <a:lnTo>
                  <a:pt x="14680" y="81321"/>
                </a:lnTo>
                <a:lnTo>
                  <a:pt x="8042" y="76828"/>
                </a:lnTo>
                <a:close/>
              </a:path>
              <a:path w="83184" h="104775">
                <a:moveTo>
                  <a:pt x="77233" y="16104"/>
                </a:moveTo>
                <a:lnTo>
                  <a:pt x="52649" y="16104"/>
                </a:lnTo>
                <a:lnTo>
                  <a:pt x="59212" y="21225"/>
                </a:lnTo>
                <a:lnTo>
                  <a:pt x="59212" y="38053"/>
                </a:lnTo>
                <a:lnTo>
                  <a:pt x="53364" y="43905"/>
                </a:lnTo>
                <a:lnTo>
                  <a:pt x="27780" y="43905"/>
                </a:lnTo>
                <a:lnTo>
                  <a:pt x="27780" y="59269"/>
                </a:lnTo>
                <a:lnTo>
                  <a:pt x="57016" y="59269"/>
                </a:lnTo>
                <a:lnTo>
                  <a:pt x="62863" y="62928"/>
                </a:lnTo>
                <a:lnTo>
                  <a:pt x="62863" y="71707"/>
                </a:lnTo>
                <a:lnTo>
                  <a:pt x="61139" y="78234"/>
                </a:lnTo>
                <a:lnTo>
                  <a:pt x="56196" y="83322"/>
                </a:lnTo>
                <a:lnTo>
                  <a:pt x="48375" y="86626"/>
                </a:lnTo>
                <a:lnTo>
                  <a:pt x="38019" y="87804"/>
                </a:lnTo>
                <a:lnTo>
                  <a:pt x="78123" y="87804"/>
                </a:lnTo>
                <a:lnTo>
                  <a:pt x="79382" y="86420"/>
                </a:lnTo>
                <a:lnTo>
                  <a:pt x="82601" y="73902"/>
                </a:lnTo>
                <a:lnTo>
                  <a:pt x="81254" y="65202"/>
                </a:lnTo>
                <a:lnTo>
                  <a:pt x="77305" y="58080"/>
                </a:lnTo>
                <a:lnTo>
                  <a:pt x="70891" y="53016"/>
                </a:lnTo>
                <a:lnTo>
                  <a:pt x="62148" y="50491"/>
                </a:lnTo>
                <a:lnTo>
                  <a:pt x="62148" y="49757"/>
                </a:lnTo>
                <a:lnTo>
                  <a:pt x="69822" y="46214"/>
                </a:lnTo>
                <a:lnTo>
                  <a:pt x="75304" y="41162"/>
                </a:lnTo>
                <a:lnTo>
                  <a:pt x="78593" y="34737"/>
                </a:lnTo>
                <a:lnTo>
                  <a:pt x="79689" y="27077"/>
                </a:lnTo>
                <a:lnTo>
                  <a:pt x="77233" y="16104"/>
                </a:lnTo>
                <a:close/>
              </a:path>
              <a:path w="83184" h="104775">
                <a:moveTo>
                  <a:pt x="42410" y="0"/>
                </a:moveTo>
                <a:lnTo>
                  <a:pt x="32015" y="708"/>
                </a:lnTo>
                <a:lnTo>
                  <a:pt x="21757" y="2926"/>
                </a:lnTo>
                <a:lnTo>
                  <a:pt x="11771" y="6791"/>
                </a:lnTo>
                <a:lnTo>
                  <a:pt x="2195" y="12445"/>
                </a:lnTo>
                <a:lnTo>
                  <a:pt x="10238" y="26346"/>
                </a:lnTo>
                <a:lnTo>
                  <a:pt x="17280" y="21968"/>
                </a:lnTo>
                <a:lnTo>
                  <a:pt x="24865" y="18756"/>
                </a:lnTo>
                <a:lnTo>
                  <a:pt x="32446" y="16778"/>
                </a:lnTo>
                <a:lnTo>
                  <a:pt x="39474" y="16104"/>
                </a:lnTo>
                <a:lnTo>
                  <a:pt x="77233" y="16104"/>
                </a:lnTo>
                <a:lnTo>
                  <a:pt x="77153" y="15747"/>
                </a:lnTo>
                <a:lnTo>
                  <a:pt x="69820" y="7228"/>
                </a:lnTo>
                <a:lnTo>
                  <a:pt x="58102" y="1864"/>
                </a:lnTo>
                <a:lnTo>
                  <a:pt x="42410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9794848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9867235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9794848" y="508166"/>
            <a:ext cx="92710" cy="15875"/>
          </a:xfrm>
          <a:custGeom>
            <a:avLst/>
            <a:gdLst/>
            <a:ahLst/>
            <a:cxnLst/>
            <a:rect l="l" t="t" r="r" b="b"/>
            <a:pathLst>
              <a:path w="92709" h="15875">
                <a:moveTo>
                  <a:pt x="0" y="15246"/>
                </a:moveTo>
                <a:lnTo>
                  <a:pt x="92124" y="15246"/>
                </a:lnTo>
                <a:lnTo>
                  <a:pt x="92124" y="0"/>
                </a:lnTo>
                <a:lnTo>
                  <a:pt x="0" y="0"/>
                </a:lnTo>
                <a:lnTo>
                  <a:pt x="0" y="15246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9794848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9867235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9900863" y="465323"/>
            <a:ext cx="95885" cy="104775"/>
          </a:xfrm>
          <a:custGeom>
            <a:avLst/>
            <a:gdLst/>
            <a:ahLst/>
            <a:cxnLst/>
            <a:rect l="l" t="t" r="r" b="b"/>
            <a:pathLst>
              <a:path w="95884" h="104775">
                <a:moveTo>
                  <a:pt x="47517" y="0"/>
                </a:moveTo>
                <a:lnTo>
                  <a:pt x="27748" y="4013"/>
                </a:lnTo>
                <a:lnTo>
                  <a:pt x="12786" y="15093"/>
                </a:lnTo>
                <a:lnTo>
                  <a:pt x="3309" y="31798"/>
                </a:lnTo>
                <a:lnTo>
                  <a:pt x="0" y="52686"/>
                </a:lnTo>
                <a:lnTo>
                  <a:pt x="3505" y="73148"/>
                </a:lnTo>
                <a:lnTo>
                  <a:pt x="13794" y="89632"/>
                </a:lnTo>
                <a:lnTo>
                  <a:pt x="30527" y="100630"/>
                </a:lnTo>
                <a:lnTo>
                  <a:pt x="53365" y="104632"/>
                </a:lnTo>
                <a:lnTo>
                  <a:pt x="65408" y="103694"/>
                </a:lnTo>
                <a:lnTo>
                  <a:pt x="76291" y="100973"/>
                </a:lnTo>
                <a:lnTo>
                  <a:pt x="85943" y="96606"/>
                </a:lnTo>
                <a:lnTo>
                  <a:pt x="94295" y="90730"/>
                </a:lnTo>
                <a:lnTo>
                  <a:pt x="92602" y="87804"/>
                </a:lnTo>
                <a:lnTo>
                  <a:pt x="54080" y="87804"/>
                </a:lnTo>
                <a:lnTo>
                  <a:pt x="39770" y="85700"/>
                </a:lnTo>
                <a:lnTo>
                  <a:pt x="29507" y="79755"/>
                </a:lnTo>
                <a:lnTo>
                  <a:pt x="22945" y="70518"/>
                </a:lnTo>
                <a:lnTo>
                  <a:pt x="19737" y="58538"/>
                </a:lnTo>
                <a:lnTo>
                  <a:pt x="95035" y="58538"/>
                </a:lnTo>
                <a:lnTo>
                  <a:pt x="95751" y="57074"/>
                </a:lnTo>
                <a:lnTo>
                  <a:pt x="95751" y="52686"/>
                </a:lnTo>
                <a:lnTo>
                  <a:pt x="94472" y="43174"/>
                </a:lnTo>
                <a:lnTo>
                  <a:pt x="20452" y="43174"/>
                </a:lnTo>
                <a:lnTo>
                  <a:pt x="23665" y="32463"/>
                </a:lnTo>
                <a:lnTo>
                  <a:pt x="29689" y="23878"/>
                </a:lnTo>
                <a:lnTo>
                  <a:pt x="38039" y="18173"/>
                </a:lnTo>
                <a:lnTo>
                  <a:pt x="48233" y="16104"/>
                </a:lnTo>
                <a:lnTo>
                  <a:pt x="84771" y="16104"/>
                </a:lnTo>
                <a:lnTo>
                  <a:pt x="84244" y="15093"/>
                </a:lnTo>
                <a:lnTo>
                  <a:pt x="69240" y="4013"/>
                </a:lnTo>
                <a:lnTo>
                  <a:pt x="47517" y="0"/>
                </a:lnTo>
                <a:close/>
              </a:path>
              <a:path w="95884" h="104775">
                <a:moveTo>
                  <a:pt x="86252" y="76828"/>
                </a:moveTo>
                <a:lnTo>
                  <a:pt x="79997" y="81013"/>
                </a:lnTo>
                <a:lnTo>
                  <a:pt x="72368" y="84511"/>
                </a:lnTo>
                <a:lnTo>
                  <a:pt x="63638" y="86912"/>
                </a:lnTo>
                <a:lnTo>
                  <a:pt x="54080" y="87804"/>
                </a:lnTo>
                <a:lnTo>
                  <a:pt x="92602" y="87804"/>
                </a:lnTo>
                <a:lnTo>
                  <a:pt x="86252" y="76828"/>
                </a:lnTo>
                <a:close/>
              </a:path>
              <a:path w="95884" h="104775">
                <a:moveTo>
                  <a:pt x="84771" y="16104"/>
                </a:moveTo>
                <a:lnTo>
                  <a:pt x="48233" y="16104"/>
                </a:lnTo>
                <a:lnTo>
                  <a:pt x="60197" y="18276"/>
                </a:lnTo>
                <a:lnTo>
                  <a:pt x="68803" y="24152"/>
                </a:lnTo>
                <a:lnTo>
                  <a:pt x="74254" y="32771"/>
                </a:lnTo>
                <a:lnTo>
                  <a:pt x="76753" y="43174"/>
                </a:lnTo>
                <a:lnTo>
                  <a:pt x="94472" y="43174"/>
                </a:lnTo>
                <a:lnTo>
                  <a:pt x="92943" y="31798"/>
                </a:lnTo>
                <a:lnTo>
                  <a:pt x="84771" y="16104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10009789" y="464607"/>
            <a:ext cx="93345" cy="105410"/>
          </a:xfrm>
          <a:custGeom>
            <a:avLst/>
            <a:gdLst/>
            <a:ahLst/>
            <a:cxnLst/>
            <a:rect l="l" t="t" r="r" b="b"/>
            <a:pathLst>
              <a:path w="93345" h="105409">
                <a:moveTo>
                  <a:pt x="52624" y="0"/>
                </a:moveTo>
                <a:lnTo>
                  <a:pt x="31141" y="4011"/>
                </a:lnTo>
                <a:lnTo>
                  <a:pt x="14525" y="15085"/>
                </a:lnTo>
                <a:lnTo>
                  <a:pt x="3802" y="31784"/>
                </a:lnTo>
                <a:lnTo>
                  <a:pt x="0" y="52669"/>
                </a:lnTo>
                <a:lnTo>
                  <a:pt x="3814" y="73246"/>
                </a:lnTo>
                <a:lnTo>
                  <a:pt x="14618" y="89983"/>
                </a:lnTo>
                <a:lnTo>
                  <a:pt x="31454" y="101232"/>
                </a:lnTo>
                <a:lnTo>
                  <a:pt x="53365" y="105348"/>
                </a:lnTo>
                <a:lnTo>
                  <a:pt x="64567" y="104524"/>
                </a:lnTo>
                <a:lnTo>
                  <a:pt x="75017" y="102055"/>
                </a:lnTo>
                <a:lnTo>
                  <a:pt x="84510" y="97939"/>
                </a:lnTo>
                <a:lnTo>
                  <a:pt x="92839" y="92177"/>
                </a:lnTo>
                <a:lnTo>
                  <a:pt x="90300" y="87789"/>
                </a:lnTo>
                <a:lnTo>
                  <a:pt x="54820" y="87789"/>
                </a:lnTo>
                <a:lnTo>
                  <a:pt x="40699" y="85159"/>
                </a:lnTo>
                <a:lnTo>
                  <a:pt x="29599" y="77729"/>
                </a:lnTo>
                <a:lnTo>
                  <a:pt x="22339" y="66183"/>
                </a:lnTo>
                <a:lnTo>
                  <a:pt x="19737" y="51207"/>
                </a:lnTo>
                <a:lnTo>
                  <a:pt x="21907" y="38231"/>
                </a:lnTo>
                <a:lnTo>
                  <a:pt x="28326" y="27519"/>
                </a:lnTo>
                <a:lnTo>
                  <a:pt x="38857" y="20237"/>
                </a:lnTo>
                <a:lnTo>
                  <a:pt x="53364" y="17551"/>
                </a:lnTo>
                <a:lnTo>
                  <a:pt x="90322" y="17551"/>
                </a:lnTo>
                <a:lnTo>
                  <a:pt x="92839" y="13161"/>
                </a:lnTo>
                <a:lnTo>
                  <a:pt x="83666" y="7396"/>
                </a:lnTo>
                <a:lnTo>
                  <a:pt x="73814" y="3284"/>
                </a:lnTo>
                <a:lnTo>
                  <a:pt x="63422" y="820"/>
                </a:lnTo>
                <a:lnTo>
                  <a:pt x="52624" y="0"/>
                </a:lnTo>
                <a:close/>
              </a:path>
              <a:path w="93345" h="105409">
                <a:moveTo>
                  <a:pt x="84796" y="78277"/>
                </a:moveTo>
                <a:lnTo>
                  <a:pt x="78666" y="82232"/>
                </a:lnTo>
                <a:lnTo>
                  <a:pt x="71446" y="85228"/>
                </a:lnTo>
                <a:lnTo>
                  <a:pt x="63407" y="87126"/>
                </a:lnTo>
                <a:lnTo>
                  <a:pt x="54820" y="87789"/>
                </a:lnTo>
                <a:lnTo>
                  <a:pt x="90300" y="87789"/>
                </a:lnTo>
                <a:lnTo>
                  <a:pt x="84796" y="78277"/>
                </a:lnTo>
                <a:close/>
              </a:path>
              <a:path w="93345" h="105409">
                <a:moveTo>
                  <a:pt x="90322" y="17551"/>
                </a:moveTo>
                <a:lnTo>
                  <a:pt x="53364" y="17551"/>
                </a:lnTo>
                <a:lnTo>
                  <a:pt x="60940" y="18008"/>
                </a:lnTo>
                <a:lnTo>
                  <a:pt x="68525" y="19563"/>
                </a:lnTo>
                <a:lnTo>
                  <a:pt x="76388" y="22490"/>
                </a:lnTo>
                <a:lnTo>
                  <a:pt x="84796" y="27063"/>
                </a:lnTo>
                <a:lnTo>
                  <a:pt x="90322" y="17551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9096009" y="425099"/>
            <a:ext cx="353804" cy="1441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836675" y="358140"/>
            <a:ext cx="553720" cy="119380"/>
          </a:xfrm>
          <a:custGeom>
            <a:avLst/>
            <a:gdLst/>
            <a:ahLst/>
            <a:cxnLst/>
            <a:rect l="l" t="t" r="r" b="b"/>
            <a:pathLst>
              <a:path w="553719" h="119379">
                <a:moveTo>
                  <a:pt x="553212" y="0"/>
                </a:moveTo>
                <a:lnTo>
                  <a:pt x="0" y="0"/>
                </a:lnTo>
                <a:lnTo>
                  <a:pt x="0" y="118872"/>
                </a:lnTo>
                <a:lnTo>
                  <a:pt x="553212" y="118872"/>
                </a:lnTo>
                <a:lnTo>
                  <a:pt x="553212" y="0"/>
                </a:lnTo>
                <a:close/>
              </a:path>
            </a:pathLst>
          </a:custGeom>
          <a:solidFill>
            <a:srgbClr val="EC52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1203960" y="422148"/>
            <a:ext cx="8258556" cy="9555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rgbClr val="552112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4/28/2020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552112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‹#›</a:t>
            </a:fld>
            <a:endParaRPr spc="1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111740" y="7069835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9550" y="0"/>
                </a:moveTo>
                <a:lnTo>
                  <a:pt x="161512" y="5534"/>
                </a:lnTo>
                <a:lnTo>
                  <a:pt x="117410" y="21298"/>
                </a:lnTo>
                <a:lnTo>
                  <a:pt x="78501" y="46034"/>
                </a:lnTo>
                <a:lnTo>
                  <a:pt x="46046" y="78485"/>
                </a:lnTo>
                <a:lnTo>
                  <a:pt x="21304" y="117393"/>
                </a:lnTo>
                <a:lnTo>
                  <a:pt x="5536" y="161500"/>
                </a:lnTo>
                <a:lnTo>
                  <a:pt x="0" y="209549"/>
                </a:lnTo>
                <a:lnTo>
                  <a:pt x="5536" y="257599"/>
                </a:lnTo>
                <a:lnTo>
                  <a:pt x="21304" y="301706"/>
                </a:lnTo>
                <a:lnTo>
                  <a:pt x="46046" y="340613"/>
                </a:lnTo>
                <a:lnTo>
                  <a:pt x="78501" y="373064"/>
                </a:lnTo>
                <a:lnTo>
                  <a:pt x="117410" y="397800"/>
                </a:lnTo>
                <a:lnTo>
                  <a:pt x="161512" y="413564"/>
                </a:lnTo>
                <a:lnTo>
                  <a:pt x="209550" y="419098"/>
                </a:lnTo>
                <a:lnTo>
                  <a:pt x="257587" y="413564"/>
                </a:lnTo>
                <a:lnTo>
                  <a:pt x="301689" y="397800"/>
                </a:lnTo>
                <a:lnTo>
                  <a:pt x="340598" y="373064"/>
                </a:lnTo>
                <a:lnTo>
                  <a:pt x="373053" y="340613"/>
                </a:lnTo>
                <a:lnTo>
                  <a:pt x="397795" y="301706"/>
                </a:lnTo>
                <a:lnTo>
                  <a:pt x="413563" y="257599"/>
                </a:lnTo>
                <a:lnTo>
                  <a:pt x="419100" y="209549"/>
                </a:lnTo>
                <a:lnTo>
                  <a:pt x="413563" y="161500"/>
                </a:lnTo>
                <a:lnTo>
                  <a:pt x="397795" y="117393"/>
                </a:lnTo>
                <a:lnTo>
                  <a:pt x="373053" y="78485"/>
                </a:lnTo>
                <a:lnTo>
                  <a:pt x="340598" y="46034"/>
                </a:lnTo>
                <a:lnTo>
                  <a:pt x="301689" y="21298"/>
                </a:lnTo>
                <a:lnTo>
                  <a:pt x="257587" y="5534"/>
                </a:lnTo>
                <a:lnTo>
                  <a:pt x="20955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rgbClr val="552112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4/28/2020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552112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‹#›</a:t>
            </a:fld>
            <a:endParaRPr spc="1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111740" y="7069835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9550" y="0"/>
                </a:moveTo>
                <a:lnTo>
                  <a:pt x="161512" y="5534"/>
                </a:lnTo>
                <a:lnTo>
                  <a:pt x="117410" y="21298"/>
                </a:lnTo>
                <a:lnTo>
                  <a:pt x="78501" y="46034"/>
                </a:lnTo>
                <a:lnTo>
                  <a:pt x="46046" y="78485"/>
                </a:lnTo>
                <a:lnTo>
                  <a:pt x="21304" y="117393"/>
                </a:lnTo>
                <a:lnTo>
                  <a:pt x="5536" y="161500"/>
                </a:lnTo>
                <a:lnTo>
                  <a:pt x="0" y="209549"/>
                </a:lnTo>
                <a:lnTo>
                  <a:pt x="5536" y="257599"/>
                </a:lnTo>
                <a:lnTo>
                  <a:pt x="21304" y="301706"/>
                </a:lnTo>
                <a:lnTo>
                  <a:pt x="46046" y="340613"/>
                </a:lnTo>
                <a:lnTo>
                  <a:pt x="78501" y="373064"/>
                </a:lnTo>
                <a:lnTo>
                  <a:pt x="117410" y="397800"/>
                </a:lnTo>
                <a:lnTo>
                  <a:pt x="161512" y="413564"/>
                </a:lnTo>
                <a:lnTo>
                  <a:pt x="209550" y="419098"/>
                </a:lnTo>
                <a:lnTo>
                  <a:pt x="257587" y="413564"/>
                </a:lnTo>
                <a:lnTo>
                  <a:pt x="301689" y="397800"/>
                </a:lnTo>
                <a:lnTo>
                  <a:pt x="340598" y="373064"/>
                </a:lnTo>
                <a:lnTo>
                  <a:pt x="373053" y="340613"/>
                </a:lnTo>
                <a:lnTo>
                  <a:pt x="397795" y="301706"/>
                </a:lnTo>
                <a:lnTo>
                  <a:pt x="413563" y="257599"/>
                </a:lnTo>
                <a:lnTo>
                  <a:pt x="419100" y="209549"/>
                </a:lnTo>
                <a:lnTo>
                  <a:pt x="413563" y="161500"/>
                </a:lnTo>
                <a:lnTo>
                  <a:pt x="397795" y="117393"/>
                </a:lnTo>
                <a:lnTo>
                  <a:pt x="373053" y="78485"/>
                </a:lnTo>
                <a:lnTo>
                  <a:pt x="340598" y="46034"/>
                </a:lnTo>
                <a:lnTo>
                  <a:pt x="301689" y="21298"/>
                </a:lnTo>
                <a:lnTo>
                  <a:pt x="257587" y="5534"/>
                </a:lnTo>
                <a:lnTo>
                  <a:pt x="20955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174991" y="349738"/>
            <a:ext cx="196633" cy="3665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9470291" y="414851"/>
            <a:ext cx="108585" cy="155575"/>
          </a:xfrm>
          <a:custGeom>
            <a:avLst/>
            <a:gdLst/>
            <a:ahLst/>
            <a:cxnLst/>
            <a:rect l="l" t="t" r="r" b="b"/>
            <a:pathLst>
              <a:path w="108584" h="155575">
                <a:moveTo>
                  <a:pt x="90643" y="0"/>
                </a:moveTo>
                <a:lnTo>
                  <a:pt x="76482" y="3385"/>
                </a:lnTo>
                <a:lnTo>
                  <a:pt x="68335" y="5246"/>
                </a:lnTo>
                <a:lnTo>
                  <a:pt x="58471" y="7308"/>
                </a:lnTo>
                <a:lnTo>
                  <a:pt x="52624" y="8765"/>
                </a:lnTo>
                <a:lnTo>
                  <a:pt x="9137" y="38873"/>
                </a:lnTo>
                <a:lnTo>
                  <a:pt x="0" y="87791"/>
                </a:lnTo>
                <a:lnTo>
                  <a:pt x="3528" y="114050"/>
                </a:lnTo>
                <a:lnTo>
                  <a:pt x="13976" y="135439"/>
                </a:lnTo>
                <a:lnTo>
                  <a:pt x="31142" y="149833"/>
                </a:lnTo>
                <a:lnTo>
                  <a:pt x="54820" y="155103"/>
                </a:lnTo>
                <a:lnTo>
                  <a:pt x="77033" y="150690"/>
                </a:lnTo>
                <a:lnTo>
                  <a:pt x="93836" y="139007"/>
                </a:lnTo>
                <a:lnTo>
                  <a:pt x="94304" y="138275"/>
                </a:lnTo>
                <a:lnTo>
                  <a:pt x="54820" y="138275"/>
                </a:lnTo>
                <a:lnTo>
                  <a:pt x="40201" y="134720"/>
                </a:lnTo>
                <a:lnTo>
                  <a:pt x="29424" y="125197"/>
                </a:lnTo>
                <a:lnTo>
                  <a:pt x="22759" y="111422"/>
                </a:lnTo>
                <a:lnTo>
                  <a:pt x="20477" y="95108"/>
                </a:lnTo>
                <a:lnTo>
                  <a:pt x="26160" y="85357"/>
                </a:lnTo>
                <a:lnTo>
                  <a:pt x="34725" y="77458"/>
                </a:lnTo>
                <a:lnTo>
                  <a:pt x="35959" y="76818"/>
                </a:lnTo>
                <a:lnTo>
                  <a:pt x="18281" y="76818"/>
                </a:lnTo>
                <a:lnTo>
                  <a:pt x="18281" y="75354"/>
                </a:lnTo>
                <a:lnTo>
                  <a:pt x="18997" y="73892"/>
                </a:lnTo>
                <a:lnTo>
                  <a:pt x="19117" y="72507"/>
                </a:lnTo>
                <a:lnTo>
                  <a:pt x="35043" y="34981"/>
                </a:lnTo>
                <a:lnTo>
                  <a:pt x="82600" y="20494"/>
                </a:lnTo>
                <a:lnTo>
                  <a:pt x="91384" y="18297"/>
                </a:lnTo>
                <a:lnTo>
                  <a:pt x="96491" y="16815"/>
                </a:lnTo>
                <a:lnTo>
                  <a:pt x="90643" y="0"/>
                </a:lnTo>
                <a:close/>
              </a:path>
              <a:path w="108584" h="155575">
                <a:moveTo>
                  <a:pt x="96575" y="70232"/>
                </a:moveTo>
                <a:lnTo>
                  <a:pt x="55560" y="70232"/>
                </a:lnTo>
                <a:lnTo>
                  <a:pt x="68910" y="72507"/>
                </a:lnTo>
                <a:lnTo>
                  <a:pt x="79035" y="79104"/>
                </a:lnTo>
                <a:lnTo>
                  <a:pt x="85460" y="89678"/>
                </a:lnTo>
                <a:lnTo>
                  <a:pt x="87708" y="103888"/>
                </a:lnTo>
                <a:lnTo>
                  <a:pt x="85240" y="117595"/>
                </a:lnTo>
                <a:lnTo>
                  <a:pt x="78388" y="128489"/>
                </a:lnTo>
                <a:lnTo>
                  <a:pt x="67973" y="135680"/>
                </a:lnTo>
                <a:lnTo>
                  <a:pt x="54820" y="138275"/>
                </a:lnTo>
                <a:lnTo>
                  <a:pt x="94304" y="138275"/>
                </a:lnTo>
                <a:lnTo>
                  <a:pt x="104472" y="122385"/>
                </a:lnTo>
                <a:lnTo>
                  <a:pt x="108185" y="103157"/>
                </a:lnTo>
                <a:lnTo>
                  <a:pt x="104656" y="82840"/>
                </a:lnTo>
                <a:lnTo>
                  <a:pt x="96575" y="70232"/>
                </a:lnTo>
                <a:close/>
              </a:path>
              <a:path w="108584" h="155575">
                <a:moveTo>
                  <a:pt x="59952" y="54125"/>
                </a:moveTo>
                <a:lnTo>
                  <a:pt x="47380" y="55716"/>
                </a:lnTo>
                <a:lnTo>
                  <a:pt x="35635" y="60258"/>
                </a:lnTo>
                <a:lnTo>
                  <a:pt x="25809" y="67407"/>
                </a:lnTo>
                <a:lnTo>
                  <a:pt x="18997" y="76818"/>
                </a:lnTo>
                <a:lnTo>
                  <a:pt x="35959" y="76818"/>
                </a:lnTo>
                <a:lnTo>
                  <a:pt x="44937" y="72165"/>
                </a:lnTo>
                <a:lnTo>
                  <a:pt x="55560" y="70232"/>
                </a:lnTo>
                <a:lnTo>
                  <a:pt x="96575" y="70232"/>
                </a:lnTo>
                <a:lnTo>
                  <a:pt x="94754" y="67392"/>
                </a:lnTo>
                <a:lnTo>
                  <a:pt x="79510" y="57568"/>
                </a:lnTo>
                <a:lnTo>
                  <a:pt x="59952" y="54125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9591627" y="467521"/>
            <a:ext cx="93980" cy="99060"/>
          </a:xfrm>
          <a:custGeom>
            <a:avLst/>
            <a:gdLst/>
            <a:ahLst/>
            <a:cxnLst/>
            <a:rect l="l" t="t" r="r" b="b"/>
            <a:pathLst>
              <a:path w="93979" h="99059">
                <a:moveTo>
                  <a:pt x="19737" y="0"/>
                </a:moveTo>
                <a:lnTo>
                  <a:pt x="0" y="0"/>
                </a:lnTo>
                <a:lnTo>
                  <a:pt x="0" y="98774"/>
                </a:lnTo>
                <a:lnTo>
                  <a:pt x="17566" y="98775"/>
                </a:lnTo>
                <a:lnTo>
                  <a:pt x="39902" y="70973"/>
                </a:lnTo>
                <a:lnTo>
                  <a:pt x="19022" y="70973"/>
                </a:lnTo>
                <a:lnTo>
                  <a:pt x="19737" y="69509"/>
                </a:lnTo>
                <a:lnTo>
                  <a:pt x="19737" y="0"/>
                </a:lnTo>
                <a:close/>
              </a:path>
              <a:path w="93979" h="99059">
                <a:moveTo>
                  <a:pt x="93580" y="27806"/>
                </a:moveTo>
                <a:lnTo>
                  <a:pt x="75298" y="27806"/>
                </a:lnTo>
                <a:lnTo>
                  <a:pt x="74582" y="29270"/>
                </a:lnTo>
                <a:lnTo>
                  <a:pt x="73842" y="32196"/>
                </a:lnTo>
                <a:lnTo>
                  <a:pt x="73842" y="98775"/>
                </a:lnTo>
                <a:lnTo>
                  <a:pt x="93580" y="98775"/>
                </a:lnTo>
                <a:lnTo>
                  <a:pt x="93580" y="27806"/>
                </a:lnTo>
                <a:close/>
              </a:path>
              <a:path w="93979" h="99059">
                <a:moveTo>
                  <a:pt x="93579" y="0"/>
                </a:moveTo>
                <a:lnTo>
                  <a:pt x="76038" y="0"/>
                </a:lnTo>
                <a:lnTo>
                  <a:pt x="19737" y="70973"/>
                </a:lnTo>
                <a:lnTo>
                  <a:pt x="39902" y="70973"/>
                </a:lnTo>
                <a:lnTo>
                  <a:pt x="74582" y="27806"/>
                </a:lnTo>
                <a:lnTo>
                  <a:pt x="93580" y="27806"/>
                </a:lnTo>
                <a:lnTo>
                  <a:pt x="93579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9698357" y="465323"/>
            <a:ext cx="83185" cy="104775"/>
          </a:xfrm>
          <a:custGeom>
            <a:avLst/>
            <a:gdLst/>
            <a:ahLst/>
            <a:cxnLst/>
            <a:rect l="l" t="t" r="r" b="b"/>
            <a:pathLst>
              <a:path w="83184" h="104775">
                <a:moveTo>
                  <a:pt x="8042" y="76828"/>
                </a:moveTo>
                <a:lnTo>
                  <a:pt x="0" y="90730"/>
                </a:lnTo>
                <a:lnTo>
                  <a:pt x="7634" y="96297"/>
                </a:lnTo>
                <a:lnTo>
                  <a:pt x="17183" y="100698"/>
                </a:lnTo>
                <a:lnTo>
                  <a:pt x="28380" y="103591"/>
                </a:lnTo>
                <a:lnTo>
                  <a:pt x="40955" y="104632"/>
                </a:lnTo>
                <a:lnTo>
                  <a:pt x="57329" y="102402"/>
                </a:lnTo>
                <a:lnTo>
                  <a:pt x="70548" y="96126"/>
                </a:lnTo>
                <a:lnTo>
                  <a:pt x="78123" y="87804"/>
                </a:lnTo>
                <a:lnTo>
                  <a:pt x="38019" y="87804"/>
                </a:lnTo>
                <a:lnTo>
                  <a:pt x="30146" y="87015"/>
                </a:lnTo>
                <a:lnTo>
                  <a:pt x="22207" y="84785"/>
                </a:lnTo>
                <a:lnTo>
                  <a:pt x="14680" y="81321"/>
                </a:lnTo>
                <a:lnTo>
                  <a:pt x="8042" y="76828"/>
                </a:lnTo>
                <a:close/>
              </a:path>
              <a:path w="83184" h="104775">
                <a:moveTo>
                  <a:pt x="77233" y="16104"/>
                </a:moveTo>
                <a:lnTo>
                  <a:pt x="52649" y="16104"/>
                </a:lnTo>
                <a:lnTo>
                  <a:pt x="59212" y="21225"/>
                </a:lnTo>
                <a:lnTo>
                  <a:pt x="59212" y="38053"/>
                </a:lnTo>
                <a:lnTo>
                  <a:pt x="53364" y="43905"/>
                </a:lnTo>
                <a:lnTo>
                  <a:pt x="27780" y="43905"/>
                </a:lnTo>
                <a:lnTo>
                  <a:pt x="27780" y="59269"/>
                </a:lnTo>
                <a:lnTo>
                  <a:pt x="57016" y="59269"/>
                </a:lnTo>
                <a:lnTo>
                  <a:pt x="62863" y="62928"/>
                </a:lnTo>
                <a:lnTo>
                  <a:pt x="62863" y="71707"/>
                </a:lnTo>
                <a:lnTo>
                  <a:pt x="61139" y="78234"/>
                </a:lnTo>
                <a:lnTo>
                  <a:pt x="56196" y="83322"/>
                </a:lnTo>
                <a:lnTo>
                  <a:pt x="48375" y="86626"/>
                </a:lnTo>
                <a:lnTo>
                  <a:pt x="38019" y="87804"/>
                </a:lnTo>
                <a:lnTo>
                  <a:pt x="78123" y="87804"/>
                </a:lnTo>
                <a:lnTo>
                  <a:pt x="79382" y="86420"/>
                </a:lnTo>
                <a:lnTo>
                  <a:pt x="82601" y="73902"/>
                </a:lnTo>
                <a:lnTo>
                  <a:pt x="81254" y="65202"/>
                </a:lnTo>
                <a:lnTo>
                  <a:pt x="77305" y="58080"/>
                </a:lnTo>
                <a:lnTo>
                  <a:pt x="70891" y="53016"/>
                </a:lnTo>
                <a:lnTo>
                  <a:pt x="62148" y="50491"/>
                </a:lnTo>
                <a:lnTo>
                  <a:pt x="62148" y="49757"/>
                </a:lnTo>
                <a:lnTo>
                  <a:pt x="69822" y="46214"/>
                </a:lnTo>
                <a:lnTo>
                  <a:pt x="75304" y="41162"/>
                </a:lnTo>
                <a:lnTo>
                  <a:pt x="78593" y="34737"/>
                </a:lnTo>
                <a:lnTo>
                  <a:pt x="79689" y="27077"/>
                </a:lnTo>
                <a:lnTo>
                  <a:pt x="77233" y="16104"/>
                </a:lnTo>
                <a:close/>
              </a:path>
              <a:path w="83184" h="104775">
                <a:moveTo>
                  <a:pt x="42410" y="0"/>
                </a:moveTo>
                <a:lnTo>
                  <a:pt x="32015" y="708"/>
                </a:lnTo>
                <a:lnTo>
                  <a:pt x="21757" y="2926"/>
                </a:lnTo>
                <a:lnTo>
                  <a:pt x="11771" y="6791"/>
                </a:lnTo>
                <a:lnTo>
                  <a:pt x="2195" y="12445"/>
                </a:lnTo>
                <a:lnTo>
                  <a:pt x="10238" y="26346"/>
                </a:lnTo>
                <a:lnTo>
                  <a:pt x="17280" y="21968"/>
                </a:lnTo>
                <a:lnTo>
                  <a:pt x="24865" y="18756"/>
                </a:lnTo>
                <a:lnTo>
                  <a:pt x="32446" y="16778"/>
                </a:lnTo>
                <a:lnTo>
                  <a:pt x="39474" y="16104"/>
                </a:lnTo>
                <a:lnTo>
                  <a:pt x="77233" y="16104"/>
                </a:lnTo>
                <a:lnTo>
                  <a:pt x="77153" y="15747"/>
                </a:lnTo>
                <a:lnTo>
                  <a:pt x="69820" y="7228"/>
                </a:lnTo>
                <a:lnTo>
                  <a:pt x="58102" y="1864"/>
                </a:lnTo>
                <a:lnTo>
                  <a:pt x="42410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9794848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9867235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9794848" y="508166"/>
            <a:ext cx="92710" cy="15875"/>
          </a:xfrm>
          <a:custGeom>
            <a:avLst/>
            <a:gdLst/>
            <a:ahLst/>
            <a:cxnLst/>
            <a:rect l="l" t="t" r="r" b="b"/>
            <a:pathLst>
              <a:path w="92709" h="15875">
                <a:moveTo>
                  <a:pt x="0" y="15246"/>
                </a:moveTo>
                <a:lnTo>
                  <a:pt x="92124" y="15246"/>
                </a:lnTo>
                <a:lnTo>
                  <a:pt x="92124" y="0"/>
                </a:lnTo>
                <a:lnTo>
                  <a:pt x="0" y="0"/>
                </a:lnTo>
                <a:lnTo>
                  <a:pt x="0" y="15246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9794848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9867235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9900863" y="465323"/>
            <a:ext cx="95885" cy="104775"/>
          </a:xfrm>
          <a:custGeom>
            <a:avLst/>
            <a:gdLst/>
            <a:ahLst/>
            <a:cxnLst/>
            <a:rect l="l" t="t" r="r" b="b"/>
            <a:pathLst>
              <a:path w="95884" h="104775">
                <a:moveTo>
                  <a:pt x="47517" y="0"/>
                </a:moveTo>
                <a:lnTo>
                  <a:pt x="27748" y="4013"/>
                </a:lnTo>
                <a:lnTo>
                  <a:pt x="12786" y="15093"/>
                </a:lnTo>
                <a:lnTo>
                  <a:pt x="3309" y="31798"/>
                </a:lnTo>
                <a:lnTo>
                  <a:pt x="0" y="52686"/>
                </a:lnTo>
                <a:lnTo>
                  <a:pt x="3505" y="73148"/>
                </a:lnTo>
                <a:lnTo>
                  <a:pt x="13794" y="89632"/>
                </a:lnTo>
                <a:lnTo>
                  <a:pt x="30527" y="100630"/>
                </a:lnTo>
                <a:lnTo>
                  <a:pt x="53365" y="104632"/>
                </a:lnTo>
                <a:lnTo>
                  <a:pt x="65408" y="103694"/>
                </a:lnTo>
                <a:lnTo>
                  <a:pt x="76291" y="100973"/>
                </a:lnTo>
                <a:lnTo>
                  <a:pt x="85943" y="96606"/>
                </a:lnTo>
                <a:lnTo>
                  <a:pt x="94295" y="90730"/>
                </a:lnTo>
                <a:lnTo>
                  <a:pt x="92602" y="87804"/>
                </a:lnTo>
                <a:lnTo>
                  <a:pt x="54080" y="87804"/>
                </a:lnTo>
                <a:lnTo>
                  <a:pt x="39770" y="85700"/>
                </a:lnTo>
                <a:lnTo>
                  <a:pt x="29507" y="79755"/>
                </a:lnTo>
                <a:lnTo>
                  <a:pt x="22945" y="70518"/>
                </a:lnTo>
                <a:lnTo>
                  <a:pt x="19737" y="58538"/>
                </a:lnTo>
                <a:lnTo>
                  <a:pt x="95035" y="58538"/>
                </a:lnTo>
                <a:lnTo>
                  <a:pt x="95751" y="57074"/>
                </a:lnTo>
                <a:lnTo>
                  <a:pt x="95751" y="52686"/>
                </a:lnTo>
                <a:lnTo>
                  <a:pt x="94472" y="43174"/>
                </a:lnTo>
                <a:lnTo>
                  <a:pt x="20452" y="43174"/>
                </a:lnTo>
                <a:lnTo>
                  <a:pt x="23665" y="32463"/>
                </a:lnTo>
                <a:lnTo>
                  <a:pt x="29689" y="23878"/>
                </a:lnTo>
                <a:lnTo>
                  <a:pt x="38039" y="18173"/>
                </a:lnTo>
                <a:lnTo>
                  <a:pt x="48233" y="16104"/>
                </a:lnTo>
                <a:lnTo>
                  <a:pt x="84771" y="16104"/>
                </a:lnTo>
                <a:lnTo>
                  <a:pt x="84244" y="15093"/>
                </a:lnTo>
                <a:lnTo>
                  <a:pt x="69240" y="4013"/>
                </a:lnTo>
                <a:lnTo>
                  <a:pt x="47517" y="0"/>
                </a:lnTo>
                <a:close/>
              </a:path>
              <a:path w="95884" h="104775">
                <a:moveTo>
                  <a:pt x="86252" y="76828"/>
                </a:moveTo>
                <a:lnTo>
                  <a:pt x="79997" y="81013"/>
                </a:lnTo>
                <a:lnTo>
                  <a:pt x="72368" y="84511"/>
                </a:lnTo>
                <a:lnTo>
                  <a:pt x="63638" y="86912"/>
                </a:lnTo>
                <a:lnTo>
                  <a:pt x="54080" y="87804"/>
                </a:lnTo>
                <a:lnTo>
                  <a:pt x="92602" y="87804"/>
                </a:lnTo>
                <a:lnTo>
                  <a:pt x="86252" y="76828"/>
                </a:lnTo>
                <a:close/>
              </a:path>
              <a:path w="95884" h="104775">
                <a:moveTo>
                  <a:pt x="84771" y="16104"/>
                </a:moveTo>
                <a:lnTo>
                  <a:pt x="48233" y="16104"/>
                </a:lnTo>
                <a:lnTo>
                  <a:pt x="60197" y="18276"/>
                </a:lnTo>
                <a:lnTo>
                  <a:pt x="68803" y="24152"/>
                </a:lnTo>
                <a:lnTo>
                  <a:pt x="74254" y="32771"/>
                </a:lnTo>
                <a:lnTo>
                  <a:pt x="76753" y="43174"/>
                </a:lnTo>
                <a:lnTo>
                  <a:pt x="94472" y="43174"/>
                </a:lnTo>
                <a:lnTo>
                  <a:pt x="92943" y="31798"/>
                </a:lnTo>
                <a:lnTo>
                  <a:pt x="84771" y="16104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10009789" y="464607"/>
            <a:ext cx="93345" cy="105410"/>
          </a:xfrm>
          <a:custGeom>
            <a:avLst/>
            <a:gdLst/>
            <a:ahLst/>
            <a:cxnLst/>
            <a:rect l="l" t="t" r="r" b="b"/>
            <a:pathLst>
              <a:path w="93345" h="105409">
                <a:moveTo>
                  <a:pt x="52624" y="0"/>
                </a:moveTo>
                <a:lnTo>
                  <a:pt x="31141" y="4011"/>
                </a:lnTo>
                <a:lnTo>
                  <a:pt x="14525" y="15085"/>
                </a:lnTo>
                <a:lnTo>
                  <a:pt x="3802" y="31784"/>
                </a:lnTo>
                <a:lnTo>
                  <a:pt x="0" y="52669"/>
                </a:lnTo>
                <a:lnTo>
                  <a:pt x="3814" y="73246"/>
                </a:lnTo>
                <a:lnTo>
                  <a:pt x="14618" y="89983"/>
                </a:lnTo>
                <a:lnTo>
                  <a:pt x="31454" y="101232"/>
                </a:lnTo>
                <a:lnTo>
                  <a:pt x="53365" y="105348"/>
                </a:lnTo>
                <a:lnTo>
                  <a:pt x="64567" y="104524"/>
                </a:lnTo>
                <a:lnTo>
                  <a:pt x="75017" y="102055"/>
                </a:lnTo>
                <a:lnTo>
                  <a:pt x="84510" y="97939"/>
                </a:lnTo>
                <a:lnTo>
                  <a:pt x="92839" y="92177"/>
                </a:lnTo>
                <a:lnTo>
                  <a:pt x="90300" y="87789"/>
                </a:lnTo>
                <a:lnTo>
                  <a:pt x="54820" y="87789"/>
                </a:lnTo>
                <a:lnTo>
                  <a:pt x="40699" y="85159"/>
                </a:lnTo>
                <a:lnTo>
                  <a:pt x="29599" y="77729"/>
                </a:lnTo>
                <a:lnTo>
                  <a:pt x="22339" y="66183"/>
                </a:lnTo>
                <a:lnTo>
                  <a:pt x="19737" y="51207"/>
                </a:lnTo>
                <a:lnTo>
                  <a:pt x="21907" y="38231"/>
                </a:lnTo>
                <a:lnTo>
                  <a:pt x="28326" y="27519"/>
                </a:lnTo>
                <a:lnTo>
                  <a:pt x="38857" y="20237"/>
                </a:lnTo>
                <a:lnTo>
                  <a:pt x="53364" y="17551"/>
                </a:lnTo>
                <a:lnTo>
                  <a:pt x="90322" y="17551"/>
                </a:lnTo>
                <a:lnTo>
                  <a:pt x="92839" y="13161"/>
                </a:lnTo>
                <a:lnTo>
                  <a:pt x="83666" y="7396"/>
                </a:lnTo>
                <a:lnTo>
                  <a:pt x="73814" y="3284"/>
                </a:lnTo>
                <a:lnTo>
                  <a:pt x="63422" y="820"/>
                </a:lnTo>
                <a:lnTo>
                  <a:pt x="52624" y="0"/>
                </a:lnTo>
                <a:close/>
              </a:path>
              <a:path w="93345" h="105409">
                <a:moveTo>
                  <a:pt x="84796" y="78277"/>
                </a:moveTo>
                <a:lnTo>
                  <a:pt x="78666" y="82232"/>
                </a:lnTo>
                <a:lnTo>
                  <a:pt x="71446" y="85228"/>
                </a:lnTo>
                <a:lnTo>
                  <a:pt x="63407" y="87126"/>
                </a:lnTo>
                <a:lnTo>
                  <a:pt x="54820" y="87789"/>
                </a:lnTo>
                <a:lnTo>
                  <a:pt x="90300" y="87789"/>
                </a:lnTo>
                <a:lnTo>
                  <a:pt x="84796" y="78277"/>
                </a:lnTo>
                <a:close/>
              </a:path>
              <a:path w="93345" h="105409">
                <a:moveTo>
                  <a:pt x="90322" y="17551"/>
                </a:moveTo>
                <a:lnTo>
                  <a:pt x="53364" y="17551"/>
                </a:lnTo>
                <a:lnTo>
                  <a:pt x="60940" y="18008"/>
                </a:lnTo>
                <a:lnTo>
                  <a:pt x="68525" y="19563"/>
                </a:lnTo>
                <a:lnTo>
                  <a:pt x="76388" y="22490"/>
                </a:lnTo>
                <a:lnTo>
                  <a:pt x="84796" y="27063"/>
                </a:lnTo>
                <a:lnTo>
                  <a:pt x="90322" y="17551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9096009" y="425099"/>
            <a:ext cx="353804" cy="1441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836675" y="358140"/>
            <a:ext cx="553720" cy="119380"/>
          </a:xfrm>
          <a:custGeom>
            <a:avLst/>
            <a:gdLst/>
            <a:ahLst/>
            <a:cxnLst/>
            <a:rect l="l" t="t" r="r" b="b"/>
            <a:pathLst>
              <a:path w="553719" h="119379">
                <a:moveTo>
                  <a:pt x="553212" y="0"/>
                </a:moveTo>
                <a:lnTo>
                  <a:pt x="0" y="0"/>
                </a:lnTo>
                <a:lnTo>
                  <a:pt x="0" y="118872"/>
                </a:lnTo>
                <a:lnTo>
                  <a:pt x="553212" y="118872"/>
                </a:lnTo>
                <a:lnTo>
                  <a:pt x="553212" y="0"/>
                </a:lnTo>
                <a:close/>
              </a:path>
            </a:pathLst>
          </a:custGeom>
          <a:solidFill>
            <a:srgbClr val="EC52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1912620" y="445008"/>
            <a:ext cx="7373111" cy="14493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4/28/2020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552112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‹#›</a:t>
            </a:fld>
            <a:endParaRPr spc="1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111740" y="7069835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9550" y="0"/>
                </a:moveTo>
                <a:lnTo>
                  <a:pt x="161512" y="5534"/>
                </a:lnTo>
                <a:lnTo>
                  <a:pt x="117410" y="21298"/>
                </a:lnTo>
                <a:lnTo>
                  <a:pt x="78501" y="46034"/>
                </a:lnTo>
                <a:lnTo>
                  <a:pt x="46046" y="78485"/>
                </a:lnTo>
                <a:lnTo>
                  <a:pt x="21304" y="117393"/>
                </a:lnTo>
                <a:lnTo>
                  <a:pt x="5536" y="161500"/>
                </a:lnTo>
                <a:lnTo>
                  <a:pt x="0" y="209549"/>
                </a:lnTo>
                <a:lnTo>
                  <a:pt x="5536" y="257599"/>
                </a:lnTo>
                <a:lnTo>
                  <a:pt x="21304" y="301706"/>
                </a:lnTo>
                <a:lnTo>
                  <a:pt x="46046" y="340613"/>
                </a:lnTo>
                <a:lnTo>
                  <a:pt x="78501" y="373064"/>
                </a:lnTo>
                <a:lnTo>
                  <a:pt x="117410" y="397800"/>
                </a:lnTo>
                <a:lnTo>
                  <a:pt x="161512" y="413564"/>
                </a:lnTo>
                <a:lnTo>
                  <a:pt x="209550" y="419098"/>
                </a:lnTo>
                <a:lnTo>
                  <a:pt x="257587" y="413564"/>
                </a:lnTo>
                <a:lnTo>
                  <a:pt x="301689" y="397800"/>
                </a:lnTo>
                <a:lnTo>
                  <a:pt x="340598" y="373064"/>
                </a:lnTo>
                <a:lnTo>
                  <a:pt x="373053" y="340613"/>
                </a:lnTo>
                <a:lnTo>
                  <a:pt x="397795" y="301706"/>
                </a:lnTo>
                <a:lnTo>
                  <a:pt x="413563" y="257599"/>
                </a:lnTo>
                <a:lnTo>
                  <a:pt x="419100" y="209549"/>
                </a:lnTo>
                <a:lnTo>
                  <a:pt x="413563" y="161500"/>
                </a:lnTo>
                <a:lnTo>
                  <a:pt x="397795" y="117393"/>
                </a:lnTo>
                <a:lnTo>
                  <a:pt x="373053" y="78485"/>
                </a:lnTo>
                <a:lnTo>
                  <a:pt x="340598" y="46034"/>
                </a:lnTo>
                <a:lnTo>
                  <a:pt x="301689" y="21298"/>
                </a:lnTo>
                <a:lnTo>
                  <a:pt x="257587" y="5534"/>
                </a:lnTo>
                <a:lnTo>
                  <a:pt x="20955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174991" y="349738"/>
            <a:ext cx="196633" cy="36654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9470291" y="414851"/>
            <a:ext cx="108585" cy="155575"/>
          </a:xfrm>
          <a:custGeom>
            <a:avLst/>
            <a:gdLst/>
            <a:ahLst/>
            <a:cxnLst/>
            <a:rect l="l" t="t" r="r" b="b"/>
            <a:pathLst>
              <a:path w="108584" h="155575">
                <a:moveTo>
                  <a:pt x="90643" y="0"/>
                </a:moveTo>
                <a:lnTo>
                  <a:pt x="76482" y="3385"/>
                </a:lnTo>
                <a:lnTo>
                  <a:pt x="68335" y="5246"/>
                </a:lnTo>
                <a:lnTo>
                  <a:pt x="58471" y="7308"/>
                </a:lnTo>
                <a:lnTo>
                  <a:pt x="52624" y="8765"/>
                </a:lnTo>
                <a:lnTo>
                  <a:pt x="9137" y="38873"/>
                </a:lnTo>
                <a:lnTo>
                  <a:pt x="0" y="87791"/>
                </a:lnTo>
                <a:lnTo>
                  <a:pt x="3528" y="114050"/>
                </a:lnTo>
                <a:lnTo>
                  <a:pt x="13976" y="135439"/>
                </a:lnTo>
                <a:lnTo>
                  <a:pt x="31142" y="149833"/>
                </a:lnTo>
                <a:lnTo>
                  <a:pt x="54820" y="155103"/>
                </a:lnTo>
                <a:lnTo>
                  <a:pt x="77033" y="150690"/>
                </a:lnTo>
                <a:lnTo>
                  <a:pt x="93836" y="139007"/>
                </a:lnTo>
                <a:lnTo>
                  <a:pt x="94304" y="138275"/>
                </a:lnTo>
                <a:lnTo>
                  <a:pt x="54820" y="138275"/>
                </a:lnTo>
                <a:lnTo>
                  <a:pt x="40201" y="134720"/>
                </a:lnTo>
                <a:lnTo>
                  <a:pt x="29424" y="125197"/>
                </a:lnTo>
                <a:lnTo>
                  <a:pt x="22759" y="111422"/>
                </a:lnTo>
                <a:lnTo>
                  <a:pt x="20477" y="95108"/>
                </a:lnTo>
                <a:lnTo>
                  <a:pt x="26160" y="85357"/>
                </a:lnTo>
                <a:lnTo>
                  <a:pt x="34725" y="77458"/>
                </a:lnTo>
                <a:lnTo>
                  <a:pt x="35959" y="76818"/>
                </a:lnTo>
                <a:lnTo>
                  <a:pt x="18281" y="76818"/>
                </a:lnTo>
                <a:lnTo>
                  <a:pt x="18281" y="75354"/>
                </a:lnTo>
                <a:lnTo>
                  <a:pt x="18997" y="73892"/>
                </a:lnTo>
                <a:lnTo>
                  <a:pt x="19117" y="72507"/>
                </a:lnTo>
                <a:lnTo>
                  <a:pt x="35043" y="34981"/>
                </a:lnTo>
                <a:lnTo>
                  <a:pt x="82600" y="20494"/>
                </a:lnTo>
                <a:lnTo>
                  <a:pt x="91384" y="18297"/>
                </a:lnTo>
                <a:lnTo>
                  <a:pt x="96491" y="16815"/>
                </a:lnTo>
                <a:lnTo>
                  <a:pt x="90643" y="0"/>
                </a:lnTo>
                <a:close/>
              </a:path>
              <a:path w="108584" h="155575">
                <a:moveTo>
                  <a:pt x="96575" y="70232"/>
                </a:moveTo>
                <a:lnTo>
                  <a:pt x="55560" y="70232"/>
                </a:lnTo>
                <a:lnTo>
                  <a:pt x="68910" y="72507"/>
                </a:lnTo>
                <a:lnTo>
                  <a:pt x="79035" y="79104"/>
                </a:lnTo>
                <a:lnTo>
                  <a:pt x="85460" y="89678"/>
                </a:lnTo>
                <a:lnTo>
                  <a:pt x="87708" y="103888"/>
                </a:lnTo>
                <a:lnTo>
                  <a:pt x="85240" y="117595"/>
                </a:lnTo>
                <a:lnTo>
                  <a:pt x="78388" y="128489"/>
                </a:lnTo>
                <a:lnTo>
                  <a:pt x="67973" y="135680"/>
                </a:lnTo>
                <a:lnTo>
                  <a:pt x="54820" y="138275"/>
                </a:lnTo>
                <a:lnTo>
                  <a:pt x="94304" y="138275"/>
                </a:lnTo>
                <a:lnTo>
                  <a:pt x="104472" y="122385"/>
                </a:lnTo>
                <a:lnTo>
                  <a:pt x="108185" y="103157"/>
                </a:lnTo>
                <a:lnTo>
                  <a:pt x="104656" y="82840"/>
                </a:lnTo>
                <a:lnTo>
                  <a:pt x="96575" y="70232"/>
                </a:lnTo>
                <a:close/>
              </a:path>
              <a:path w="108584" h="155575">
                <a:moveTo>
                  <a:pt x="59952" y="54125"/>
                </a:moveTo>
                <a:lnTo>
                  <a:pt x="47380" y="55716"/>
                </a:lnTo>
                <a:lnTo>
                  <a:pt x="35635" y="60258"/>
                </a:lnTo>
                <a:lnTo>
                  <a:pt x="25809" y="67407"/>
                </a:lnTo>
                <a:lnTo>
                  <a:pt x="18997" y="76818"/>
                </a:lnTo>
                <a:lnTo>
                  <a:pt x="35959" y="76818"/>
                </a:lnTo>
                <a:lnTo>
                  <a:pt x="44937" y="72165"/>
                </a:lnTo>
                <a:lnTo>
                  <a:pt x="55560" y="70232"/>
                </a:lnTo>
                <a:lnTo>
                  <a:pt x="96575" y="70232"/>
                </a:lnTo>
                <a:lnTo>
                  <a:pt x="94754" y="67392"/>
                </a:lnTo>
                <a:lnTo>
                  <a:pt x="79510" y="57568"/>
                </a:lnTo>
                <a:lnTo>
                  <a:pt x="59952" y="54125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9591627" y="467521"/>
            <a:ext cx="93980" cy="99060"/>
          </a:xfrm>
          <a:custGeom>
            <a:avLst/>
            <a:gdLst/>
            <a:ahLst/>
            <a:cxnLst/>
            <a:rect l="l" t="t" r="r" b="b"/>
            <a:pathLst>
              <a:path w="93979" h="99059">
                <a:moveTo>
                  <a:pt x="19737" y="0"/>
                </a:moveTo>
                <a:lnTo>
                  <a:pt x="0" y="0"/>
                </a:lnTo>
                <a:lnTo>
                  <a:pt x="0" y="98774"/>
                </a:lnTo>
                <a:lnTo>
                  <a:pt x="17566" y="98775"/>
                </a:lnTo>
                <a:lnTo>
                  <a:pt x="39902" y="70973"/>
                </a:lnTo>
                <a:lnTo>
                  <a:pt x="19022" y="70973"/>
                </a:lnTo>
                <a:lnTo>
                  <a:pt x="19737" y="69509"/>
                </a:lnTo>
                <a:lnTo>
                  <a:pt x="19737" y="0"/>
                </a:lnTo>
                <a:close/>
              </a:path>
              <a:path w="93979" h="99059">
                <a:moveTo>
                  <a:pt x="93580" y="27806"/>
                </a:moveTo>
                <a:lnTo>
                  <a:pt x="75298" y="27806"/>
                </a:lnTo>
                <a:lnTo>
                  <a:pt x="74582" y="29270"/>
                </a:lnTo>
                <a:lnTo>
                  <a:pt x="73842" y="32196"/>
                </a:lnTo>
                <a:lnTo>
                  <a:pt x="73842" y="98775"/>
                </a:lnTo>
                <a:lnTo>
                  <a:pt x="93580" y="98775"/>
                </a:lnTo>
                <a:lnTo>
                  <a:pt x="93580" y="27806"/>
                </a:lnTo>
                <a:close/>
              </a:path>
              <a:path w="93979" h="99059">
                <a:moveTo>
                  <a:pt x="93579" y="0"/>
                </a:moveTo>
                <a:lnTo>
                  <a:pt x="76038" y="0"/>
                </a:lnTo>
                <a:lnTo>
                  <a:pt x="19737" y="70973"/>
                </a:lnTo>
                <a:lnTo>
                  <a:pt x="39902" y="70973"/>
                </a:lnTo>
                <a:lnTo>
                  <a:pt x="74582" y="27806"/>
                </a:lnTo>
                <a:lnTo>
                  <a:pt x="93580" y="27806"/>
                </a:lnTo>
                <a:lnTo>
                  <a:pt x="93579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9698357" y="465323"/>
            <a:ext cx="83185" cy="104775"/>
          </a:xfrm>
          <a:custGeom>
            <a:avLst/>
            <a:gdLst/>
            <a:ahLst/>
            <a:cxnLst/>
            <a:rect l="l" t="t" r="r" b="b"/>
            <a:pathLst>
              <a:path w="83184" h="104775">
                <a:moveTo>
                  <a:pt x="8042" y="76828"/>
                </a:moveTo>
                <a:lnTo>
                  <a:pt x="0" y="90730"/>
                </a:lnTo>
                <a:lnTo>
                  <a:pt x="7634" y="96297"/>
                </a:lnTo>
                <a:lnTo>
                  <a:pt x="17183" y="100698"/>
                </a:lnTo>
                <a:lnTo>
                  <a:pt x="28380" y="103591"/>
                </a:lnTo>
                <a:lnTo>
                  <a:pt x="40955" y="104632"/>
                </a:lnTo>
                <a:lnTo>
                  <a:pt x="57329" y="102402"/>
                </a:lnTo>
                <a:lnTo>
                  <a:pt x="70548" y="96126"/>
                </a:lnTo>
                <a:lnTo>
                  <a:pt x="78123" y="87804"/>
                </a:lnTo>
                <a:lnTo>
                  <a:pt x="38019" y="87804"/>
                </a:lnTo>
                <a:lnTo>
                  <a:pt x="30146" y="87015"/>
                </a:lnTo>
                <a:lnTo>
                  <a:pt x="22207" y="84785"/>
                </a:lnTo>
                <a:lnTo>
                  <a:pt x="14680" y="81321"/>
                </a:lnTo>
                <a:lnTo>
                  <a:pt x="8042" y="76828"/>
                </a:lnTo>
                <a:close/>
              </a:path>
              <a:path w="83184" h="104775">
                <a:moveTo>
                  <a:pt x="77233" y="16104"/>
                </a:moveTo>
                <a:lnTo>
                  <a:pt x="52649" y="16104"/>
                </a:lnTo>
                <a:lnTo>
                  <a:pt x="59212" y="21225"/>
                </a:lnTo>
                <a:lnTo>
                  <a:pt x="59212" y="38053"/>
                </a:lnTo>
                <a:lnTo>
                  <a:pt x="53364" y="43905"/>
                </a:lnTo>
                <a:lnTo>
                  <a:pt x="27780" y="43905"/>
                </a:lnTo>
                <a:lnTo>
                  <a:pt x="27780" y="59269"/>
                </a:lnTo>
                <a:lnTo>
                  <a:pt x="57016" y="59269"/>
                </a:lnTo>
                <a:lnTo>
                  <a:pt x="62863" y="62928"/>
                </a:lnTo>
                <a:lnTo>
                  <a:pt x="62863" y="71707"/>
                </a:lnTo>
                <a:lnTo>
                  <a:pt x="61139" y="78234"/>
                </a:lnTo>
                <a:lnTo>
                  <a:pt x="56196" y="83322"/>
                </a:lnTo>
                <a:lnTo>
                  <a:pt x="48375" y="86626"/>
                </a:lnTo>
                <a:lnTo>
                  <a:pt x="38019" y="87804"/>
                </a:lnTo>
                <a:lnTo>
                  <a:pt x="78123" y="87804"/>
                </a:lnTo>
                <a:lnTo>
                  <a:pt x="79382" y="86420"/>
                </a:lnTo>
                <a:lnTo>
                  <a:pt x="82601" y="73902"/>
                </a:lnTo>
                <a:lnTo>
                  <a:pt x="81254" y="65202"/>
                </a:lnTo>
                <a:lnTo>
                  <a:pt x="77305" y="58080"/>
                </a:lnTo>
                <a:lnTo>
                  <a:pt x="70891" y="53016"/>
                </a:lnTo>
                <a:lnTo>
                  <a:pt x="62148" y="50491"/>
                </a:lnTo>
                <a:lnTo>
                  <a:pt x="62148" y="49757"/>
                </a:lnTo>
                <a:lnTo>
                  <a:pt x="69822" y="46214"/>
                </a:lnTo>
                <a:lnTo>
                  <a:pt x="75304" y="41162"/>
                </a:lnTo>
                <a:lnTo>
                  <a:pt x="78593" y="34737"/>
                </a:lnTo>
                <a:lnTo>
                  <a:pt x="79689" y="27077"/>
                </a:lnTo>
                <a:lnTo>
                  <a:pt x="77233" y="16104"/>
                </a:lnTo>
                <a:close/>
              </a:path>
              <a:path w="83184" h="104775">
                <a:moveTo>
                  <a:pt x="42410" y="0"/>
                </a:moveTo>
                <a:lnTo>
                  <a:pt x="32015" y="708"/>
                </a:lnTo>
                <a:lnTo>
                  <a:pt x="21757" y="2926"/>
                </a:lnTo>
                <a:lnTo>
                  <a:pt x="11771" y="6791"/>
                </a:lnTo>
                <a:lnTo>
                  <a:pt x="2195" y="12445"/>
                </a:lnTo>
                <a:lnTo>
                  <a:pt x="10238" y="26346"/>
                </a:lnTo>
                <a:lnTo>
                  <a:pt x="17280" y="21968"/>
                </a:lnTo>
                <a:lnTo>
                  <a:pt x="24865" y="18756"/>
                </a:lnTo>
                <a:lnTo>
                  <a:pt x="32446" y="16778"/>
                </a:lnTo>
                <a:lnTo>
                  <a:pt x="39474" y="16104"/>
                </a:lnTo>
                <a:lnTo>
                  <a:pt x="77233" y="16104"/>
                </a:lnTo>
                <a:lnTo>
                  <a:pt x="77153" y="15747"/>
                </a:lnTo>
                <a:lnTo>
                  <a:pt x="69820" y="7228"/>
                </a:lnTo>
                <a:lnTo>
                  <a:pt x="58102" y="1864"/>
                </a:lnTo>
                <a:lnTo>
                  <a:pt x="42410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9794848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9867235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9794848" y="508166"/>
            <a:ext cx="92710" cy="15875"/>
          </a:xfrm>
          <a:custGeom>
            <a:avLst/>
            <a:gdLst/>
            <a:ahLst/>
            <a:cxnLst/>
            <a:rect l="l" t="t" r="r" b="b"/>
            <a:pathLst>
              <a:path w="92709" h="15875">
                <a:moveTo>
                  <a:pt x="0" y="15246"/>
                </a:moveTo>
                <a:lnTo>
                  <a:pt x="92124" y="15246"/>
                </a:lnTo>
                <a:lnTo>
                  <a:pt x="92124" y="0"/>
                </a:lnTo>
                <a:lnTo>
                  <a:pt x="0" y="0"/>
                </a:lnTo>
                <a:lnTo>
                  <a:pt x="0" y="15246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9794848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9867235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9900863" y="465323"/>
            <a:ext cx="95885" cy="104775"/>
          </a:xfrm>
          <a:custGeom>
            <a:avLst/>
            <a:gdLst/>
            <a:ahLst/>
            <a:cxnLst/>
            <a:rect l="l" t="t" r="r" b="b"/>
            <a:pathLst>
              <a:path w="95884" h="104775">
                <a:moveTo>
                  <a:pt x="47517" y="0"/>
                </a:moveTo>
                <a:lnTo>
                  <a:pt x="27748" y="4013"/>
                </a:lnTo>
                <a:lnTo>
                  <a:pt x="12786" y="15093"/>
                </a:lnTo>
                <a:lnTo>
                  <a:pt x="3309" y="31798"/>
                </a:lnTo>
                <a:lnTo>
                  <a:pt x="0" y="52686"/>
                </a:lnTo>
                <a:lnTo>
                  <a:pt x="3505" y="73148"/>
                </a:lnTo>
                <a:lnTo>
                  <a:pt x="13794" y="89632"/>
                </a:lnTo>
                <a:lnTo>
                  <a:pt x="30527" y="100630"/>
                </a:lnTo>
                <a:lnTo>
                  <a:pt x="53365" y="104632"/>
                </a:lnTo>
                <a:lnTo>
                  <a:pt x="65408" y="103694"/>
                </a:lnTo>
                <a:lnTo>
                  <a:pt x="76291" y="100973"/>
                </a:lnTo>
                <a:lnTo>
                  <a:pt x="85943" y="96606"/>
                </a:lnTo>
                <a:lnTo>
                  <a:pt x="94295" y="90730"/>
                </a:lnTo>
                <a:lnTo>
                  <a:pt x="92602" y="87804"/>
                </a:lnTo>
                <a:lnTo>
                  <a:pt x="54080" y="87804"/>
                </a:lnTo>
                <a:lnTo>
                  <a:pt x="39770" y="85700"/>
                </a:lnTo>
                <a:lnTo>
                  <a:pt x="29507" y="79755"/>
                </a:lnTo>
                <a:lnTo>
                  <a:pt x="22945" y="70518"/>
                </a:lnTo>
                <a:lnTo>
                  <a:pt x="19737" y="58538"/>
                </a:lnTo>
                <a:lnTo>
                  <a:pt x="95035" y="58538"/>
                </a:lnTo>
                <a:lnTo>
                  <a:pt x="95751" y="57074"/>
                </a:lnTo>
                <a:lnTo>
                  <a:pt x="95751" y="52686"/>
                </a:lnTo>
                <a:lnTo>
                  <a:pt x="94472" y="43174"/>
                </a:lnTo>
                <a:lnTo>
                  <a:pt x="20452" y="43174"/>
                </a:lnTo>
                <a:lnTo>
                  <a:pt x="23665" y="32463"/>
                </a:lnTo>
                <a:lnTo>
                  <a:pt x="29689" y="23878"/>
                </a:lnTo>
                <a:lnTo>
                  <a:pt x="38039" y="18173"/>
                </a:lnTo>
                <a:lnTo>
                  <a:pt x="48233" y="16104"/>
                </a:lnTo>
                <a:lnTo>
                  <a:pt x="84771" y="16104"/>
                </a:lnTo>
                <a:lnTo>
                  <a:pt x="84244" y="15093"/>
                </a:lnTo>
                <a:lnTo>
                  <a:pt x="69240" y="4013"/>
                </a:lnTo>
                <a:lnTo>
                  <a:pt x="47517" y="0"/>
                </a:lnTo>
                <a:close/>
              </a:path>
              <a:path w="95884" h="104775">
                <a:moveTo>
                  <a:pt x="86252" y="76828"/>
                </a:moveTo>
                <a:lnTo>
                  <a:pt x="79997" y="81013"/>
                </a:lnTo>
                <a:lnTo>
                  <a:pt x="72368" y="84511"/>
                </a:lnTo>
                <a:lnTo>
                  <a:pt x="63638" y="86912"/>
                </a:lnTo>
                <a:lnTo>
                  <a:pt x="54080" y="87804"/>
                </a:lnTo>
                <a:lnTo>
                  <a:pt x="92602" y="87804"/>
                </a:lnTo>
                <a:lnTo>
                  <a:pt x="86252" y="76828"/>
                </a:lnTo>
                <a:close/>
              </a:path>
              <a:path w="95884" h="104775">
                <a:moveTo>
                  <a:pt x="84771" y="16104"/>
                </a:moveTo>
                <a:lnTo>
                  <a:pt x="48233" y="16104"/>
                </a:lnTo>
                <a:lnTo>
                  <a:pt x="60197" y="18276"/>
                </a:lnTo>
                <a:lnTo>
                  <a:pt x="68803" y="24152"/>
                </a:lnTo>
                <a:lnTo>
                  <a:pt x="74254" y="32771"/>
                </a:lnTo>
                <a:lnTo>
                  <a:pt x="76753" y="43174"/>
                </a:lnTo>
                <a:lnTo>
                  <a:pt x="94472" y="43174"/>
                </a:lnTo>
                <a:lnTo>
                  <a:pt x="92943" y="31798"/>
                </a:lnTo>
                <a:lnTo>
                  <a:pt x="84771" y="16104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10009789" y="464607"/>
            <a:ext cx="93345" cy="105410"/>
          </a:xfrm>
          <a:custGeom>
            <a:avLst/>
            <a:gdLst/>
            <a:ahLst/>
            <a:cxnLst/>
            <a:rect l="l" t="t" r="r" b="b"/>
            <a:pathLst>
              <a:path w="93345" h="105409">
                <a:moveTo>
                  <a:pt x="52624" y="0"/>
                </a:moveTo>
                <a:lnTo>
                  <a:pt x="31141" y="4011"/>
                </a:lnTo>
                <a:lnTo>
                  <a:pt x="14525" y="15085"/>
                </a:lnTo>
                <a:lnTo>
                  <a:pt x="3802" y="31784"/>
                </a:lnTo>
                <a:lnTo>
                  <a:pt x="0" y="52669"/>
                </a:lnTo>
                <a:lnTo>
                  <a:pt x="3814" y="73246"/>
                </a:lnTo>
                <a:lnTo>
                  <a:pt x="14618" y="89983"/>
                </a:lnTo>
                <a:lnTo>
                  <a:pt x="31454" y="101232"/>
                </a:lnTo>
                <a:lnTo>
                  <a:pt x="53365" y="105348"/>
                </a:lnTo>
                <a:lnTo>
                  <a:pt x="64567" y="104524"/>
                </a:lnTo>
                <a:lnTo>
                  <a:pt x="75017" y="102055"/>
                </a:lnTo>
                <a:lnTo>
                  <a:pt x="84510" y="97939"/>
                </a:lnTo>
                <a:lnTo>
                  <a:pt x="92839" y="92177"/>
                </a:lnTo>
                <a:lnTo>
                  <a:pt x="90300" y="87789"/>
                </a:lnTo>
                <a:lnTo>
                  <a:pt x="54820" y="87789"/>
                </a:lnTo>
                <a:lnTo>
                  <a:pt x="40699" y="85159"/>
                </a:lnTo>
                <a:lnTo>
                  <a:pt x="29599" y="77729"/>
                </a:lnTo>
                <a:lnTo>
                  <a:pt x="22339" y="66183"/>
                </a:lnTo>
                <a:lnTo>
                  <a:pt x="19737" y="51207"/>
                </a:lnTo>
                <a:lnTo>
                  <a:pt x="21907" y="38231"/>
                </a:lnTo>
                <a:lnTo>
                  <a:pt x="28326" y="27519"/>
                </a:lnTo>
                <a:lnTo>
                  <a:pt x="38857" y="20237"/>
                </a:lnTo>
                <a:lnTo>
                  <a:pt x="53364" y="17551"/>
                </a:lnTo>
                <a:lnTo>
                  <a:pt x="90322" y="17551"/>
                </a:lnTo>
                <a:lnTo>
                  <a:pt x="92839" y="13161"/>
                </a:lnTo>
                <a:lnTo>
                  <a:pt x="83666" y="7396"/>
                </a:lnTo>
                <a:lnTo>
                  <a:pt x="73814" y="3284"/>
                </a:lnTo>
                <a:lnTo>
                  <a:pt x="63422" y="820"/>
                </a:lnTo>
                <a:lnTo>
                  <a:pt x="52624" y="0"/>
                </a:lnTo>
                <a:close/>
              </a:path>
              <a:path w="93345" h="105409">
                <a:moveTo>
                  <a:pt x="84796" y="78277"/>
                </a:moveTo>
                <a:lnTo>
                  <a:pt x="78666" y="82232"/>
                </a:lnTo>
                <a:lnTo>
                  <a:pt x="71446" y="85228"/>
                </a:lnTo>
                <a:lnTo>
                  <a:pt x="63407" y="87126"/>
                </a:lnTo>
                <a:lnTo>
                  <a:pt x="54820" y="87789"/>
                </a:lnTo>
                <a:lnTo>
                  <a:pt x="90300" y="87789"/>
                </a:lnTo>
                <a:lnTo>
                  <a:pt x="84796" y="78277"/>
                </a:lnTo>
                <a:close/>
              </a:path>
              <a:path w="93345" h="105409">
                <a:moveTo>
                  <a:pt x="90322" y="17551"/>
                </a:moveTo>
                <a:lnTo>
                  <a:pt x="53364" y="17551"/>
                </a:lnTo>
                <a:lnTo>
                  <a:pt x="60940" y="18008"/>
                </a:lnTo>
                <a:lnTo>
                  <a:pt x="68525" y="19563"/>
                </a:lnTo>
                <a:lnTo>
                  <a:pt x="76388" y="22490"/>
                </a:lnTo>
                <a:lnTo>
                  <a:pt x="84796" y="27063"/>
                </a:lnTo>
                <a:lnTo>
                  <a:pt x="90322" y="17551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9096009" y="425099"/>
            <a:ext cx="353804" cy="14412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836675" y="358140"/>
            <a:ext cx="553720" cy="119380"/>
          </a:xfrm>
          <a:custGeom>
            <a:avLst/>
            <a:gdLst/>
            <a:ahLst/>
            <a:cxnLst/>
            <a:rect l="l" t="t" r="r" b="b"/>
            <a:pathLst>
              <a:path w="553719" h="119379">
                <a:moveTo>
                  <a:pt x="553212" y="0"/>
                </a:moveTo>
                <a:lnTo>
                  <a:pt x="0" y="0"/>
                </a:lnTo>
                <a:lnTo>
                  <a:pt x="0" y="118872"/>
                </a:lnTo>
                <a:lnTo>
                  <a:pt x="553212" y="118872"/>
                </a:lnTo>
                <a:lnTo>
                  <a:pt x="553212" y="0"/>
                </a:lnTo>
                <a:close/>
              </a:path>
            </a:pathLst>
          </a:custGeom>
          <a:solidFill>
            <a:srgbClr val="EC52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914" y="313416"/>
            <a:ext cx="9421571" cy="15373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rgbClr val="552112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21353" y="2866771"/>
            <a:ext cx="6276975" cy="33794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rgbClr val="552112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203815" y="7192315"/>
            <a:ext cx="234950" cy="180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552112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‹#›</a:t>
            </a:fld>
            <a:endParaRPr spc="1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281539" y="7205015"/>
            <a:ext cx="79375" cy="155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60"/>
              </a:lnSpc>
            </a:pPr>
            <a:r>
              <a:rPr sz="1200" spc="10" dirty="0">
                <a:solidFill>
                  <a:srgbClr val="552112"/>
                </a:solidFill>
                <a:latin typeface="Calibri"/>
                <a:cs typeface="Calibri"/>
              </a:rPr>
              <a:t>1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0174991" y="349738"/>
            <a:ext cx="196633" cy="3665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470291" y="414851"/>
            <a:ext cx="108585" cy="155575"/>
          </a:xfrm>
          <a:custGeom>
            <a:avLst/>
            <a:gdLst/>
            <a:ahLst/>
            <a:cxnLst/>
            <a:rect l="l" t="t" r="r" b="b"/>
            <a:pathLst>
              <a:path w="108584" h="155575">
                <a:moveTo>
                  <a:pt x="90643" y="0"/>
                </a:moveTo>
                <a:lnTo>
                  <a:pt x="76482" y="3385"/>
                </a:lnTo>
                <a:lnTo>
                  <a:pt x="68335" y="5246"/>
                </a:lnTo>
                <a:lnTo>
                  <a:pt x="58471" y="7308"/>
                </a:lnTo>
                <a:lnTo>
                  <a:pt x="52624" y="8765"/>
                </a:lnTo>
                <a:lnTo>
                  <a:pt x="9137" y="38873"/>
                </a:lnTo>
                <a:lnTo>
                  <a:pt x="0" y="87791"/>
                </a:lnTo>
                <a:lnTo>
                  <a:pt x="3528" y="114050"/>
                </a:lnTo>
                <a:lnTo>
                  <a:pt x="13976" y="135439"/>
                </a:lnTo>
                <a:lnTo>
                  <a:pt x="31142" y="149833"/>
                </a:lnTo>
                <a:lnTo>
                  <a:pt x="54820" y="155103"/>
                </a:lnTo>
                <a:lnTo>
                  <a:pt x="77033" y="150690"/>
                </a:lnTo>
                <a:lnTo>
                  <a:pt x="93836" y="139007"/>
                </a:lnTo>
                <a:lnTo>
                  <a:pt x="94304" y="138275"/>
                </a:lnTo>
                <a:lnTo>
                  <a:pt x="54820" y="138275"/>
                </a:lnTo>
                <a:lnTo>
                  <a:pt x="40201" y="134720"/>
                </a:lnTo>
                <a:lnTo>
                  <a:pt x="29424" y="125197"/>
                </a:lnTo>
                <a:lnTo>
                  <a:pt x="22759" y="111422"/>
                </a:lnTo>
                <a:lnTo>
                  <a:pt x="20477" y="95108"/>
                </a:lnTo>
                <a:lnTo>
                  <a:pt x="26160" y="85357"/>
                </a:lnTo>
                <a:lnTo>
                  <a:pt x="34725" y="77458"/>
                </a:lnTo>
                <a:lnTo>
                  <a:pt x="35959" y="76818"/>
                </a:lnTo>
                <a:lnTo>
                  <a:pt x="18281" y="76818"/>
                </a:lnTo>
                <a:lnTo>
                  <a:pt x="18281" y="75354"/>
                </a:lnTo>
                <a:lnTo>
                  <a:pt x="18997" y="73892"/>
                </a:lnTo>
                <a:lnTo>
                  <a:pt x="19117" y="72507"/>
                </a:lnTo>
                <a:lnTo>
                  <a:pt x="35043" y="34981"/>
                </a:lnTo>
                <a:lnTo>
                  <a:pt x="82600" y="20494"/>
                </a:lnTo>
                <a:lnTo>
                  <a:pt x="91384" y="18297"/>
                </a:lnTo>
                <a:lnTo>
                  <a:pt x="96491" y="16815"/>
                </a:lnTo>
                <a:lnTo>
                  <a:pt x="90643" y="0"/>
                </a:lnTo>
                <a:close/>
              </a:path>
              <a:path w="108584" h="155575">
                <a:moveTo>
                  <a:pt x="96575" y="70232"/>
                </a:moveTo>
                <a:lnTo>
                  <a:pt x="55560" y="70232"/>
                </a:lnTo>
                <a:lnTo>
                  <a:pt x="68910" y="72507"/>
                </a:lnTo>
                <a:lnTo>
                  <a:pt x="79035" y="79104"/>
                </a:lnTo>
                <a:lnTo>
                  <a:pt x="85460" y="89678"/>
                </a:lnTo>
                <a:lnTo>
                  <a:pt x="87708" y="103888"/>
                </a:lnTo>
                <a:lnTo>
                  <a:pt x="85240" y="117595"/>
                </a:lnTo>
                <a:lnTo>
                  <a:pt x="78388" y="128489"/>
                </a:lnTo>
                <a:lnTo>
                  <a:pt x="67973" y="135680"/>
                </a:lnTo>
                <a:lnTo>
                  <a:pt x="54820" y="138275"/>
                </a:lnTo>
                <a:lnTo>
                  <a:pt x="94304" y="138275"/>
                </a:lnTo>
                <a:lnTo>
                  <a:pt x="104472" y="122385"/>
                </a:lnTo>
                <a:lnTo>
                  <a:pt x="108185" y="103157"/>
                </a:lnTo>
                <a:lnTo>
                  <a:pt x="104656" y="82840"/>
                </a:lnTo>
                <a:lnTo>
                  <a:pt x="96575" y="70232"/>
                </a:lnTo>
                <a:close/>
              </a:path>
              <a:path w="108584" h="155575">
                <a:moveTo>
                  <a:pt x="59952" y="54125"/>
                </a:moveTo>
                <a:lnTo>
                  <a:pt x="47380" y="55716"/>
                </a:lnTo>
                <a:lnTo>
                  <a:pt x="35635" y="60258"/>
                </a:lnTo>
                <a:lnTo>
                  <a:pt x="25809" y="67407"/>
                </a:lnTo>
                <a:lnTo>
                  <a:pt x="18997" y="76818"/>
                </a:lnTo>
                <a:lnTo>
                  <a:pt x="35959" y="76818"/>
                </a:lnTo>
                <a:lnTo>
                  <a:pt x="44937" y="72165"/>
                </a:lnTo>
                <a:lnTo>
                  <a:pt x="55560" y="70232"/>
                </a:lnTo>
                <a:lnTo>
                  <a:pt x="96575" y="70232"/>
                </a:lnTo>
                <a:lnTo>
                  <a:pt x="94754" y="67392"/>
                </a:lnTo>
                <a:lnTo>
                  <a:pt x="79510" y="57568"/>
                </a:lnTo>
                <a:lnTo>
                  <a:pt x="59952" y="54125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591627" y="467521"/>
            <a:ext cx="93980" cy="99060"/>
          </a:xfrm>
          <a:custGeom>
            <a:avLst/>
            <a:gdLst/>
            <a:ahLst/>
            <a:cxnLst/>
            <a:rect l="l" t="t" r="r" b="b"/>
            <a:pathLst>
              <a:path w="93979" h="99059">
                <a:moveTo>
                  <a:pt x="19737" y="0"/>
                </a:moveTo>
                <a:lnTo>
                  <a:pt x="0" y="0"/>
                </a:lnTo>
                <a:lnTo>
                  <a:pt x="0" y="98774"/>
                </a:lnTo>
                <a:lnTo>
                  <a:pt x="17566" y="98775"/>
                </a:lnTo>
                <a:lnTo>
                  <a:pt x="39902" y="70973"/>
                </a:lnTo>
                <a:lnTo>
                  <a:pt x="19022" y="70973"/>
                </a:lnTo>
                <a:lnTo>
                  <a:pt x="19737" y="69509"/>
                </a:lnTo>
                <a:lnTo>
                  <a:pt x="19737" y="0"/>
                </a:lnTo>
                <a:close/>
              </a:path>
              <a:path w="93979" h="99059">
                <a:moveTo>
                  <a:pt x="93580" y="27806"/>
                </a:moveTo>
                <a:lnTo>
                  <a:pt x="75298" y="27806"/>
                </a:lnTo>
                <a:lnTo>
                  <a:pt x="74582" y="29270"/>
                </a:lnTo>
                <a:lnTo>
                  <a:pt x="73842" y="32196"/>
                </a:lnTo>
                <a:lnTo>
                  <a:pt x="73842" y="98775"/>
                </a:lnTo>
                <a:lnTo>
                  <a:pt x="93580" y="98775"/>
                </a:lnTo>
                <a:lnTo>
                  <a:pt x="93580" y="27806"/>
                </a:lnTo>
                <a:close/>
              </a:path>
              <a:path w="93979" h="99059">
                <a:moveTo>
                  <a:pt x="93579" y="0"/>
                </a:moveTo>
                <a:lnTo>
                  <a:pt x="76038" y="0"/>
                </a:lnTo>
                <a:lnTo>
                  <a:pt x="19737" y="70973"/>
                </a:lnTo>
                <a:lnTo>
                  <a:pt x="39902" y="70973"/>
                </a:lnTo>
                <a:lnTo>
                  <a:pt x="74582" y="27806"/>
                </a:lnTo>
                <a:lnTo>
                  <a:pt x="93580" y="27806"/>
                </a:lnTo>
                <a:lnTo>
                  <a:pt x="93579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698357" y="465323"/>
            <a:ext cx="83185" cy="104775"/>
          </a:xfrm>
          <a:custGeom>
            <a:avLst/>
            <a:gdLst/>
            <a:ahLst/>
            <a:cxnLst/>
            <a:rect l="l" t="t" r="r" b="b"/>
            <a:pathLst>
              <a:path w="83184" h="104775">
                <a:moveTo>
                  <a:pt x="8042" y="76828"/>
                </a:moveTo>
                <a:lnTo>
                  <a:pt x="0" y="90730"/>
                </a:lnTo>
                <a:lnTo>
                  <a:pt x="7634" y="96297"/>
                </a:lnTo>
                <a:lnTo>
                  <a:pt x="17183" y="100698"/>
                </a:lnTo>
                <a:lnTo>
                  <a:pt x="28380" y="103591"/>
                </a:lnTo>
                <a:lnTo>
                  <a:pt x="40955" y="104632"/>
                </a:lnTo>
                <a:lnTo>
                  <a:pt x="57329" y="102402"/>
                </a:lnTo>
                <a:lnTo>
                  <a:pt x="70548" y="96126"/>
                </a:lnTo>
                <a:lnTo>
                  <a:pt x="78123" y="87804"/>
                </a:lnTo>
                <a:lnTo>
                  <a:pt x="38019" y="87804"/>
                </a:lnTo>
                <a:lnTo>
                  <a:pt x="30146" y="87015"/>
                </a:lnTo>
                <a:lnTo>
                  <a:pt x="22207" y="84785"/>
                </a:lnTo>
                <a:lnTo>
                  <a:pt x="14680" y="81321"/>
                </a:lnTo>
                <a:lnTo>
                  <a:pt x="8042" y="76828"/>
                </a:lnTo>
                <a:close/>
              </a:path>
              <a:path w="83184" h="104775">
                <a:moveTo>
                  <a:pt x="77233" y="16104"/>
                </a:moveTo>
                <a:lnTo>
                  <a:pt x="52649" y="16104"/>
                </a:lnTo>
                <a:lnTo>
                  <a:pt x="59212" y="21225"/>
                </a:lnTo>
                <a:lnTo>
                  <a:pt x="59212" y="38053"/>
                </a:lnTo>
                <a:lnTo>
                  <a:pt x="53364" y="43905"/>
                </a:lnTo>
                <a:lnTo>
                  <a:pt x="27780" y="43905"/>
                </a:lnTo>
                <a:lnTo>
                  <a:pt x="27780" y="59269"/>
                </a:lnTo>
                <a:lnTo>
                  <a:pt x="57016" y="59269"/>
                </a:lnTo>
                <a:lnTo>
                  <a:pt x="62863" y="62928"/>
                </a:lnTo>
                <a:lnTo>
                  <a:pt x="62863" y="71707"/>
                </a:lnTo>
                <a:lnTo>
                  <a:pt x="61139" y="78234"/>
                </a:lnTo>
                <a:lnTo>
                  <a:pt x="56196" y="83322"/>
                </a:lnTo>
                <a:lnTo>
                  <a:pt x="48375" y="86626"/>
                </a:lnTo>
                <a:lnTo>
                  <a:pt x="38019" y="87804"/>
                </a:lnTo>
                <a:lnTo>
                  <a:pt x="78123" y="87804"/>
                </a:lnTo>
                <a:lnTo>
                  <a:pt x="79382" y="86420"/>
                </a:lnTo>
                <a:lnTo>
                  <a:pt x="82601" y="73902"/>
                </a:lnTo>
                <a:lnTo>
                  <a:pt x="81254" y="65202"/>
                </a:lnTo>
                <a:lnTo>
                  <a:pt x="77305" y="58080"/>
                </a:lnTo>
                <a:lnTo>
                  <a:pt x="70891" y="53016"/>
                </a:lnTo>
                <a:lnTo>
                  <a:pt x="62148" y="50491"/>
                </a:lnTo>
                <a:lnTo>
                  <a:pt x="62148" y="49757"/>
                </a:lnTo>
                <a:lnTo>
                  <a:pt x="69822" y="46214"/>
                </a:lnTo>
                <a:lnTo>
                  <a:pt x="75304" y="41162"/>
                </a:lnTo>
                <a:lnTo>
                  <a:pt x="78593" y="34737"/>
                </a:lnTo>
                <a:lnTo>
                  <a:pt x="79689" y="27077"/>
                </a:lnTo>
                <a:lnTo>
                  <a:pt x="77233" y="16104"/>
                </a:lnTo>
                <a:close/>
              </a:path>
              <a:path w="83184" h="104775">
                <a:moveTo>
                  <a:pt x="42410" y="0"/>
                </a:moveTo>
                <a:lnTo>
                  <a:pt x="32015" y="708"/>
                </a:lnTo>
                <a:lnTo>
                  <a:pt x="21757" y="2926"/>
                </a:lnTo>
                <a:lnTo>
                  <a:pt x="11771" y="6791"/>
                </a:lnTo>
                <a:lnTo>
                  <a:pt x="2195" y="12445"/>
                </a:lnTo>
                <a:lnTo>
                  <a:pt x="10238" y="26346"/>
                </a:lnTo>
                <a:lnTo>
                  <a:pt x="17280" y="21968"/>
                </a:lnTo>
                <a:lnTo>
                  <a:pt x="24865" y="18756"/>
                </a:lnTo>
                <a:lnTo>
                  <a:pt x="32446" y="16778"/>
                </a:lnTo>
                <a:lnTo>
                  <a:pt x="39474" y="16104"/>
                </a:lnTo>
                <a:lnTo>
                  <a:pt x="77233" y="16104"/>
                </a:lnTo>
                <a:lnTo>
                  <a:pt x="77153" y="15747"/>
                </a:lnTo>
                <a:lnTo>
                  <a:pt x="69820" y="7228"/>
                </a:lnTo>
                <a:lnTo>
                  <a:pt x="58102" y="1864"/>
                </a:lnTo>
                <a:lnTo>
                  <a:pt x="42410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794848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867235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794848" y="508166"/>
            <a:ext cx="92710" cy="15875"/>
          </a:xfrm>
          <a:custGeom>
            <a:avLst/>
            <a:gdLst/>
            <a:ahLst/>
            <a:cxnLst/>
            <a:rect l="l" t="t" r="r" b="b"/>
            <a:pathLst>
              <a:path w="92709" h="15875">
                <a:moveTo>
                  <a:pt x="0" y="15246"/>
                </a:moveTo>
                <a:lnTo>
                  <a:pt x="92124" y="15246"/>
                </a:lnTo>
                <a:lnTo>
                  <a:pt x="92124" y="0"/>
                </a:lnTo>
                <a:lnTo>
                  <a:pt x="0" y="0"/>
                </a:lnTo>
                <a:lnTo>
                  <a:pt x="0" y="15246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794848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867235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900863" y="465323"/>
            <a:ext cx="95885" cy="104775"/>
          </a:xfrm>
          <a:custGeom>
            <a:avLst/>
            <a:gdLst/>
            <a:ahLst/>
            <a:cxnLst/>
            <a:rect l="l" t="t" r="r" b="b"/>
            <a:pathLst>
              <a:path w="95884" h="104775">
                <a:moveTo>
                  <a:pt x="47517" y="0"/>
                </a:moveTo>
                <a:lnTo>
                  <a:pt x="27748" y="4013"/>
                </a:lnTo>
                <a:lnTo>
                  <a:pt x="12786" y="15093"/>
                </a:lnTo>
                <a:lnTo>
                  <a:pt x="3309" y="31798"/>
                </a:lnTo>
                <a:lnTo>
                  <a:pt x="0" y="52686"/>
                </a:lnTo>
                <a:lnTo>
                  <a:pt x="3505" y="73148"/>
                </a:lnTo>
                <a:lnTo>
                  <a:pt x="13794" y="89632"/>
                </a:lnTo>
                <a:lnTo>
                  <a:pt x="30527" y="100630"/>
                </a:lnTo>
                <a:lnTo>
                  <a:pt x="53365" y="104632"/>
                </a:lnTo>
                <a:lnTo>
                  <a:pt x="65408" y="103694"/>
                </a:lnTo>
                <a:lnTo>
                  <a:pt x="76291" y="100973"/>
                </a:lnTo>
                <a:lnTo>
                  <a:pt x="85943" y="96606"/>
                </a:lnTo>
                <a:lnTo>
                  <a:pt x="94295" y="90730"/>
                </a:lnTo>
                <a:lnTo>
                  <a:pt x="92602" y="87804"/>
                </a:lnTo>
                <a:lnTo>
                  <a:pt x="54080" y="87804"/>
                </a:lnTo>
                <a:lnTo>
                  <a:pt x="39770" y="85700"/>
                </a:lnTo>
                <a:lnTo>
                  <a:pt x="29507" y="79755"/>
                </a:lnTo>
                <a:lnTo>
                  <a:pt x="22945" y="70518"/>
                </a:lnTo>
                <a:lnTo>
                  <a:pt x="19737" y="58538"/>
                </a:lnTo>
                <a:lnTo>
                  <a:pt x="95035" y="58538"/>
                </a:lnTo>
                <a:lnTo>
                  <a:pt x="95751" y="57074"/>
                </a:lnTo>
                <a:lnTo>
                  <a:pt x="95751" y="52686"/>
                </a:lnTo>
                <a:lnTo>
                  <a:pt x="94472" y="43174"/>
                </a:lnTo>
                <a:lnTo>
                  <a:pt x="20452" y="43174"/>
                </a:lnTo>
                <a:lnTo>
                  <a:pt x="23665" y="32463"/>
                </a:lnTo>
                <a:lnTo>
                  <a:pt x="29689" y="23878"/>
                </a:lnTo>
                <a:lnTo>
                  <a:pt x="38039" y="18173"/>
                </a:lnTo>
                <a:lnTo>
                  <a:pt x="48233" y="16104"/>
                </a:lnTo>
                <a:lnTo>
                  <a:pt x="84771" y="16104"/>
                </a:lnTo>
                <a:lnTo>
                  <a:pt x="84244" y="15093"/>
                </a:lnTo>
                <a:lnTo>
                  <a:pt x="69240" y="4013"/>
                </a:lnTo>
                <a:lnTo>
                  <a:pt x="47517" y="0"/>
                </a:lnTo>
                <a:close/>
              </a:path>
              <a:path w="95884" h="104775">
                <a:moveTo>
                  <a:pt x="86252" y="76828"/>
                </a:moveTo>
                <a:lnTo>
                  <a:pt x="79997" y="81013"/>
                </a:lnTo>
                <a:lnTo>
                  <a:pt x="72368" y="84511"/>
                </a:lnTo>
                <a:lnTo>
                  <a:pt x="63638" y="86912"/>
                </a:lnTo>
                <a:lnTo>
                  <a:pt x="54080" y="87804"/>
                </a:lnTo>
                <a:lnTo>
                  <a:pt x="92602" y="87804"/>
                </a:lnTo>
                <a:lnTo>
                  <a:pt x="86252" y="76828"/>
                </a:lnTo>
                <a:close/>
              </a:path>
              <a:path w="95884" h="104775">
                <a:moveTo>
                  <a:pt x="84771" y="16104"/>
                </a:moveTo>
                <a:lnTo>
                  <a:pt x="48233" y="16104"/>
                </a:lnTo>
                <a:lnTo>
                  <a:pt x="60197" y="18276"/>
                </a:lnTo>
                <a:lnTo>
                  <a:pt x="68803" y="24152"/>
                </a:lnTo>
                <a:lnTo>
                  <a:pt x="74254" y="32771"/>
                </a:lnTo>
                <a:lnTo>
                  <a:pt x="76753" y="43174"/>
                </a:lnTo>
                <a:lnTo>
                  <a:pt x="94472" y="43174"/>
                </a:lnTo>
                <a:lnTo>
                  <a:pt x="92943" y="31798"/>
                </a:lnTo>
                <a:lnTo>
                  <a:pt x="84771" y="16104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009789" y="464607"/>
            <a:ext cx="93345" cy="105410"/>
          </a:xfrm>
          <a:custGeom>
            <a:avLst/>
            <a:gdLst/>
            <a:ahLst/>
            <a:cxnLst/>
            <a:rect l="l" t="t" r="r" b="b"/>
            <a:pathLst>
              <a:path w="93345" h="105409">
                <a:moveTo>
                  <a:pt x="52624" y="0"/>
                </a:moveTo>
                <a:lnTo>
                  <a:pt x="31141" y="4011"/>
                </a:lnTo>
                <a:lnTo>
                  <a:pt x="14525" y="15085"/>
                </a:lnTo>
                <a:lnTo>
                  <a:pt x="3802" y="31784"/>
                </a:lnTo>
                <a:lnTo>
                  <a:pt x="0" y="52669"/>
                </a:lnTo>
                <a:lnTo>
                  <a:pt x="3814" y="73246"/>
                </a:lnTo>
                <a:lnTo>
                  <a:pt x="14618" y="89983"/>
                </a:lnTo>
                <a:lnTo>
                  <a:pt x="31454" y="101232"/>
                </a:lnTo>
                <a:lnTo>
                  <a:pt x="53365" y="105348"/>
                </a:lnTo>
                <a:lnTo>
                  <a:pt x="64567" y="104524"/>
                </a:lnTo>
                <a:lnTo>
                  <a:pt x="75017" y="102055"/>
                </a:lnTo>
                <a:lnTo>
                  <a:pt x="84510" y="97939"/>
                </a:lnTo>
                <a:lnTo>
                  <a:pt x="92839" y="92177"/>
                </a:lnTo>
                <a:lnTo>
                  <a:pt x="90300" y="87789"/>
                </a:lnTo>
                <a:lnTo>
                  <a:pt x="54820" y="87789"/>
                </a:lnTo>
                <a:lnTo>
                  <a:pt x="40699" y="85159"/>
                </a:lnTo>
                <a:lnTo>
                  <a:pt x="29599" y="77729"/>
                </a:lnTo>
                <a:lnTo>
                  <a:pt x="22339" y="66183"/>
                </a:lnTo>
                <a:lnTo>
                  <a:pt x="19737" y="51207"/>
                </a:lnTo>
                <a:lnTo>
                  <a:pt x="21907" y="38231"/>
                </a:lnTo>
                <a:lnTo>
                  <a:pt x="28326" y="27519"/>
                </a:lnTo>
                <a:lnTo>
                  <a:pt x="38857" y="20237"/>
                </a:lnTo>
                <a:lnTo>
                  <a:pt x="53364" y="17551"/>
                </a:lnTo>
                <a:lnTo>
                  <a:pt x="90322" y="17551"/>
                </a:lnTo>
                <a:lnTo>
                  <a:pt x="92839" y="13161"/>
                </a:lnTo>
                <a:lnTo>
                  <a:pt x="83666" y="7396"/>
                </a:lnTo>
                <a:lnTo>
                  <a:pt x="73814" y="3284"/>
                </a:lnTo>
                <a:lnTo>
                  <a:pt x="63422" y="820"/>
                </a:lnTo>
                <a:lnTo>
                  <a:pt x="52624" y="0"/>
                </a:lnTo>
                <a:close/>
              </a:path>
              <a:path w="93345" h="105409">
                <a:moveTo>
                  <a:pt x="84796" y="78277"/>
                </a:moveTo>
                <a:lnTo>
                  <a:pt x="78666" y="82232"/>
                </a:lnTo>
                <a:lnTo>
                  <a:pt x="71446" y="85228"/>
                </a:lnTo>
                <a:lnTo>
                  <a:pt x="63407" y="87126"/>
                </a:lnTo>
                <a:lnTo>
                  <a:pt x="54820" y="87789"/>
                </a:lnTo>
                <a:lnTo>
                  <a:pt x="90300" y="87789"/>
                </a:lnTo>
                <a:lnTo>
                  <a:pt x="84796" y="78277"/>
                </a:lnTo>
                <a:close/>
              </a:path>
              <a:path w="93345" h="105409">
                <a:moveTo>
                  <a:pt x="90322" y="17551"/>
                </a:moveTo>
                <a:lnTo>
                  <a:pt x="53364" y="17551"/>
                </a:lnTo>
                <a:lnTo>
                  <a:pt x="60940" y="18008"/>
                </a:lnTo>
                <a:lnTo>
                  <a:pt x="68525" y="19563"/>
                </a:lnTo>
                <a:lnTo>
                  <a:pt x="76388" y="22490"/>
                </a:lnTo>
                <a:lnTo>
                  <a:pt x="84796" y="27063"/>
                </a:lnTo>
                <a:lnTo>
                  <a:pt x="90322" y="17551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096009" y="425099"/>
            <a:ext cx="353804" cy="1441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012680" y="7083550"/>
            <a:ext cx="565785" cy="381000"/>
          </a:xfrm>
          <a:custGeom>
            <a:avLst/>
            <a:gdLst/>
            <a:ahLst/>
            <a:cxnLst/>
            <a:rect l="l" t="t" r="r" b="b"/>
            <a:pathLst>
              <a:path w="565784" h="381000">
                <a:moveTo>
                  <a:pt x="565403" y="0"/>
                </a:moveTo>
                <a:lnTo>
                  <a:pt x="0" y="0"/>
                </a:lnTo>
                <a:lnTo>
                  <a:pt x="0" y="381000"/>
                </a:lnTo>
                <a:lnTo>
                  <a:pt x="565403" y="381000"/>
                </a:lnTo>
                <a:lnTo>
                  <a:pt x="5654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731024" y="1276772"/>
            <a:ext cx="209550" cy="258445"/>
          </a:xfrm>
          <a:custGeom>
            <a:avLst/>
            <a:gdLst/>
            <a:ahLst/>
            <a:cxnLst/>
            <a:rect l="l" t="t" r="r" b="b"/>
            <a:pathLst>
              <a:path w="209550" h="258444">
                <a:moveTo>
                  <a:pt x="104500" y="0"/>
                </a:moveTo>
                <a:lnTo>
                  <a:pt x="0" y="82370"/>
                </a:lnTo>
                <a:lnTo>
                  <a:pt x="104500" y="257953"/>
                </a:lnTo>
                <a:lnTo>
                  <a:pt x="209010" y="82370"/>
                </a:lnTo>
                <a:lnTo>
                  <a:pt x="104500" y="0"/>
                </a:lnTo>
                <a:close/>
              </a:path>
            </a:pathLst>
          </a:custGeom>
          <a:solidFill>
            <a:srgbClr val="EC52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527368" y="533219"/>
            <a:ext cx="616585" cy="750570"/>
          </a:xfrm>
          <a:custGeom>
            <a:avLst/>
            <a:gdLst/>
            <a:ahLst/>
            <a:cxnLst/>
            <a:rect l="l" t="t" r="r" b="b"/>
            <a:pathLst>
              <a:path w="616585" h="750569">
                <a:moveTo>
                  <a:pt x="308156" y="0"/>
                </a:moveTo>
                <a:lnTo>
                  <a:pt x="267877" y="18660"/>
                </a:lnTo>
                <a:lnTo>
                  <a:pt x="232142" y="37677"/>
                </a:lnTo>
                <a:lnTo>
                  <a:pt x="190426" y="62806"/>
                </a:lnTo>
                <a:lnTo>
                  <a:pt x="146040" y="93786"/>
                </a:lnTo>
                <a:lnTo>
                  <a:pt x="102298" y="130357"/>
                </a:lnTo>
                <a:lnTo>
                  <a:pt x="62510" y="172259"/>
                </a:lnTo>
                <a:lnTo>
                  <a:pt x="29990" y="219233"/>
                </a:lnTo>
                <a:lnTo>
                  <a:pt x="8049" y="271017"/>
                </a:lnTo>
                <a:lnTo>
                  <a:pt x="0" y="327353"/>
                </a:lnTo>
                <a:lnTo>
                  <a:pt x="26378" y="463817"/>
                </a:lnTo>
                <a:lnTo>
                  <a:pt x="84409" y="601297"/>
                </a:lnTo>
                <a:lnTo>
                  <a:pt x="142441" y="707481"/>
                </a:lnTo>
                <a:lnTo>
                  <a:pt x="168819" y="750056"/>
                </a:lnTo>
                <a:lnTo>
                  <a:pt x="308156" y="635166"/>
                </a:lnTo>
                <a:lnTo>
                  <a:pt x="513393" y="635166"/>
                </a:lnTo>
                <a:lnTo>
                  <a:pt x="531903" y="601298"/>
                </a:lnTo>
                <a:lnTo>
                  <a:pt x="549634" y="559292"/>
                </a:lnTo>
                <a:lnTo>
                  <a:pt x="214372" y="559292"/>
                </a:lnTo>
                <a:lnTo>
                  <a:pt x="190575" y="497802"/>
                </a:lnTo>
                <a:lnTo>
                  <a:pt x="171926" y="442864"/>
                </a:lnTo>
                <a:lnTo>
                  <a:pt x="156493" y="382618"/>
                </a:lnTo>
                <a:lnTo>
                  <a:pt x="150062" y="325180"/>
                </a:lnTo>
                <a:lnTo>
                  <a:pt x="161029" y="269951"/>
                </a:lnTo>
                <a:lnTo>
                  <a:pt x="188668" y="223699"/>
                </a:lnTo>
                <a:lnTo>
                  <a:pt x="225090" y="186720"/>
                </a:lnTo>
                <a:lnTo>
                  <a:pt x="262406" y="159311"/>
                </a:lnTo>
                <a:lnTo>
                  <a:pt x="308156" y="134394"/>
                </a:lnTo>
                <a:lnTo>
                  <a:pt x="517848" y="134394"/>
                </a:lnTo>
                <a:lnTo>
                  <a:pt x="514015" y="130357"/>
                </a:lnTo>
                <a:lnTo>
                  <a:pt x="470272" y="93786"/>
                </a:lnTo>
                <a:lnTo>
                  <a:pt x="425887" y="62806"/>
                </a:lnTo>
                <a:lnTo>
                  <a:pt x="384170" y="37677"/>
                </a:lnTo>
                <a:lnTo>
                  <a:pt x="348435" y="18660"/>
                </a:lnTo>
                <a:lnTo>
                  <a:pt x="321993" y="6014"/>
                </a:lnTo>
                <a:lnTo>
                  <a:pt x="308156" y="0"/>
                </a:lnTo>
                <a:close/>
              </a:path>
              <a:path w="616585" h="750569">
                <a:moveTo>
                  <a:pt x="513393" y="635166"/>
                </a:moveTo>
                <a:lnTo>
                  <a:pt x="308156" y="635166"/>
                </a:lnTo>
                <a:lnTo>
                  <a:pt x="447493" y="750056"/>
                </a:lnTo>
                <a:lnTo>
                  <a:pt x="473871" y="707481"/>
                </a:lnTo>
                <a:lnTo>
                  <a:pt x="513393" y="635166"/>
                </a:lnTo>
                <a:close/>
              </a:path>
              <a:path w="616585" h="750569">
                <a:moveTo>
                  <a:pt x="308156" y="483425"/>
                </a:moveTo>
                <a:lnTo>
                  <a:pt x="214372" y="559292"/>
                </a:lnTo>
                <a:lnTo>
                  <a:pt x="399263" y="559292"/>
                </a:lnTo>
                <a:lnTo>
                  <a:pt x="308156" y="483425"/>
                </a:lnTo>
                <a:close/>
              </a:path>
              <a:path w="616585" h="750569">
                <a:moveTo>
                  <a:pt x="517848" y="134394"/>
                </a:moveTo>
                <a:lnTo>
                  <a:pt x="308156" y="134394"/>
                </a:lnTo>
                <a:lnTo>
                  <a:pt x="323589" y="141770"/>
                </a:lnTo>
                <a:lnTo>
                  <a:pt x="353909" y="159311"/>
                </a:lnTo>
                <a:lnTo>
                  <a:pt x="391226" y="186720"/>
                </a:lnTo>
                <a:lnTo>
                  <a:pt x="427651" y="223699"/>
                </a:lnTo>
                <a:lnTo>
                  <a:pt x="455292" y="269952"/>
                </a:lnTo>
                <a:lnTo>
                  <a:pt x="466259" y="325180"/>
                </a:lnTo>
                <a:lnTo>
                  <a:pt x="459806" y="382619"/>
                </a:lnTo>
                <a:lnTo>
                  <a:pt x="444221" y="442864"/>
                </a:lnTo>
                <a:lnTo>
                  <a:pt x="425162" y="497802"/>
                </a:lnTo>
                <a:lnTo>
                  <a:pt x="408290" y="539316"/>
                </a:lnTo>
                <a:lnTo>
                  <a:pt x="399263" y="559292"/>
                </a:lnTo>
                <a:lnTo>
                  <a:pt x="549634" y="559292"/>
                </a:lnTo>
                <a:lnTo>
                  <a:pt x="589935" y="463818"/>
                </a:lnTo>
                <a:lnTo>
                  <a:pt x="616313" y="327353"/>
                </a:lnTo>
                <a:lnTo>
                  <a:pt x="608263" y="271018"/>
                </a:lnTo>
                <a:lnTo>
                  <a:pt x="586322" y="219233"/>
                </a:lnTo>
                <a:lnTo>
                  <a:pt x="553802" y="172260"/>
                </a:lnTo>
                <a:lnTo>
                  <a:pt x="517848" y="134394"/>
                </a:lnTo>
                <a:close/>
              </a:path>
            </a:pathLst>
          </a:custGeom>
          <a:solidFill>
            <a:srgbClr val="C5926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039180" y="448720"/>
            <a:ext cx="209550" cy="169545"/>
          </a:xfrm>
          <a:custGeom>
            <a:avLst/>
            <a:gdLst/>
            <a:ahLst/>
            <a:cxnLst/>
            <a:rect l="l" t="t" r="r" b="b"/>
            <a:pathLst>
              <a:path w="209550" h="169545">
                <a:moveTo>
                  <a:pt x="104500" y="0"/>
                </a:moveTo>
                <a:lnTo>
                  <a:pt x="0" y="84499"/>
                </a:lnTo>
                <a:lnTo>
                  <a:pt x="104500" y="169072"/>
                </a:lnTo>
                <a:lnTo>
                  <a:pt x="209010" y="84499"/>
                </a:lnTo>
                <a:lnTo>
                  <a:pt x="104500" y="0"/>
                </a:lnTo>
                <a:close/>
              </a:path>
            </a:pathLst>
          </a:custGeom>
          <a:solidFill>
            <a:srgbClr val="C5926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765851" y="795570"/>
            <a:ext cx="142023" cy="11702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65533" y="663058"/>
            <a:ext cx="3740102" cy="47946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932164" y="257556"/>
            <a:ext cx="1534795" cy="525780"/>
          </a:xfrm>
          <a:custGeom>
            <a:avLst/>
            <a:gdLst/>
            <a:ahLst/>
            <a:cxnLst/>
            <a:rect l="l" t="t" r="r" b="b"/>
            <a:pathLst>
              <a:path w="1534795" h="525780">
                <a:moveTo>
                  <a:pt x="1534668" y="0"/>
                </a:moveTo>
                <a:lnTo>
                  <a:pt x="0" y="0"/>
                </a:lnTo>
                <a:lnTo>
                  <a:pt x="0" y="525779"/>
                </a:lnTo>
                <a:lnTo>
                  <a:pt x="1534668" y="525779"/>
                </a:lnTo>
                <a:lnTo>
                  <a:pt x="15346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987044" y="2180265"/>
            <a:ext cx="8727440" cy="29533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9400" marR="274320" indent="1878964">
              <a:lnSpc>
                <a:spcPct val="150100"/>
              </a:lnSpc>
              <a:spcBef>
                <a:spcPts val="100"/>
              </a:spcBef>
            </a:pPr>
            <a:r>
              <a:rPr spc="-70" dirty="0"/>
              <a:t>МЕРЫ </a:t>
            </a:r>
            <a:r>
              <a:rPr spc="-85" dirty="0"/>
              <a:t>ПОДДЕРЖКИ  </a:t>
            </a:r>
            <a:r>
              <a:rPr spc="-80" dirty="0"/>
              <a:t>МАЛОГО </a:t>
            </a:r>
            <a:r>
              <a:rPr dirty="0"/>
              <a:t>И </a:t>
            </a:r>
            <a:r>
              <a:rPr spc="-85" dirty="0"/>
              <a:t>СРЕДНЕГО</a:t>
            </a:r>
            <a:r>
              <a:rPr spc="-825" dirty="0"/>
              <a:t> </a:t>
            </a:r>
            <a:r>
              <a:rPr spc="-90" dirty="0"/>
              <a:t>БИЗНЕСА </a:t>
            </a:r>
            <a:r>
              <a:rPr spc="-65" dirty="0"/>
              <a:t>ДЛЯ</a:t>
            </a:r>
          </a:p>
          <a:p>
            <a:pPr marL="862965" marR="5080" indent="-850900">
              <a:lnSpc>
                <a:spcPts val="5760"/>
              </a:lnSpc>
              <a:spcBef>
                <a:spcPts val="509"/>
              </a:spcBef>
            </a:pPr>
            <a:r>
              <a:rPr spc="-95" dirty="0"/>
              <a:t>ПРЕОДОЛЕНИЯ ПОСЛЕДСТВИЙ</a:t>
            </a:r>
            <a:r>
              <a:rPr spc="-385" dirty="0"/>
              <a:t> </a:t>
            </a:r>
            <a:r>
              <a:rPr spc="-80" dirty="0"/>
              <a:t>НОВОЙ  </a:t>
            </a:r>
            <a:r>
              <a:rPr spc="-100" dirty="0"/>
              <a:t>КОРОНАВИРУСНОЙ</a:t>
            </a:r>
            <a:r>
              <a:rPr spc="-250" dirty="0"/>
              <a:t> </a:t>
            </a:r>
            <a:r>
              <a:rPr spc="-90" dirty="0"/>
              <a:t>ИНФЕКЦИИ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111740" y="7069835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9550" y="0"/>
                </a:moveTo>
                <a:lnTo>
                  <a:pt x="161512" y="5534"/>
                </a:lnTo>
                <a:lnTo>
                  <a:pt x="117410" y="21298"/>
                </a:lnTo>
                <a:lnTo>
                  <a:pt x="78501" y="46034"/>
                </a:lnTo>
                <a:lnTo>
                  <a:pt x="46046" y="78485"/>
                </a:lnTo>
                <a:lnTo>
                  <a:pt x="21304" y="117393"/>
                </a:lnTo>
                <a:lnTo>
                  <a:pt x="5536" y="161500"/>
                </a:lnTo>
                <a:lnTo>
                  <a:pt x="0" y="209549"/>
                </a:lnTo>
                <a:lnTo>
                  <a:pt x="5536" y="257599"/>
                </a:lnTo>
                <a:lnTo>
                  <a:pt x="21304" y="301706"/>
                </a:lnTo>
                <a:lnTo>
                  <a:pt x="46046" y="340613"/>
                </a:lnTo>
                <a:lnTo>
                  <a:pt x="78501" y="373064"/>
                </a:lnTo>
                <a:lnTo>
                  <a:pt x="117410" y="397800"/>
                </a:lnTo>
                <a:lnTo>
                  <a:pt x="161512" y="413564"/>
                </a:lnTo>
                <a:lnTo>
                  <a:pt x="209550" y="419098"/>
                </a:lnTo>
                <a:lnTo>
                  <a:pt x="257587" y="413564"/>
                </a:lnTo>
                <a:lnTo>
                  <a:pt x="301689" y="397800"/>
                </a:lnTo>
                <a:lnTo>
                  <a:pt x="340598" y="373064"/>
                </a:lnTo>
                <a:lnTo>
                  <a:pt x="373053" y="340613"/>
                </a:lnTo>
                <a:lnTo>
                  <a:pt x="397795" y="301706"/>
                </a:lnTo>
                <a:lnTo>
                  <a:pt x="413563" y="257599"/>
                </a:lnTo>
                <a:lnTo>
                  <a:pt x="419100" y="209549"/>
                </a:lnTo>
                <a:lnTo>
                  <a:pt x="413563" y="161500"/>
                </a:lnTo>
                <a:lnTo>
                  <a:pt x="397795" y="117393"/>
                </a:lnTo>
                <a:lnTo>
                  <a:pt x="373053" y="78485"/>
                </a:lnTo>
                <a:lnTo>
                  <a:pt x="340598" y="46034"/>
                </a:lnTo>
                <a:lnTo>
                  <a:pt x="301689" y="21298"/>
                </a:lnTo>
                <a:lnTo>
                  <a:pt x="257587" y="5534"/>
                </a:lnTo>
                <a:lnTo>
                  <a:pt x="209550" y="0"/>
                </a:lnTo>
                <a:close/>
              </a:path>
            </a:pathLst>
          </a:custGeom>
          <a:solidFill>
            <a:srgbClr val="F7F1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268839" y="7153453"/>
            <a:ext cx="104775" cy="2120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00" spc="10" dirty="0">
                <a:solidFill>
                  <a:srgbClr val="552112"/>
                </a:solidFill>
                <a:latin typeface="Calibri"/>
                <a:cs typeface="Calibri"/>
              </a:rPr>
              <a:t>2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0174991" y="349738"/>
            <a:ext cx="196633" cy="3665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470291" y="414851"/>
            <a:ext cx="108585" cy="155575"/>
          </a:xfrm>
          <a:custGeom>
            <a:avLst/>
            <a:gdLst/>
            <a:ahLst/>
            <a:cxnLst/>
            <a:rect l="l" t="t" r="r" b="b"/>
            <a:pathLst>
              <a:path w="108584" h="155575">
                <a:moveTo>
                  <a:pt x="90643" y="0"/>
                </a:moveTo>
                <a:lnTo>
                  <a:pt x="76482" y="3385"/>
                </a:lnTo>
                <a:lnTo>
                  <a:pt x="68335" y="5246"/>
                </a:lnTo>
                <a:lnTo>
                  <a:pt x="58471" y="7308"/>
                </a:lnTo>
                <a:lnTo>
                  <a:pt x="52624" y="8765"/>
                </a:lnTo>
                <a:lnTo>
                  <a:pt x="9137" y="38873"/>
                </a:lnTo>
                <a:lnTo>
                  <a:pt x="0" y="87791"/>
                </a:lnTo>
                <a:lnTo>
                  <a:pt x="3528" y="114050"/>
                </a:lnTo>
                <a:lnTo>
                  <a:pt x="13976" y="135439"/>
                </a:lnTo>
                <a:lnTo>
                  <a:pt x="31142" y="149833"/>
                </a:lnTo>
                <a:lnTo>
                  <a:pt x="54820" y="155103"/>
                </a:lnTo>
                <a:lnTo>
                  <a:pt x="77033" y="150690"/>
                </a:lnTo>
                <a:lnTo>
                  <a:pt x="93836" y="139007"/>
                </a:lnTo>
                <a:lnTo>
                  <a:pt x="94304" y="138275"/>
                </a:lnTo>
                <a:lnTo>
                  <a:pt x="54820" y="138275"/>
                </a:lnTo>
                <a:lnTo>
                  <a:pt x="40201" y="134720"/>
                </a:lnTo>
                <a:lnTo>
                  <a:pt x="29424" y="125197"/>
                </a:lnTo>
                <a:lnTo>
                  <a:pt x="22759" y="111422"/>
                </a:lnTo>
                <a:lnTo>
                  <a:pt x="20477" y="95108"/>
                </a:lnTo>
                <a:lnTo>
                  <a:pt x="26160" y="85357"/>
                </a:lnTo>
                <a:lnTo>
                  <a:pt x="34725" y="77458"/>
                </a:lnTo>
                <a:lnTo>
                  <a:pt x="35959" y="76818"/>
                </a:lnTo>
                <a:lnTo>
                  <a:pt x="18281" y="76818"/>
                </a:lnTo>
                <a:lnTo>
                  <a:pt x="18281" y="75354"/>
                </a:lnTo>
                <a:lnTo>
                  <a:pt x="18997" y="73892"/>
                </a:lnTo>
                <a:lnTo>
                  <a:pt x="19117" y="72507"/>
                </a:lnTo>
                <a:lnTo>
                  <a:pt x="35043" y="34981"/>
                </a:lnTo>
                <a:lnTo>
                  <a:pt x="82600" y="20494"/>
                </a:lnTo>
                <a:lnTo>
                  <a:pt x="91384" y="18297"/>
                </a:lnTo>
                <a:lnTo>
                  <a:pt x="96491" y="16815"/>
                </a:lnTo>
                <a:lnTo>
                  <a:pt x="90643" y="0"/>
                </a:lnTo>
                <a:close/>
              </a:path>
              <a:path w="108584" h="155575">
                <a:moveTo>
                  <a:pt x="96575" y="70232"/>
                </a:moveTo>
                <a:lnTo>
                  <a:pt x="55560" y="70232"/>
                </a:lnTo>
                <a:lnTo>
                  <a:pt x="68910" y="72507"/>
                </a:lnTo>
                <a:lnTo>
                  <a:pt x="79035" y="79104"/>
                </a:lnTo>
                <a:lnTo>
                  <a:pt x="85460" y="89678"/>
                </a:lnTo>
                <a:lnTo>
                  <a:pt x="87708" y="103888"/>
                </a:lnTo>
                <a:lnTo>
                  <a:pt x="85240" y="117595"/>
                </a:lnTo>
                <a:lnTo>
                  <a:pt x="78388" y="128489"/>
                </a:lnTo>
                <a:lnTo>
                  <a:pt x="67973" y="135680"/>
                </a:lnTo>
                <a:lnTo>
                  <a:pt x="54820" y="138275"/>
                </a:lnTo>
                <a:lnTo>
                  <a:pt x="94304" y="138275"/>
                </a:lnTo>
                <a:lnTo>
                  <a:pt x="104472" y="122385"/>
                </a:lnTo>
                <a:lnTo>
                  <a:pt x="108185" y="103157"/>
                </a:lnTo>
                <a:lnTo>
                  <a:pt x="104656" y="82840"/>
                </a:lnTo>
                <a:lnTo>
                  <a:pt x="96575" y="70232"/>
                </a:lnTo>
                <a:close/>
              </a:path>
              <a:path w="108584" h="155575">
                <a:moveTo>
                  <a:pt x="59952" y="54125"/>
                </a:moveTo>
                <a:lnTo>
                  <a:pt x="47380" y="55716"/>
                </a:lnTo>
                <a:lnTo>
                  <a:pt x="35635" y="60258"/>
                </a:lnTo>
                <a:lnTo>
                  <a:pt x="25809" y="67407"/>
                </a:lnTo>
                <a:lnTo>
                  <a:pt x="18997" y="76818"/>
                </a:lnTo>
                <a:lnTo>
                  <a:pt x="35959" y="76818"/>
                </a:lnTo>
                <a:lnTo>
                  <a:pt x="44937" y="72165"/>
                </a:lnTo>
                <a:lnTo>
                  <a:pt x="55560" y="70232"/>
                </a:lnTo>
                <a:lnTo>
                  <a:pt x="96575" y="70232"/>
                </a:lnTo>
                <a:lnTo>
                  <a:pt x="94754" y="67392"/>
                </a:lnTo>
                <a:lnTo>
                  <a:pt x="79510" y="57568"/>
                </a:lnTo>
                <a:lnTo>
                  <a:pt x="59952" y="54125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591627" y="467521"/>
            <a:ext cx="93980" cy="99060"/>
          </a:xfrm>
          <a:custGeom>
            <a:avLst/>
            <a:gdLst/>
            <a:ahLst/>
            <a:cxnLst/>
            <a:rect l="l" t="t" r="r" b="b"/>
            <a:pathLst>
              <a:path w="93979" h="99059">
                <a:moveTo>
                  <a:pt x="19737" y="0"/>
                </a:moveTo>
                <a:lnTo>
                  <a:pt x="0" y="0"/>
                </a:lnTo>
                <a:lnTo>
                  <a:pt x="0" y="98774"/>
                </a:lnTo>
                <a:lnTo>
                  <a:pt x="17566" y="98775"/>
                </a:lnTo>
                <a:lnTo>
                  <a:pt x="39902" y="70973"/>
                </a:lnTo>
                <a:lnTo>
                  <a:pt x="19022" y="70973"/>
                </a:lnTo>
                <a:lnTo>
                  <a:pt x="19737" y="69509"/>
                </a:lnTo>
                <a:lnTo>
                  <a:pt x="19737" y="0"/>
                </a:lnTo>
                <a:close/>
              </a:path>
              <a:path w="93979" h="99059">
                <a:moveTo>
                  <a:pt x="93580" y="27806"/>
                </a:moveTo>
                <a:lnTo>
                  <a:pt x="75298" y="27806"/>
                </a:lnTo>
                <a:lnTo>
                  <a:pt x="74582" y="29270"/>
                </a:lnTo>
                <a:lnTo>
                  <a:pt x="73842" y="32196"/>
                </a:lnTo>
                <a:lnTo>
                  <a:pt x="73842" y="98775"/>
                </a:lnTo>
                <a:lnTo>
                  <a:pt x="93580" y="98775"/>
                </a:lnTo>
                <a:lnTo>
                  <a:pt x="93580" y="27806"/>
                </a:lnTo>
                <a:close/>
              </a:path>
              <a:path w="93979" h="99059">
                <a:moveTo>
                  <a:pt x="93579" y="0"/>
                </a:moveTo>
                <a:lnTo>
                  <a:pt x="76038" y="0"/>
                </a:lnTo>
                <a:lnTo>
                  <a:pt x="19737" y="70973"/>
                </a:lnTo>
                <a:lnTo>
                  <a:pt x="39902" y="70973"/>
                </a:lnTo>
                <a:lnTo>
                  <a:pt x="74582" y="27806"/>
                </a:lnTo>
                <a:lnTo>
                  <a:pt x="93580" y="27806"/>
                </a:lnTo>
                <a:lnTo>
                  <a:pt x="93579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9698357" y="465323"/>
            <a:ext cx="83185" cy="104775"/>
          </a:xfrm>
          <a:custGeom>
            <a:avLst/>
            <a:gdLst/>
            <a:ahLst/>
            <a:cxnLst/>
            <a:rect l="l" t="t" r="r" b="b"/>
            <a:pathLst>
              <a:path w="83184" h="104775">
                <a:moveTo>
                  <a:pt x="8042" y="76828"/>
                </a:moveTo>
                <a:lnTo>
                  <a:pt x="0" y="90730"/>
                </a:lnTo>
                <a:lnTo>
                  <a:pt x="7634" y="96297"/>
                </a:lnTo>
                <a:lnTo>
                  <a:pt x="17183" y="100698"/>
                </a:lnTo>
                <a:lnTo>
                  <a:pt x="28380" y="103591"/>
                </a:lnTo>
                <a:lnTo>
                  <a:pt x="40955" y="104632"/>
                </a:lnTo>
                <a:lnTo>
                  <a:pt x="57329" y="102402"/>
                </a:lnTo>
                <a:lnTo>
                  <a:pt x="70548" y="96126"/>
                </a:lnTo>
                <a:lnTo>
                  <a:pt x="78123" y="87804"/>
                </a:lnTo>
                <a:lnTo>
                  <a:pt x="38019" y="87804"/>
                </a:lnTo>
                <a:lnTo>
                  <a:pt x="30146" y="87015"/>
                </a:lnTo>
                <a:lnTo>
                  <a:pt x="22207" y="84785"/>
                </a:lnTo>
                <a:lnTo>
                  <a:pt x="14680" y="81321"/>
                </a:lnTo>
                <a:lnTo>
                  <a:pt x="8042" y="76828"/>
                </a:lnTo>
                <a:close/>
              </a:path>
              <a:path w="83184" h="104775">
                <a:moveTo>
                  <a:pt x="77233" y="16104"/>
                </a:moveTo>
                <a:lnTo>
                  <a:pt x="52649" y="16104"/>
                </a:lnTo>
                <a:lnTo>
                  <a:pt x="59212" y="21225"/>
                </a:lnTo>
                <a:lnTo>
                  <a:pt x="59212" y="38053"/>
                </a:lnTo>
                <a:lnTo>
                  <a:pt x="53364" y="43905"/>
                </a:lnTo>
                <a:lnTo>
                  <a:pt x="27780" y="43905"/>
                </a:lnTo>
                <a:lnTo>
                  <a:pt x="27780" y="59269"/>
                </a:lnTo>
                <a:lnTo>
                  <a:pt x="57016" y="59269"/>
                </a:lnTo>
                <a:lnTo>
                  <a:pt x="62863" y="62928"/>
                </a:lnTo>
                <a:lnTo>
                  <a:pt x="62863" y="71707"/>
                </a:lnTo>
                <a:lnTo>
                  <a:pt x="61139" y="78234"/>
                </a:lnTo>
                <a:lnTo>
                  <a:pt x="56196" y="83322"/>
                </a:lnTo>
                <a:lnTo>
                  <a:pt x="48375" y="86626"/>
                </a:lnTo>
                <a:lnTo>
                  <a:pt x="38019" y="87804"/>
                </a:lnTo>
                <a:lnTo>
                  <a:pt x="78123" y="87804"/>
                </a:lnTo>
                <a:lnTo>
                  <a:pt x="79382" y="86420"/>
                </a:lnTo>
                <a:lnTo>
                  <a:pt x="82601" y="73902"/>
                </a:lnTo>
                <a:lnTo>
                  <a:pt x="81254" y="65202"/>
                </a:lnTo>
                <a:lnTo>
                  <a:pt x="77305" y="58080"/>
                </a:lnTo>
                <a:lnTo>
                  <a:pt x="70891" y="53016"/>
                </a:lnTo>
                <a:lnTo>
                  <a:pt x="62148" y="50491"/>
                </a:lnTo>
                <a:lnTo>
                  <a:pt x="62148" y="49757"/>
                </a:lnTo>
                <a:lnTo>
                  <a:pt x="69822" y="46214"/>
                </a:lnTo>
                <a:lnTo>
                  <a:pt x="75304" y="41162"/>
                </a:lnTo>
                <a:lnTo>
                  <a:pt x="78593" y="34737"/>
                </a:lnTo>
                <a:lnTo>
                  <a:pt x="79689" y="27077"/>
                </a:lnTo>
                <a:lnTo>
                  <a:pt x="77233" y="16104"/>
                </a:lnTo>
                <a:close/>
              </a:path>
              <a:path w="83184" h="104775">
                <a:moveTo>
                  <a:pt x="42410" y="0"/>
                </a:moveTo>
                <a:lnTo>
                  <a:pt x="32015" y="708"/>
                </a:lnTo>
                <a:lnTo>
                  <a:pt x="21757" y="2926"/>
                </a:lnTo>
                <a:lnTo>
                  <a:pt x="11771" y="6791"/>
                </a:lnTo>
                <a:lnTo>
                  <a:pt x="2195" y="12445"/>
                </a:lnTo>
                <a:lnTo>
                  <a:pt x="10238" y="26346"/>
                </a:lnTo>
                <a:lnTo>
                  <a:pt x="17280" y="21968"/>
                </a:lnTo>
                <a:lnTo>
                  <a:pt x="24865" y="18756"/>
                </a:lnTo>
                <a:lnTo>
                  <a:pt x="32446" y="16778"/>
                </a:lnTo>
                <a:lnTo>
                  <a:pt x="39474" y="16104"/>
                </a:lnTo>
                <a:lnTo>
                  <a:pt x="77233" y="16104"/>
                </a:lnTo>
                <a:lnTo>
                  <a:pt x="77153" y="15747"/>
                </a:lnTo>
                <a:lnTo>
                  <a:pt x="69820" y="7228"/>
                </a:lnTo>
                <a:lnTo>
                  <a:pt x="58102" y="1864"/>
                </a:lnTo>
                <a:lnTo>
                  <a:pt x="42410" y="0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794848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867235" y="523412"/>
            <a:ext cx="20320" cy="43815"/>
          </a:xfrm>
          <a:custGeom>
            <a:avLst/>
            <a:gdLst/>
            <a:ahLst/>
            <a:cxnLst/>
            <a:rect l="l" t="t" r="r" b="b"/>
            <a:pathLst>
              <a:path w="20320" h="43815">
                <a:moveTo>
                  <a:pt x="0" y="43198"/>
                </a:moveTo>
                <a:lnTo>
                  <a:pt x="19737" y="43198"/>
                </a:lnTo>
                <a:lnTo>
                  <a:pt x="19737" y="0"/>
                </a:lnTo>
                <a:lnTo>
                  <a:pt x="0" y="0"/>
                </a:lnTo>
                <a:lnTo>
                  <a:pt x="0" y="43198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794848" y="508166"/>
            <a:ext cx="92710" cy="15875"/>
          </a:xfrm>
          <a:custGeom>
            <a:avLst/>
            <a:gdLst/>
            <a:ahLst/>
            <a:cxnLst/>
            <a:rect l="l" t="t" r="r" b="b"/>
            <a:pathLst>
              <a:path w="92709" h="15875">
                <a:moveTo>
                  <a:pt x="0" y="15246"/>
                </a:moveTo>
                <a:lnTo>
                  <a:pt x="92124" y="15246"/>
                </a:lnTo>
                <a:lnTo>
                  <a:pt x="92124" y="0"/>
                </a:lnTo>
                <a:lnTo>
                  <a:pt x="0" y="0"/>
                </a:lnTo>
                <a:lnTo>
                  <a:pt x="0" y="15246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794848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867235" y="467509"/>
            <a:ext cx="20320" cy="41275"/>
          </a:xfrm>
          <a:custGeom>
            <a:avLst/>
            <a:gdLst/>
            <a:ahLst/>
            <a:cxnLst/>
            <a:rect l="l" t="t" r="r" b="b"/>
            <a:pathLst>
              <a:path w="20320" h="41275">
                <a:moveTo>
                  <a:pt x="0" y="40657"/>
                </a:moveTo>
                <a:lnTo>
                  <a:pt x="19737" y="40657"/>
                </a:lnTo>
                <a:lnTo>
                  <a:pt x="19737" y="0"/>
                </a:lnTo>
                <a:lnTo>
                  <a:pt x="0" y="0"/>
                </a:lnTo>
                <a:lnTo>
                  <a:pt x="0" y="40657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900863" y="465323"/>
            <a:ext cx="95885" cy="104775"/>
          </a:xfrm>
          <a:custGeom>
            <a:avLst/>
            <a:gdLst/>
            <a:ahLst/>
            <a:cxnLst/>
            <a:rect l="l" t="t" r="r" b="b"/>
            <a:pathLst>
              <a:path w="95884" h="104775">
                <a:moveTo>
                  <a:pt x="47517" y="0"/>
                </a:moveTo>
                <a:lnTo>
                  <a:pt x="27748" y="4013"/>
                </a:lnTo>
                <a:lnTo>
                  <a:pt x="12786" y="15093"/>
                </a:lnTo>
                <a:lnTo>
                  <a:pt x="3309" y="31798"/>
                </a:lnTo>
                <a:lnTo>
                  <a:pt x="0" y="52686"/>
                </a:lnTo>
                <a:lnTo>
                  <a:pt x="3505" y="73148"/>
                </a:lnTo>
                <a:lnTo>
                  <a:pt x="13794" y="89632"/>
                </a:lnTo>
                <a:lnTo>
                  <a:pt x="30527" y="100630"/>
                </a:lnTo>
                <a:lnTo>
                  <a:pt x="53365" y="104632"/>
                </a:lnTo>
                <a:lnTo>
                  <a:pt x="65408" y="103694"/>
                </a:lnTo>
                <a:lnTo>
                  <a:pt x="76291" y="100973"/>
                </a:lnTo>
                <a:lnTo>
                  <a:pt x="85943" y="96606"/>
                </a:lnTo>
                <a:lnTo>
                  <a:pt x="94295" y="90730"/>
                </a:lnTo>
                <a:lnTo>
                  <a:pt x="92602" y="87804"/>
                </a:lnTo>
                <a:lnTo>
                  <a:pt x="54080" y="87804"/>
                </a:lnTo>
                <a:lnTo>
                  <a:pt x="39770" y="85700"/>
                </a:lnTo>
                <a:lnTo>
                  <a:pt x="29507" y="79755"/>
                </a:lnTo>
                <a:lnTo>
                  <a:pt x="22945" y="70518"/>
                </a:lnTo>
                <a:lnTo>
                  <a:pt x="19737" y="58538"/>
                </a:lnTo>
                <a:lnTo>
                  <a:pt x="95035" y="58538"/>
                </a:lnTo>
                <a:lnTo>
                  <a:pt x="95751" y="57074"/>
                </a:lnTo>
                <a:lnTo>
                  <a:pt x="95751" y="52686"/>
                </a:lnTo>
                <a:lnTo>
                  <a:pt x="94472" y="43174"/>
                </a:lnTo>
                <a:lnTo>
                  <a:pt x="20452" y="43174"/>
                </a:lnTo>
                <a:lnTo>
                  <a:pt x="23665" y="32463"/>
                </a:lnTo>
                <a:lnTo>
                  <a:pt x="29689" y="23878"/>
                </a:lnTo>
                <a:lnTo>
                  <a:pt x="38039" y="18173"/>
                </a:lnTo>
                <a:lnTo>
                  <a:pt x="48233" y="16104"/>
                </a:lnTo>
                <a:lnTo>
                  <a:pt x="84771" y="16104"/>
                </a:lnTo>
                <a:lnTo>
                  <a:pt x="84244" y="15093"/>
                </a:lnTo>
                <a:lnTo>
                  <a:pt x="69240" y="4013"/>
                </a:lnTo>
                <a:lnTo>
                  <a:pt x="47517" y="0"/>
                </a:lnTo>
                <a:close/>
              </a:path>
              <a:path w="95884" h="104775">
                <a:moveTo>
                  <a:pt x="86252" y="76828"/>
                </a:moveTo>
                <a:lnTo>
                  <a:pt x="79997" y="81013"/>
                </a:lnTo>
                <a:lnTo>
                  <a:pt x="72368" y="84511"/>
                </a:lnTo>
                <a:lnTo>
                  <a:pt x="63638" y="86912"/>
                </a:lnTo>
                <a:lnTo>
                  <a:pt x="54080" y="87804"/>
                </a:lnTo>
                <a:lnTo>
                  <a:pt x="92602" y="87804"/>
                </a:lnTo>
                <a:lnTo>
                  <a:pt x="86252" y="76828"/>
                </a:lnTo>
                <a:close/>
              </a:path>
              <a:path w="95884" h="104775">
                <a:moveTo>
                  <a:pt x="84771" y="16104"/>
                </a:moveTo>
                <a:lnTo>
                  <a:pt x="48233" y="16104"/>
                </a:lnTo>
                <a:lnTo>
                  <a:pt x="60197" y="18276"/>
                </a:lnTo>
                <a:lnTo>
                  <a:pt x="68803" y="24152"/>
                </a:lnTo>
                <a:lnTo>
                  <a:pt x="74254" y="32771"/>
                </a:lnTo>
                <a:lnTo>
                  <a:pt x="76753" y="43174"/>
                </a:lnTo>
                <a:lnTo>
                  <a:pt x="94472" y="43174"/>
                </a:lnTo>
                <a:lnTo>
                  <a:pt x="92943" y="31798"/>
                </a:lnTo>
                <a:lnTo>
                  <a:pt x="84771" y="16104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009789" y="464607"/>
            <a:ext cx="93345" cy="105410"/>
          </a:xfrm>
          <a:custGeom>
            <a:avLst/>
            <a:gdLst/>
            <a:ahLst/>
            <a:cxnLst/>
            <a:rect l="l" t="t" r="r" b="b"/>
            <a:pathLst>
              <a:path w="93345" h="105409">
                <a:moveTo>
                  <a:pt x="52624" y="0"/>
                </a:moveTo>
                <a:lnTo>
                  <a:pt x="31141" y="4011"/>
                </a:lnTo>
                <a:lnTo>
                  <a:pt x="14525" y="15085"/>
                </a:lnTo>
                <a:lnTo>
                  <a:pt x="3802" y="31784"/>
                </a:lnTo>
                <a:lnTo>
                  <a:pt x="0" y="52669"/>
                </a:lnTo>
                <a:lnTo>
                  <a:pt x="3814" y="73246"/>
                </a:lnTo>
                <a:lnTo>
                  <a:pt x="14618" y="89983"/>
                </a:lnTo>
                <a:lnTo>
                  <a:pt x="31454" y="101232"/>
                </a:lnTo>
                <a:lnTo>
                  <a:pt x="53365" y="105348"/>
                </a:lnTo>
                <a:lnTo>
                  <a:pt x="64567" y="104524"/>
                </a:lnTo>
                <a:lnTo>
                  <a:pt x="75017" y="102055"/>
                </a:lnTo>
                <a:lnTo>
                  <a:pt x="84510" y="97939"/>
                </a:lnTo>
                <a:lnTo>
                  <a:pt x="92839" y="92177"/>
                </a:lnTo>
                <a:lnTo>
                  <a:pt x="90300" y="87789"/>
                </a:lnTo>
                <a:lnTo>
                  <a:pt x="54820" y="87789"/>
                </a:lnTo>
                <a:lnTo>
                  <a:pt x="40699" y="85159"/>
                </a:lnTo>
                <a:lnTo>
                  <a:pt x="29599" y="77729"/>
                </a:lnTo>
                <a:lnTo>
                  <a:pt x="22339" y="66183"/>
                </a:lnTo>
                <a:lnTo>
                  <a:pt x="19737" y="51207"/>
                </a:lnTo>
                <a:lnTo>
                  <a:pt x="21907" y="38231"/>
                </a:lnTo>
                <a:lnTo>
                  <a:pt x="28326" y="27519"/>
                </a:lnTo>
                <a:lnTo>
                  <a:pt x="38857" y="20237"/>
                </a:lnTo>
                <a:lnTo>
                  <a:pt x="53364" y="17551"/>
                </a:lnTo>
                <a:lnTo>
                  <a:pt x="90322" y="17551"/>
                </a:lnTo>
                <a:lnTo>
                  <a:pt x="92839" y="13161"/>
                </a:lnTo>
                <a:lnTo>
                  <a:pt x="83666" y="7396"/>
                </a:lnTo>
                <a:lnTo>
                  <a:pt x="73814" y="3284"/>
                </a:lnTo>
                <a:lnTo>
                  <a:pt x="63422" y="820"/>
                </a:lnTo>
                <a:lnTo>
                  <a:pt x="52624" y="0"/>
                </a:lnTo>
                <a:close/>
              </a:path>
              <a:path w="93345" h="105409">
                <a:moveTo>
                  <a:pt x="84796" y="78277"/>
                </a:moveTo>
                <a:lnTo>
                  <a:pt x="78666" y="82232"/>
                </a:lnTo>
                <a:lnTo>
                  <a:pt x="71446" y="85228"/>
                </a:lnTo>
                <a:lnTo>
                  <a:pt x="63407" y="87126"/>
                </a:lnTo>
                <a:lnTo>
                  <a:pt x="54820" y="87789"/>
                </a:lnTo>
                <a:lnTo>
                  <a:pt x="90300" y="87789"/>
                </a:lnTo>
                <a:lnTo>
                  <a:pt x="84796" y="78277"/>
                </a:lnTo>
                <a:close/>
              </a:path>
              <a:path w="93345" h="105409">
                <a:moveTo>
                  <a:pt x="90322" y="17551"/>
                </a:moveTo>
                <a:lnTo>
                  <a:pt x="53364" y="17551"/>
                </a:lnTo>
                <a:lnTo>
                  <a:pt x="60940" y="18008"/>
                </a:lnTo>
                <a:lnTo>
                  <a:pt x="68525" y="19563"/>
                </a:lnTo>
                <a:lnTo>
                  <a:pt x="76388" y="22490"/>
                </a:lnTo>
                <a:lnTo>
                  <a:pt x="84796" y="27063"/>
                </a:lnTo>
                <a:lnTo>
                  <a:pt x="90322" y="17551"/>
                </a:lnTo>
                <a:close/>
              </a:path>
            </a:pathLst>
          </a:custGeom>
          <a:solidFill>
            <a:srgbClr val="5521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096009" y="425099"/>
            <a:ext cx="353804" cy="1441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36675" y="358140"/>
            <a:ext cx="553720" cy="119380"/>
          </a:xfrm>
          <a:custGeom>
            <a:avLst/>
            <a:gdLst/>
            <a:ahLst/>
            <a:cxnLst/>
            <a:rect l="l" t="t" r="r" b="b"/>
            <a:pathLst>
              <a:path w="553719" h="119379">
                <a:moveTo>
                  <a:pt x="553212" y="0"/>
                </a:moveTo>
                <a:lnTo>
                  <a:pt x="0" y="0"/>
                </a:lnTo>
                <a:lnTo>
                  <a:pt x="0" y="118872"/>
                </a:lnTo>
                <a:lnTo>
                  <a:pt x="553212" y="118872"/>
                </a:lnTo>
                <a:lnTo>
                  <a:pt x="553212" y="0"/>
                </a:lnTo>
                <a:close/>
              </a:path>
            </a:pathLst>
          </a:custGeom>
          <a:solidFill>
            <a:srgbClr val="EC52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343784" y="626799"/>
            <a:ext cx="6425434" cy="44592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635914" y="313416"/>
            <a:ext cx="9392920" cy="1537335"/>
          </a:xfrm>
          <a:prstGeom prst="rect">
            <a:avLst/>
          </a:prstGeom>
        </p:spPr>
        <p:txBody>
          <a:bodyPr vert="horz" wrap="square" lIns="0" tIns="208279" rIns="0" bIns="0" rtlCol="0">
            <a:spAutoFit/>
          </a:bodyPr>
          <a:lstStyle/>
          <a:p>
            <a:pPr marL="391795" algn="ctr">
              <a:lnSpc>
                <a:spcPct val="100000"/>
              </a:lnSpc>
              <a:spcBef>
                <a:spcPts val="1639"/>
              </a:spcBef>
            </a:pPr>
            <a:r>
              <a:rPr dirty="0"/>
              <a:t>Нормативно-правовые</a:t>
            </a:r>
            <a:r>
              <a:rPr spc="-10" dirty="0"/>
              <a:t> </a:t>
            </a:r>
            <a:r>
              <a:rPr dirty="0"/>
              <a:t>акты</a:t>
            </a:r>
          </a:p>
          <a:p>
            <a:pPr marL="12700" marR="5080">
              <a:lnSpc>
                <a:spcPct val="100000"/>
              </a:lnSpc>
              <a:spcBef>
                <a:spcPts val="765"/>
              </a:spcBef>
            </a:pPr>
            <a:r>
              <a:rPr sz="1600" b="1" spc="-15" dirty="0">
                <a:latin typeface="Arial"/>
                <a:cs typeface="Arial"/>
              </a:rPr>
              <a:t>Указ </a:t>
            </a:r>
            <a:r>
              <a:rPr sz="1600" b="1" spc="-5" dirty="0">
                <a:latin typeface="Arial"/>
                <a:cs typeface="Arial"/>
              </a:rPr>
              <a:t>Президента </a:t>
            </a:r>
            <a:r>
              <a:rPr sz="1600" b="1" spc="-15" dirty="0">
                <a:latin typeface="Arial"/>
                <a:cs typeface="Arial"/>
              </a:rPr>
              <a:t>Российской </a:t>
            </a:r>
            <a:r>
              <a:rPr sz="1600" b="1" spc="-10" dirty="0">
                <a:latin typeface="Arial"/>
                <a:cs typeface="Arial"/>
              </a:rPr>
              <a:t>Федерации </a:t>
            </a:r>
            <a:r>
              <a:rPr sz="1600" b="1" spc="-25" dirty="0">
                <a:latin typeface="Arial"/>
                <a:cs typeface="Arial"/>
              </a:rPr>
              <a:t>от </a:t>
            </a:r>
            <a:r>
              <a:rPr sz="1600" b="1" spc="-10" dirty="0">
                <a:latin typeface="Arial"/>
                <a:cs typeface="Arial"/>
              </a:rPr>
              <a:t>02.04.2020 </a:t>
            </a:r>
            <a:r>
              <a:rPr sz="1600" b="1" spc="-5" dirty="0">
                <a:latin typeface="Arial"/>
                <a:cs typeface="Arial"/>
              </a:rPr>
              <a:t>№ </a:t>
            </a:r>
            <a:r>
              <a:rPr sz="1600" b="1" spc="-10" dirty="0">
                <a:latin typeface="Arial"/>
                <a:cs typeface="Arial"/>
              </a:rPr>
              <a:t>239 </a:t>
            </a:r>
            <a:r>
              <a:rPr sz="1600" spc="-10" dirty="0">
                <a:latin typeface="Arial"/>
                <a:cs typeface="Arial"/>
              </a:rPr>
              <a:t>«О мерах </a:t>
            </a:r>
            <a:r>
              <a:rPr sz="1600" spc="-5" dirty="0">
                <a:latin typeface="Arial"/>
                <a:cs typeface="Arial"/>
              </a:rPr>
              <a:t>по </a:t>
            </a:r>
            <a:r>
              <a:rPr sz="1600" spc="-10" dirty="0">
                <a:latin typeface="Arial"/>
                <a:cs typeface="Arial"/>
              </a:rPr>
              <a:t>обеспечению  санитарно-эпидемиологического </a:t>
            </a:r>
            <a:r>
              <a:rPr sz="1600" spc="-20" dirty="0">
                <a:latin typeface="Arial"/>
                <a:cs typeface="Arial"/>
              </a:rPr>
              <a:t>благополучия </a:t>
            </a:r>
            <a:r>
              <a:rPr sz="1600" spc="-15" dirty="0">
                <a:latin typeface="Arial"/>
                <a:cs typeface="Arial"/>
              </a:rPr>
              <a:t>населения </a:t>
            </a:r>
            <a:r>
              <a:rPr sz="1600" spc="-10" dirty="0">
                <a:latin typeface="Arial"/>
                <a:cs typeface="Arial"/>
              </a:rPr>
              <a:t>на территории </a:t>
            </a:r>
            <a:r>
              <a:rPr sz="1600" spc="-15" dirty="0">
                <a:latin typeface="Arial"/>
                <a:cs typeface="Arial"/>
              </a:rPr>
              <a:t>Российской Федерации </a:t>
            </a:r>
            <a:r>
              <a:rPr sz="1600" spc="-5" dirty="0">
                <a:latin typeface="Arial"/>
                <a:cs typeface="Arial"/>
              </a:rPr>
              <a:t>в  связи с распространением </a:t>
            </a:r>
            <a:r>
              <a:rPr sz="1600" spc="-10" dirty="0">
                <a:latin typeface="Arial"/>
                <a:cs typeface="Arial"/>
              </a:rPr>
              <a:t>новой коронавирусной инфекции</a:t>
            </a:r>
            <a:r>
              <a:rPr sz="1600" spc="200" dirty="0">
                <a:latin typeface="Arial"/>
                <a:cs typeface="Arial"/>
              </a:rPr>
              <a:t> </a:t>
            </a:r>
            <a:r>
              <a:rPr sz="1600" spc="-10" dirty="0">
                <a:latin typeface="Arial"/>
                <a:cs typeface="Arial"/>
              </a:rPr>
              <a:t>(COVID-19)»</a:t>
            </a:r>
            <a:endParaRPr sz="16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35914" y="2069973"/>
            <a:ext cx="9479915" cy="44151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60705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Распоряжение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600" b="1" spc="-25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19.03.2020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г . </a:t>
            </a:r>
            <a:r>
              <a:rPr sz="1600" b="1" dirty="0">
                <a:solidFill>
                  <a:srgbClr val="552112"/>
                </a:solidFill>
                <a:latin typeface="Arial"/>
                <a:cs typeface="Arial"/>
              </a:rPr>
              <a:t>№670-р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«О мерах поддержки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субъектов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малого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среднего</a:t>
            </a:r>
            <a:r>
              <a:rPr sz="1600" spc="4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предпринимательства»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600" b="1" spc="-25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2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апреля 2020 </a:t>
            </a:r>
            <a:r>
              <a:rPr sz="1600" b="1" spc="-85" dirty="0">
                <a:solidFill>
                  <a:srgbClr val="552112"/>
                </a:solidFill>
                <a:latin typeface="Arial"/>
                <a:cs typeface="Arial"/>
              </a:rPr>
              <a:t>г.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N409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“О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мерах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</a:t>
            </a:r>
            <a:r>
              <a:rPr sz="1600" spc="4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обеспечению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устойчивого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развития</a:t>
            </a:r>
            <a:r>
              <a:rPr sz="1600" spc="7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экономики”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Arial"/>
              <a:cs typeface="Arial"/>
            </a:endParaRPr>
          </a:p>
          <a:p>
            <a:pPr marL="12700" marR="382270">
              <a:lnSpc>
                <a:spcPct val="100000"/>
              </a:lnSpc>
              <a:spcBef>
                <a:spcPts val="5"/>
              </a:spcBef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600" b="1" spc="-25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03.04.2020 N434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«Об утверждении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перечня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отраслей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российской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экономики,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наибольшей степени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пострадавших в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условиях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ухудшения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ситуации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 </a:t>
            </a:r>
            <a:r>
              <a:rPr sz="1600" spc="-35" dirty="0">
                <a:solidFill>
                  <a:srgbClr val="552112"/>
                </a:solidFill>
                <a:latin typeface="Arial"/>
                <a:cs typeface="Arial"/>
              </a:rPr>
              <a:t>результате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распространения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новой коронавирусной</a:t>
            </a:r>
            <a:r>
              <a:rPr sz="1600" spc="18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инфекции»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50">
              <a:latin typeface="Arial"/>
              <a:cs typeface="Arial"/>
            </a:endParaRPr>
          </a:p>
          <a:p>
            <a:pPr marL="12700" marR="5715" algn="just">
              <a:lnSpc>
                <a:spcPct val="100000"/>
              </a:lnSpc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03.04.2020 N439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«Об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установлении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требований к  условиям и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срокам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отсрочки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уплаты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арендной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платы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договорам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аренды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недвижимого  имущества»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Arial"/>
              <a:cs typeface="Arial"/>
            </a:endParaRPr>
          </a:p>
          <a:p>
            <a:pPr marL="12700" marR="5080" algn="just">
              <a:lnSpc>
                <a:spcPct val="100000"/>
              </a:lnSpc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РФ 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03.04.2020 №422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«Об утверждении Правил 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предоставления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субсидий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из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федерального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бюджета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российским кредитным организациям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на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возмещение недополученных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ими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доходов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кредитам,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выданным в 2020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году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субъектам малого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среднего предпринимательства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неотложные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нужды для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поддержки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сохранения</a:t>
            </a:r>
            <a:r>
              <a:rPr sz="1600" spc="409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занятости”</a:t>
            </a:r>
            <a:endParaRPr sz="16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35914" y="6703872"/>
            <a:ext cx="9478645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Федеральный </a:t>
            </a: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закон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01.04.2020 № 102-ФЗ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«О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внесении изменений в части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первую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вторую  Налогового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кодекса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Российской Федерации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отдельные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законодательные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акты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Российской  Федерации»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343784" y="626799"/>
            <a:ext cx="6425434" cy="4459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09876" y="508762"/>
            <a:ext cx="6436995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Нормативно-правовые</a:t>
            </a:r>
            <a:r>
              <a:rPr spc="-45" dirty="0"/>
              <a:t> </a:t>
            </a:r>
            <a:r>
              <a:rPr dirty="0"/>
              <a:t>акты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3</a:t>
            </a:fld>
            <a:endParaRPr spc="10" dirty="0"/>
          </a:p>
        </p:txBody>
      </p:sp>
      <p:sp>
        <p:nvSpPr>
          <p:cNvPr id="4" name="object 4"/>
          <p:cNvSpPr txBox="1"/>
          <p:nvPr/>
        </p:nvSpPr>
        <p:spPr>
          <a:xfrm>
            <a:off x="635914" y="1199769"/>
            <a:ext cx="9481820" cy="58781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7620" algn="just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РФ 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03.04.2020 N 428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"О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введении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моратория на возбуждение 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дел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о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банкротстве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заявлению кредиторов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отношении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отдельных</a:t>
            </a:r>
            <a:r>
              <a:rPr sz="1600" spc="26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должников"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50">
              <a:latin typeface="Arial"/>
              <a:cs typeface="Arial"/>
            </a:endParaRPr>
          </a:p>
          <a:p>
            <a:pPr marL="12700" marR="5715" algn="just">
              <a:lnSpc>
                <a:spcPct val="100000"/>
              </a:lnSpc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Федеральный </a:t>
            </a: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закон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03.04.2020 N 106-ФЗ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"О внесении изменений в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Федеральный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закон "О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Центральном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банке Российской Федерации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(Банке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России)"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части особенностей изменения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условий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кредитного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договора,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договора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займа («кредитные</a:t>
            </a:r>
            <a:r>
              <a:rPr sz="1600" spc="2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каникулы»)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Arial"/>
              <a:cs typeface="Arial"/>
            </a:endParaRPr>
          </a:p>
          <a:p>
            <a:pPr marL="12700" marR="6350" algn="just">
              <a:lnSpc>
                <a:spcPct val="100000"/>
              </a:lnSpc>
              <a:spcBef>
                <a:spcPts val="5"/>
              </a:spcBef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РФ 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2 апреля 2020 </a:t>
            </a:r>
            <a:r>
              <a:rPr sz="1600" b="1" spc="-80" dirty="0">
                <a:solidFill>
                  <a:srgbClr val="552112"/>
                </a:solidFill>
                <a:latin typeface="Arial"/>
                <a:cs typeface="Arial"/>
              </a:rPr>
              <a:t>г.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N 410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«Об утверждении Правил 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предоставления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2020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году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субсидий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из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федерального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бюджета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российским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кредитным  организациям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обеспечение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отсрочки платежа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кредитам,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выданным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субъектам малого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среднего</a:t>
            </a:r>
            <a:r>
              <a:rPr sz="1600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предпринимательства»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50">
              <a:latin typeface="Arial"/>
              <a:cs typeface="Arial"/>
            </a:endParaRPr>
          </a:p>
          <a:p>
            <a:pPr marL="12700" marR="5080" algn="just">
              <a:lnSpc>
                <a:spcPct val="100000"/>
              </a:lnSpc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РФ 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31.03.2020 N 372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«О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внесении изменений в Правила 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предоставления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субсидий из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федерального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бюджета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российским кредитным организациям и  специализированным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финансовым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обществам на возмещение недополученных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ими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доходов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по  кредитам,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выданным в 2019 - 2024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годах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субъектам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малого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среднего</a:t>
            </a:r>
            <a:r>
              <a:rPr sz="1600" spc="3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предпринимательства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Arial"/>
              <a:cs typeface="Arial"/>
            </a:endParaRPr>
          </a:p>
          <a:p>
            <a:pPr marL="12700" marR="7620" algn="just">
              <a:lnSpc>
                <a:spcPct val="100000"/>
              </a:lnSpc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Распоряжение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РФ от 19.03.2020г.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№672-р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«Об особенностях исполнения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госконтрактов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связи с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временными мерами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борьбе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600" spc="2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коронавирусом»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Указ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Президента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600" b="1" spc="-25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17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марта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2020 </a:t>
            </a:r>
            <a:r>
              <a:rPr sz="1600" b="1" spc="-85" dirty="0">
                <a:solidFill>
                  <a:srgbClr val="552112"/>
                </a:solidFill>
                <a:latin typeface="Arial"/>
                <a:cs typeface="Arial"/>
              </a:rPr>
              <a:t>г.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N 187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"О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розничной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торговле</a:t>
            </a:r>
            <a:r>
              <a:rPr sz="1600" spc="3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лекарственными</a:t>
            </a:r>
            <a:endParaRPr sz="160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препаратами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медицинского</a:t>
            </a:r>
            <a:r>
              <a:rPr sz="1600" spc="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применения"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600" b="1" spc="-25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2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апреля 2020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года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№419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(нулевая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ставка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ввозной</a:t>
            </a:r>
            <a:r>
              <a:rPr sz="1600" spc="4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пошлины)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69822" y="662686"/>
            <a:ext cx="797179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На кого распространяются</a:t>
            </a:r>
            <a:r>
              <a:rPr spc="-65" dirty="0"/>
              <a:t> </a:t>
            </a:r>
            <a:r>
              <a:rPr dirty="0"/>
              <a:t>льготы</a:t>
            </a:r>
          </a:p>
        </p:txBody>
      </p:sp>
      <p:sp>
        <p:nvSpPr>
          <p:cNvPr id="3" name="object 3"/>
          <p:cNvSpPr/>
          <p:nvPr/>
        </p:nvSpPr>
        <p:spPr>
          <a:xfrm>
            <a:off x="532985" y="2653284"/>
            <a:ext cx="2045622" cy="20177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604642" y="1576273"/>
            <a:ext cx="7171690" cy="52863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715" indent="-342900" algn="just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355600" algn="l"/>
              </a:tabLst>
            </a:pP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Критерии </a:t>
            </a:r>
            <a:r>
              <a:rPr sz="1600" b="1" dirty="0">
                <a:solidFill>
                  <a:srgbClr val="552112"/>
                </a:solidFill>
                <a:latin typeface="Arial"/>
                <a:cs typeface="Arial"/>
              </a:rPr>
              <a:t>микропредприятия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(в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том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числе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ИП)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–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среднесписочная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численность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более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15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человек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доход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более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120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млн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руб.  Ограничения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структуре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уставного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капитала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–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те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же, что и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для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малых</a:t>
            </a:r>
            <a:r>
              <a:rPr sz="1600" spc="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предприятий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552112"/>
              </a:buClr>
              <a:buFont typeface="Arial"/>
              <a:buAutoNum type="arabicPeriod"/>
            </a:pP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Clr>
                <a:srgbClr val="552112"/>
              </a:buClr>
              <a:buFont typeface="Arial"/>
              <a:buAutoNum type="arabicPeriod"/>
            </a:pPr>
            <a:endParaRPr sz="1950">
              <a:latin typeface="Arial"/>
              <a:cs typeface="Arial"/>
            </a:endParaRPr>
          </a:p>
          <a:p>
            <a:pPr marL="355600" marR="5080" indent="-342900" algn="just">
              <a:lnSpc>
                <a:spcPct val="100000"/>
              </a:lnSpc>
              <a:buAutoNum type="arabicPeriod"/>
              <a:tabLst>
                <a:tab pos="355600" algn="l"/>
              </a:tabLst>
            </a:pP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Критерии </a:t>
            </a: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малого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предприятия (в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том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числе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ИП)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–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среднесписочная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численность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более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100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человек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доход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менее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800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млн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руб.  Минимум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51%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уставного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капитала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ООО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должно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принадлежать  физлицам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или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организациям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– СМП.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Доля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организаций,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не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относящихся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к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СМП, не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должна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превышать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49%,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доля государства,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регионов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НКО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–</a:t>
            </a:r>
            <a:r>
              <a:rPr sz="1600" spc="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25%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552112"/>
              </a:buClr>
              <a:buFont typeface="Arial"/>
              <a:buAutoNum type="arabicPeriod"/>
            </a:pP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552112"/>
              </a:buClr>
              <a:buFont typeface="Arial"/>
              <a:buAutoNum type="arabicPeriod"/>
            </a:pPr>
            <a:endParaRPr sz="1950">
              <a:latin typeface="Arial"/>
              <a:cs typeface="Arial"/>
            </a:endParaRPr>
          </a:p>
          <a:p>
            <a:pPr marL="355600" marR="5715" indent="-342900" algn="just">
              <a:lnSpc>
                <a:spcPct val="100000"/>
              </a:lnSpc>
              <a:buAutoNum type="arabicPeriod"/>
              <a:tabLst>
                <a:tab pos="355600" algn="l"/>
              </a:tabLst>
            </a:pP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Критерии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среднего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предприятия </a:t>
            </a:r>
            <a:r>
              <a:rPr sz="1600" b="1" dirty="0">
                <a:solidFill>
                  <a:srgbClr val="552112"/>
                </a:solidFill>
                <a:latin typeface="Arial"/>
                <a:cs typeface="Arial"/>
              </a:rPr>
              <a:t>(в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том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числе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ИП)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–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среднесписочная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численность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более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250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человек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доход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не более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2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млрд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руб.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Ограничения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структуре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уставного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капитала –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те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же,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что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для малых</a:t>
            </a:r>
            <a:r>
              <a:rPr sz="1600" spc="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предприятий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>
              <a:latin typeface="Arial"/>
              <a:cs typeface="Arial"/>
            </a:endParaRPr>
          </a:p>
          <a:p>
            <a:pPr marL="328930">
              <a:lnSpc>
                <a:spcPct val="100000"/>
              </a:lnSpc>
            </a:pP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Федеральный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закон "О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развитии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малого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среднего предпринимательства</a:t>
            </a:r>
            <a:r>
              <a:rPr sz="1400" spc="-1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endParaRPr sz="1400">
              <a:latin typeface="Arial"/>
              <a:cs typeface="Arial"/>
            </a:endParaRPr>
          </a:p>
          <a:p>
            <a:pPr marL="328930">
              <a:lnSpc>
                <a:spcPct val="100000"/>
              </a:lnSpc>
            </a:pP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Российской Федерации"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24.07.2007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N</a:t>
            </a:r>
            <a:r>
              <a:rPr sz="1400" spc="-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209-ФЗ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4</a:t>
            </a:fld>
            <a:endParaRPr spc="1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12442" y="406654"/>
            <a:ext cx="6757034" cy="4430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/>
              <a:t>Наиболее </a:t>
            </a:r>
            <a:r>
              <a:rPr sz="2800" spc="-10" dirty="0"/>
              <a:t>пострадавшие</a:t>
            </a:r>
            <a:r>
              <a:rPr sz="2800" spc="-5" dirty="0"/>
              <a:t> </a:t>
            </a:r>
            <a:r>
              <a:rPr sz="2800" spc="-10" dirty="0"/>
              <a:t>отрасли</a:t>
            </a:r>
            <a:endParaRPr sz="2800" dirty="0"/>
          </a:p>
        </p:txBody>
      </p:sp>
      <p:sp>
        <p:nvSpPr>
          <p:cNvPr id="3" name="object 3"/>
          <p:cNvSpPr txBox="1"/>
          <p:nvPr/>
        </p:nvSpPr>
        <p:spPr>
          <a:xfrm>
            <a:off x="563372" y="1048258"/>
            <a:ext cx="7660005" cy="59931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9250" indent="-337185">
              <a:lnSpc>
                <a:spcPct val="100000"/>
              </a:lnSpc>
              <a:spcBef>
                <a:spcPts val="100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65" dirty="0">
                <a:solidFill>
                  <a:srgbClr val="552112"/>
                </a:solidFill>
                <a:latin typeface="Arial"/>
                <a:cs typeface="Arial"/>
              </a:rPr>
              <a:t>Авиаперевозки, </a:t>
            </a:r>
            <a:r>
              <a:rPr sz="1400" b="1" spc="-70" dirty="0">
                <a:solidFill>
                  <a:srgbClr val="552112"/>
                </a:solidFill>
                <a:latin typeface="Arial"/>
                <a:cs typeface="Arial"/>
              </a:rPr>
              <a:t>аэропортовая </a:t>
            </a:r>
            <a:r>
              <a:rPr sz="1400" b="1" spc="-65" dirty="0">
                <a:solidFill>
                  <a:srgbClr val="552112"/>
                </a:solidFill>
                <a:latin typeface="Arial"/>
                <a:cs typeface="Arial"/>
              </a:rPr>
              <a:t>деятельность, </a:t>
            </a:r>
            <a:r>
              <a:rPr sz="1400" b="1" spc="-70" dirty="0">
                <a:solidFill>
                  <a:srgbClr val="552112"/>
                </a:solidFill>
                <a:latin typeface="Arial"/>
                <a:cs typeface="Arial"/>
              </a:rPr>
              <a:t>автоперевозки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- 2 </a:t>
            </a:r>
            <a:r>
              <a:rPr sz="1400" b="1" spc="-45" dirty="0">
                <a:solidFill>
                  <a:srgbClr val="552112"/>
                </a:solidFill>
                <a:latin typeface="Arial"/>
                <a:cs typeface="Arial"/>
              </a:rPr>
              <a:t>177</a:t>
            </a:r>
            <a:r>
              <a:rPr sz="1400" b="1" spc="-1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70" dirty="0">
                <a:solidFill>
                  <a:srgbClr val="552112"/>
                </a:solidFill>
                <a:latin typeface="Arial"/>
                <a:cs typeface="Arial"/>
              </a:rPr>
              <a:t>субъектов</a:t>
            </a:r>
            <a:endParaRPr sz="1400" dirty="0">
              <a:latin typeface="Arial"/>
              <a:cs typeface="Arial"/>
            </a:endParaRPr>
          </a:p>
          <a:p>
            <a:pPr marL="349250" indent="-337185">
              <a:lnSpc>
                <a:spcPct val="100000"/>
              </a:lnSpc>
              <a:spcBef>
                <a:spcPts val="1010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85" dirty="0">
                <a:solidFill>
                  <a:srgbClr val="EC5238"/>
                </a:solidFill>
                <a:latin typeface="Arial"/>
                <a:cs typeface="Arial"/>
              </a:rPr>
              <a:t>Культура, </a:t>
            </a:r>
            <a:r>
              <a:rPr sz="1400" b="1" spc="-40" dirty="0">
                <a:solidFill>
                  <a:srgbClr val="EC5238"/>
                </a:solidFill>
                <a:latin typeface="Arial"/>
                <a:cs typeface="Arial"/>
              </a:rPr>
              <a:t>организация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досуга </a:t>
            </a:r>
            <a:r>
              <a:rPr sz="1400" b="1" dirty="0">
                <a:solidFill>
                  <a:srgbClr val="EC5238"/>
                </a:solidFill>
                <a:latin typeface="Arial"/>
                <a:cs typeface="Arial"/>
              </a:rPr>
              <a:t>и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развлечений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-</a:t>
            </a:r>
            <a:r>
              <a:rPr sz="1400" b="1" spc="-26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65" dirty="0">
                <a:solidFill>
                  <a:srgbClr val="552112"/>
                </a:solidFill>
                <a:latin typeface="Arial"/>
                <a:cs typeface="Arial"/>
              </a:rPr>
              <a:t>27</a:t>
            </a:r>
            <a:endParaRPr sz="1400" dirty="0">
              <a:latin typeface="Arial"/>
              <a:cs typeface="Arial"/>
            </a:endParaRPr>
          </a:p>
          <a:p>
            <a:pPr marL="349250" indent="-337185">
              <a:lnSpc>
                <a:spcPct val="100000"/>
              </a:lnSpc>
              <a:spcBef>
                <a:spcPts val="994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60" dirty="0">
                <a:solidFill>
                  <a:srgbClr val="EC5238"/>
                </a:solidFill>
                <a:latin typeface="Arial"/>
                <a:cs typeface="Arial"/>
              </a:rPr>
              <a:t>Физкультурно-оздоровительная </a:t>
            </a:r>
            <a:r>
              <a:rPr sz="1400" b="1" spc="-85" dirty="0">
                <a:solidFill>
                  <a:srgbClr val="EC5238"/>
                </a:solidFill>
                <a:latin typeface="Arial"/>
                <a:cs typeface="Arial"/>
              </a:rPr>
              <a:t>деятельность </a:t>
            </a:r>
            <a:r>
              <a:rPr sz="1400" b="1" dirty="0">
                <a:solidFill>
                  <a:srgbClr val="EC5238"/>
                </a:solidFill>
                <a:latin typeface="Arial"/>
                <a:cs typeface="Arial"/>
              </a:rPr>
              <a:t>и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спорт </a:t>
            </a:r>
            <a:r>
              <a:rPr sz="1400" b="1" dirty="0">
                <a:latin typeface="Arial"/>
                <a:cs typeface="Arial"/>
              </a:rPr>
              <a:t>-</a:t>
            </a:r>
            <a:r>
              <a:rPr sz="1400" b="1" spc="-65" dirty="0">
                <a:latin typeface="Arial"/>
                <a:cs typeface="Arial"/>
              </a:rPr>
              <a:t> </a:t>
            </a:r>
            <a:r>
              <a:rPr sz="1400" b="1" spc="-75" dirty="0">
                <a:latin typeface="Arial"/>
                <a:cs typeface="Arial"/>
              </a:rPr>
              <a:t>196</a:t>
            </a:r>
            <a:endParaRPr sz="1400" dirty="0">
              <a:latin typeface="Arial"/>
              <a:cs typeface="Arial"/>
            </a:endParaRPr>
          </a:p>
          <a:p>
            <a:pPr marL="349250" marR="5080" indent="-337185">
              <a:lnSpc>
                <a:spcPct val="101400"/>
              </a:lnSpc>
              <a:spcBef>
                <a:spcPts val="895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80" dirty="0">
                <a:solidFill>
                  <a:srgbClr val="EC5238"/>
                </a:solidFill>
                <a:latin typeface="Arial"/>
                <a:cs typeface="Arial"/>
              </a:rPr>
              <a:t>Деятельность </a:t>
            </a:r>
            <a:r>
              <a:rPr sz="1400" b="1" spc="-40" dirty="0">
                <a:solidFill>
                  <a:srgbClr val="EC5238"/>
                </a:solidFill>
                <a:latin typeface="Arial"/>
                <a:cs typeface="Arial"/>
              </a:rPr>
              <a:t>туристических </a:t>
            </a:r>
            <a:r>
              <a:rPr sz="1400" b="1" spc="-60" dirty="0">
                <a:solidFill>
                  <a:srgbClr val="EC5238"/>
                </a:solidFill>
                <a:latin typeface="Arial"/>
                <a:cs typeface="Arial"/>
              </a:rPr>
              <a:t>агентств </a:t>
            </a:r>
            <a:r>
              <a:rPr sz="1400" b="1" dirty="0">
                <a:solidFill>
                  <a:srgbClr val="EC5238"/>
                </a:solidFill>
                <a:latin typeface="Arial"/>
                <a:cs typeface="Arial"/>
              </a:rPr>
              <a:t>и </a:t>
            </a:r>
            <a:r>
              <a:rPr sz="1400" b="1" spc="-30" dirty="0">
                <a:solidFill>
                  <a:srgbClr val="EC5238"/>
                </a:solidFill>
                <a:latin typeface="Arial"/>
                <a:cs typeface="Arial"/>
              </a:rPr>
              <a:t>прочих </a:t>
            </a:r>
            <a:r>
              <a:rPr sz="1400" b="1" spc="-40" dirty="0">
                <a:solidFill>
                  <a:srgbClr val="EC5238"/>
                </a:solidFill>
                <a:latin typeface="Arial"/>
                <a:cs typeface="Arial"/>
              </a:rPr>
              <a:t>организаций,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представляющих услуги  </a:t>
            </a:r>
            <a:r>
              <a:rPr sz="1400" b="1" dirty="0">
                <a:solidFill>
                  <a:srgbClr val="EC5238"/>
                </a:solidFill>
                <a:latin typeface="Arial"/>
                <a:cs typeface="Arial"/>
              </a:rPr>
              <a:t>в </a:t>
            </a:r>
            <a:r>
              <a:rPr sz="1400" b="1" spc="-85" dirty="0">
                <a:solidFill>
                  <a:srgbClr val="EC5238"/>
                </a:solidFill>
                <a:latin typeface="Arial"/>
                <a:cs typeface="Arial"/>
              </a:rPr>
              <a:t>сфере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туризма </a:t>
            </a:r>
            <a:r>
              <a:rPr sz="1400" b="1" dirty="0">
                <a:latin typeface="Arial"/>
                <a:cs typeface="Arial"/>
              </a:rPr>
              <a:t>-</a:t>
            </a:r>
            <a:r>
              <a:rPr sz="1400" b="1" spc="-35" dirty="0">
                <a:latin typeface="Arial"/>
                <a:cs typeface="Arial"/>
              </a:rPr>
              <a:t> </a:t>
            </a:r>
            <a:r>
              <a:rPr sz="1400" b="1" spc="-65" dirty="0">
                <a:latin typeface="Arial"/>
                <a:cs typeface="Arial"/>
              </a:rPr>
              <a:t>60</a:t>
            </a:r>
            <a:endParaRPr sz="1400" dirty="0">
              <a:latin typeface="Arial"/>
              <a:cs typeface="Arial"/>
            </a:endParaRPr>
          </a:p>
          <a:p>
            <a:pPr marL="349250" indent="-337185">
              <a:lnSpc>
                <a:spcPct val="100000"/>
              </a:lnSpc>
              <a:spcBef>
                <a:spcPts val="1005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70" dirty="0">
                <a:solidFill>
                  <a:srgbClr val="EC5238"/>
                </a:solidFill>
                <a:latin typeface="Arial"/>
                <a:cs typeface="Arial"/>
              </a:rPr>
              <a:t>Гостиничный </a:t>
            </a:r>
            <a:r>
              <a:rPr sz="1400" b="1" spc="-55" dirty="0">
                <a:solidFill>
                  <a:srgbClr val="EC5238"/>
                </a:solidFill>
                <a:latin typeface="Arial"/>
                <a:cs typeface="Arial"/>
              </a:rPr>
              <a:t>бизнес </a:t>
            </a:r>
            <a:r>
              <a:rPr sz="1400" b="1" dirty="0">
                <a:latin typeface="Arial"/>
                <a:cs typeface="Arial"/>
              </a:rPr>
              <a:t>–</a:t>
            </a:r>
            <a:r>
              <a:rPr sz="1400" b="1" spc="-225" dirty="0">
                <a:latin typeface="Arial"/>
                <a:cs typeface="Arial"/>
              </a:rPr>
              <a:t> </a:t>
            </a:r>
            <a:r>
              <a:rPr sz="1400" b="1" spc="-65" dirty="0">
                <a:latin typeface="Arial"/>
                <a:cs typeface="Arial"/>
              </a:rPr>
              <a:t>45</a:t>
            </a:r>
            <a:endParaRPr sz="1400" dirty="0">
              <a:latin typeface="Arial"/>
              <a:cs typeface="Arial"/>
            </a:endParaRPr>
          </a:p>
          <a:p>
            <a:pPr marL="349250" indent="-337185">
              <a:lnSpc>
                <a:spcPct val="100000"/>
              </a:lnSpc>
              <a:spcBef>
                <a:spcPts val="1105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75" dirty="0">
                <a:solidFill>
                  <a:srgbClr val="EC5238"/>
                </a:solidFill>
                <a:latin typeface="Arial"/>
                <a:cs typeface="Arial"/>
              </a:rPr>
              <a:t>Общественное </a:t>
            </a:r>
            <a:r>
              <a:rPr sz="1400" b="1" spc="-45" dirty="0">
                <a:solidFill>
                  <a:srgbClr val="EC5238"/>
                </a:solidFill>
                <a:latin typeface="Arial"/>
                <a:cs typeface="Arial"/>
              </a:rPr>
              <a:t>питание </a:t>
            </a:r>
            <a:r>
              <a:rPr sz="1400" b="1" dirty="0">
                <a:latin typeface="Arial"/>
                <a:cs typeface="Arial"/>
              </a:rPr>
              <a:t>-</a:t>
            </a:r>
            <a:r>
              <a:rPr sz="1400" b="1" spc="-200" dirty="0">
                <a:latin typeface="Arial"/>
                <a:cs typeface="Arial"/>
              </a:rPr>
              <a:t> </a:t>
            </a:r>
            <a:r>
              <a:rPr sz="1400" b="1" spc="-50" dirty="0">
                <a:latin typeface="Arial"/>
                <a:cs typeface="Arial"/>
              </a:rPr>
              <a:t>436</a:t>
            </a:r>
            <a:endParaRPr sz="1400" dirty="0">
              <a:latin typeface="Arial"/>
              <a:cs typeface="Arial"/>
            </a:endParaRPr>
          </a:p>
          <a:p>
            <a:pPr marL="349250" marR="349885" indent="-337185">
              <a:lnSpc>
                <a:spcPct val="100000"/>
              </a:lnSpc>
              <a:spcBef>
                <a:spcPts val="1010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Дополнительное </a:t>
            </a:r>
            <a:r>
              <a:rPr sz="1400" b="1" spc="-50" dirty="0">
                <a:solidFill>
                  <a:srgbClr val="EC5238"/>
                </a:solidFill>
                <a:latin typeface="Arial"/>
                <a:cs typeface="Arial"/>
              </a:rPr>
              <a:t>образование, </a:t>
            </a:r>
            <a:r>
              <a:rPr sz="1400" b="1" spc="-85" dirty="0">
                <a:solidFill>
                  <a:srgbClr val="EC5238"/>
                </a:solidFill>
                <a:latin typeface="Arial"/>
                <a:cs typeface="Arial"/>
              </a:rPr>
              <a:t>деятельность </a:t>
            </a:r>
            <a:r>
              <a:rPr sz="1400" b="1" spc="-55" dirty="0">
                <a:solidFill>
                  <a:srgbClr val="EC5238"/>
                </a:solidFill>
                <a:latin typeface="Arial"/>
                <a:cs typeface="Arial"/>
              </a:rPr>
              <a:t>негосударственных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образовательных  </a:t>
            </a:r>
            <a:r>
              <a:rPr sz="1400" b="1" spc="-40" dirty="0">
                <a:solidFill>
                  <a:srgbClr val="EC5238"/>
                </a:solidFill>
                <a:latin typeface="Arial"/>
                <a:cs typeface="Arial"/>
              </a:rPr>
              <a:t>организаций </a:t>
            </a:r>
            <a:r>
              <a:rPr sz="1400" b="1" dirty="0">
                <a:latin typeface="Arial"/>
                <a:cs typeface="Arial"/>
              </a:rPr>
              <a:t>-</a:t>
            </a:r>
            <a:r>
              <a:rPr sz="1400" b="1" spc="-180" dirty="0">
                <a:latin typeface="Arial"/>
                <a:cs typeface="Arial"/>
              </a:rPr>
              <a:t> </a:t>
            </a:r>
            <a:r>
              <a:rPr sz="1400" b="1" spc="-40" dirty="0">
                <a:latin typeface="Arial"/>
                <a:cs typeface="Arial"/>
              </a:rPr>
              <a:t>70</a:t>
            </a:r>
            <a:endParaRPr sz="1400" dirty="0">
              <a:latin typeface="Arial"/>
              <a:cs typeface="Arial"/>
            </a:endParaRPr>
          </a:p>
          <a:p>
            <a:pPr marL="349250" indent="-337185">
              <a:lnSpc>
                <a:spcPct val="100000"/>
              </a:lnSpc>
              <a:spcBef>
                <a:spcPts val="994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45" dirty="0">
                <a:solidFill>
                  <a:srgbClr val="552112"/>
                </a:solidFill>
                <a:latin typeface="Arial"/>
                <a:cs typeface="Arial"/>
              </a:rPr>
              <a:t>Организация </a:t>
            </a:r>
            <a:r>
              <a:rPr sz="1400" b="1" spc="-50" dirty="0">
                <a:solidFill>
                  <a:srgbClr val="552112"/>
                </a:solidFill>
                <a:latin typeface="Arial"/>
                <a:cs typeface="Arial"/>
              </a:rPr>
              <a:t>конференций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400" b="1" spc="-60" dirty="0">
                <a:solidFill>
                  <a:srgbClr val="552112"/>
                </a:solidFill>
                <a:latin typeface="Arial"/>
                <a:cs typeface="Arial"/>
              </a:rPr>
              <a:t>выставок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-</a:t>
            </a:r>
            <a:r>
              <a:rPr sz="1400" b="1" spc="-2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2</a:t>
            </a:r>
            <a:endParaRPr sz="1400" dirty="0">
              <a:latin typeface="Arial"/>
              <a:cs typeface="Arial"/>
            </a:endParaRPr>
          </a:p>
          <a:p>
            <a:pPr marL="349250" marR="775970" indent="-337185">
              <a:lnSpc>
                <a:spcPct val="100000"/>
              </a:lnSpc>
              <a:spcBef>
                <a:spcPts val="994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70" dirty="0">
                <a:solidFill>
                  <a:srgbClr val="EC5238"/>
                </a:solidFill>
                <a:latin typeface="Arial"/>
                <a:cs typeface="Arial"/>
              </a:rPr>
              <a:t>Предоставление </a:t>
            </a:r>
            <a:r>
              <a:rPr sz="1400" b="1" spc="-60" dirty="0">
                <a:solidFill>
                  <a:srgbClr val="EC5238"/>
                </a:solidFill>
                <a:latin typeface="Arial"/>
                <a:cs typeface="Arial"/>
              </a:rPr>
              <a:t>бытовых </a:t>
            </a:r>
            <a:r>
              <a:rPr sz="1400" b="1" spc="-80" dirty="0">
                <a:solidFill>
                  <a:srgbClr val="EC5238"/>
                </a:solidFill>
                <a:latin typeface="Arial"/>
                <a:cs typeface="Arial"/>
              </a:rPr>
              <a:t>услуг </a:t>
            </a:r>
            <a:r>
              <a:rPr sz="1400" b="1" spc="-60" dirty="0">
                <a:solidFill>
                  <a:srgbClr val="EC5238"/>
                </a:solidFill>
                <a:latin typeface="Arial"/>
                <a:cs typeface="Arial"/>
              </a:rPr>
              <a:t>населению </a:t>
            </a:r>
            <a:r>
              <a:rPr sz="1400" b="1" spc="-90" dirty="0">
                <a:solidFill>
                  <a:srgbClr val="552112"/>
                </a:solidFill>
                <a:latin typeface="Arial"/>
                <a:cs typeface="Arial"/>
              </a:rPr>
              <a:t>(ремонт, </a:t>
            </a:r>
            <a:r>
              <a:rPr sz="1400" b="1" spc="-45" dirty="0">
                <a:solidFill>
                  <a:srgbClr val="552112"/>
                </a:solidFill>
                <a:latin typeface="Arial"/>
                <a:cs typeface="Arial"/>
              </a:rPr>
              <a:t>стирка, </a:t>
            </a:r>
            <a:r>
              <a:rPr sz="1400" b="1" spc="-35" dirty="0">
                <a:solidFill>
                  <a:srgbClr val="552112"/>
                </a:solidFill>
                <a:latin typeface="Arial"/>
                <a:cs typeface="Arial"/>
              </a:rPr>
              <a:t>химчистка, </a:t>
            </a:r>
            <a:r>
              <a:rPr sz="1400" b="1" spc="-65" dirty="0">
                <a:solidFill>
                  <a:srgbClr val="552112"/>
                </a:solidFill>
                <a:latin typeface="Arial"/>
                <a:cs typeface="Arial"/>
              </a:rPr>
              <a:t>услуги  </a:t>
            </a:r>
            <a:r>
              <a:rPr sz="1400" b="1" spc="-30" dirty="0">
                <a:solidFill>
                  <a:srgbClr val="552112"/>
                </a:solidFill>
                <a:latin typeface="Arial"/>
                <a:cs typeface="Arial"/>
              </a:rPr>
              <a:t>парикмахерских</a:t>
            </a:r>
            <a:r>
              <a:rPr sz="1400" b="1" spc="-1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b="1" spc="-4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60" dirty="0">
                <a:solidFill>
                  <a:srgbClr val="552112"/>
                </a:solidFill>
                <a:latin typeface="Arial"/>
                <a:cs typeface="Arial"/>
              </a:rPr>
              <a:t>салонов</a:t>
            </a:r>
            <a:r>
              <a:rPr sz="1400" b="1" spc="-1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65" dirty="0">
                <a:solidFill>
                  <a:srgbClr val="552112"/>
                </a:solidFill>
                <a:latin typeface="Arial"/>
                <a:cs typeface="Arial"/>
              </a:rPr>
              <a:t>красоты)</a:t>
            </a:r>
            <a:r>
              <a:rPr sz="1400" b="1" spc="-1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-</a:t>
            </a:r>
            <a:r>
              <a:rPr sz="1400" b="1" spc="-1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65" dirty="0">
                <a:solidFill>
                  <a:srgbClr val="552112"/>
                </a:solidFill>
                <a:latin typeface="Arial"/>
                <a:cs typeface="Arial"/>
              </a:rPr>
              <a:t>911</a:t>
            </a:r>
            <a:endParaRPr sz="1400" dirty="0">
              <a:latin typeface="Arial"/>
              <a:cs typeface="Arial"/>
            </a:endParaRPr>
          </a:p>
          <a:p>
            <a:pPr marL="349250" indent="-337185">
              <a:lnSpc>
                <a:spcPct val="100000"/>
              </a:lnSpc>
              <a:spcBef>
                <a:spcPts val="1015"/>
              </a:spcBef>
              <a:buClr>
                <a:srgbClr val="275897"/>
              </a:buClr>
              <a:buFont typeface="Calibri"/>
              <a:buChar char="●"/>
              <a:tabLst>
                <a:tab pos="349250" algn="l"/>
                <a:tab pos="349885" algn="l"/>
              </a:tabLst>
            </a:pPr>
            <a:r>
              <a:rPr sz="1400" b="1" spc="-65" dirty="0">
                <a:solidFill>
                  <a:srgbClr val="552112"/>
                </a:solidFill>
                <a:latin typeface="Arial"/>
                <a:cs typeface="Arial"/>
              </a:rPr>
              <a:t>Деятельность</a:t>
            </a:r>
            <a:r>
              <a:rPr sz="1400" b="1" spc="-10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75" dirty="0">
                <a:solidFill>
                  <a:srgbClr val="552112"/>
                </a:solidFill>
                <a:latin typeface="Arial"/>
                <a:cs typeface="Arial"/>
              </a:rPr>
              <a:t>музеев</a:t>
            </a:r>
            <a:endParaRPr sz="1400" dirty="0">
              <a:latin typeface="Arial"/>
              <a:cs typeface="Arial"/>
            </a:endParaRPr>
          </a:p>
          <a:p>
            <a:pPr marL="349250" indent="-337185">
              <a:lnSpc>
                <a:spcPct val="100000"/>
              </a:lnSpc>
              <a:spcBef>
                <a:spcPts val="994"/>
              </a:spcBef>
              <a:buClr>
                <a:srgbClr val="275897"/>
              </a:buClr>
              <a:buFont typeface="Calibri"/>
              <a:buChar char="●"/>
              <a:tabLst>
                <a:tab pos="349250" algn="l"/>
                <a:tab pos="349885" algn="l"/>
              </a:tabLst>
            </a:pPr>
            <a:r>
              <a:rPr sz="1400" b="1" spc="-65" dirty="0">
                <a:solidFill>
                  <a:srgbClr val="552112"/>
                </a:solidFill>
                <a:latin typeface="Arial"/>
                <a:cs typeface="Arial"/>
              </a:rPr>
              <a:t>Деятельность зоопарков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-</a:t>
            </a:r>
            <a:r>
              <a:rPr sz="1400" b="1" spc="-2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1</a:t>
            </a:r>
            <a:endParaRPr sz="1400" dirty="0">
              <a:latin typeface="Arial"/>
              <a:cs typeface="Arial"/>
            </a:endParaRPr>
          </a:p>
          <a:p>
            <a:pPr marL="349250" marR="486409" indent="-337185">
              <a:lnSpc>
                <a:spcPct val="100000"/>
              </a:lnSpc>
              <a:spcBef>
                <a:spcPts val="994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sz="1400" b="1" spc="-60" dirty="0">
                <a:solidFill>
                  <a:srgbClr val="EC5238"/>
                </a:solidFill>
                <a:latin typeface="Arial"/>
                <a:cs typeface="Arial"/>
              </a:rPr>
              <a:t>Розничная </a:t>
            </a:r>
            <a:r>
              <a:rPr sz="1400" b="1" spc="-70" dirty="0">
                <a:solidFill>
                  <a:srgbClr val="EC5238"/>
                </a:solidFill>
                <a:latin typeface="Arial"/>
                <a:cs typeface="Arial"/>
              </a:rPr>
              <a:t>торговля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непродовольственными товарами (торговля автомобилями,  мотоциклами, </a:t>
            </a:r>
            <a:r>
              <a:rPr sz="1400" b="1" spc="-60" dirty="0">
                <a:solidFill>
                  <a:srgbClr val="EC5238"/>
                </a:solidFill>
                <a:latin typeface="Arial"/>
                <a:cs typeface="Arial"/>
              </a:rPr>
              <a:t>деталями, </a:t>
            </a:r>
            <a:r>
              <a:rPr sz="1400" b="1" spc="-70" dirty="0">
                <a:solidFill>
                  <a:srgbClr val="EC5238"/>
                </a:solidFill>
                <a:latin typeface="Arial"/>
                <a:cs typeface="Arial"/>
              </a:rPr>
              <a:t>узлами </a:t>
            </a:r>
            <a:r>
              <a:rPr sz="1400" b="1" dirty="0">
                <a:solidFill>
                  <a:srgbClr val="EC5238"/>
                </a:solidFill>
                <a:latin typeface="Arial"/>
                <a:cs typeface="Arial"/>
              </a:rPr>
              <a:t>и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принадлежностями </a:t>
            </a:r>
            <a:r>
              <a:rPr sz="1400" b="1" dirty="0">
                <a:solidFill>
                  <a:srgbClr val="EC5238"/>
                </a:solidFill>
                <a:latin typeface="Arial"/>
                <a:cs typeface="Arial"/>
              </a:rPr>
              <a:t>к </a:t>
            </a:r>
            <a:r>
              <a:rPr sz="1400" b="1" spc="-45" dirty="0">
                <a:solidFill>
                  <a:srgbClr val="EC5238"/>
                </a:solidFill>
                <a:latin typeface="Arial"/>
                <a:cs typeface="Arial"/>
              </a:rPr>
              <a:t>ним,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товарами </a:t>
            </a:r>
            <a:r>
              <a:rPr sz="1400" b="1" spc="-60" dirty="0">
                <a:solidFill>
                  <a:srgbClr val="EC5238"/>
                </a:solidFill>
                <a:latin typeface="Arial"/>
                <a:cs typeface="Arial"/>
              </a:rPr>
              <a:t>общего 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ассортимента, информационным </a:t>
            </a:r>
            <a:r>
              <a:rPr sz="1400" b="1" dirty="0">
                <a:solidFill>
                  <a:srgbClr val="EC5238"/>
                </a:solidFill>
                <a:latin typeface="Arial"/>
                <a:cs typeface="Arial"/>
              </a:rPr>
              <a:t>и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коммуникационным </a:t>
            </a:r>
            <a:r>
              <a:rPr sz="1400" b="1" spc="-70" dirty="0">
                <a:solidFill>
                  <a:srgbClr val="EC5238"/>
                </a:solidFill>
                <a:latin typeface="Arial"/>
                <a:cs typeface="Arial"/>
              </a:rPr>
              <a:t>оборудованием,</a:t>
            </a:r>
            <a:r>
              <a:rPr sz="1400" b="1" spc="-295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товарами  </a:t>
            </a:r>
            <a:r>
              <a:rPr sz="1400" b="1" spc="-70" dirty="0">
                <a:solidFill>
                  <a:srgbClr val="EC5238"/>
                </a:solidFill>
                <a:latin typeface="Arial"/>
                <a:cs typeface="Arial"/>
              </a:rPr>
              <a:t>культурно-развлекательного</a:t>
            </a:r>
            <a:r>
              <a:rPr sz="1400" b="1" spc="-75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400" b="1" spc="-60" dirty="0">
                <a:solidFill>
                  <a:srgbClr val="EC5238"/>
                </a:solidFill>
                <a:latin typeface="Arial"/>
                <a:cs typeface="Arial"/>
              </a:rPr>
              <a:t>назначения,</a:t>
            </a:r>
            <a:r>
              <a:rPr sz="1400" b="1" spc="-145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текстилем,</a:t>
            </a:r>
            <a:r>
              <a:rPr sz="1400" b="1" spc="-120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400" b="1" spc="-60" dirty="0">
                <a:solidFill>
                  <a:srgbClr val="EC5238"/>
                </a:solidFill>
                <a:latin typeface="Arial"/>
                <a:cs typeface="Arial"/>
              </a:rPr>
              <a:t>одеждой</a:t>
            </a:r>
            <a:r>
              <a:rPr sz="1400" b="1" spc="-125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EC5238"/>
                </a:solidFill>
                <a:latin typeface="Arial"/>
                <a:cs typeface="Arial"/>
              </a:rPr>
              <a:t>и</a:t>
            </a:r>
            <a:r>
              <a:rPr sz="1400" b="1" spc="-125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400" b="1" spc="-65" dirty="0">
                <a:solidFill>
                  <a:srgbClr val="EC5238"/>
                </a:solidFill>
                <a:latin typeface="Arial"/>
                <a:cs typeface="Arial"/>
              </a:rPr>
              <a:t>обувью)</a:t>
            </a:r>
            <a:r>
              <a:rPr sz="1400" b="1" spc="-80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lang="ru-RU" sz="1400" b="1" dirty="0">
                <a:latin typeface="Arial"/>
                <a:cs typeface="Arial"/>
              </a:rPr>
              <a:t>–</a:t>
            </a:r>
            <a:r>
              <a:rPr sz="1400" b="1" spc="-140" dirty="0">
                <a:latin typeface="Arial"/>
                <a:cs typeface="Arial"/>
              </a:rPr>
              <a:t> </a:t>
            </a:r>
            <a:r>
              <a:rPr sz="1400" b="1" spc="-65" dirty="0">
                <a:latin typeface="Arial"/>
                <a:cs typeface="Arial"/>
              </a:rPr>
              <a:t>3195</a:t>
            </a:r>
            <a:endParaRPr lang="ru-RU" sz="1400" b="1" spc="-65" dirty="0">
              <a:latin typeface="Arial"/>
              <a:cs typeface="Arial"/>
            </a:endParaRPr>
          </a:p>
          <a:p>
            <a:pPr marL="349250" marR="486409" indent="-337185">
              <a:lnSpc>
                <a:spcPct val="100000"/>
              </a:lnSpc>
              <a:spcBef>
                <a:spcPts val="994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lang="ru-RU" sz="1400" b="1" dirty="0">
                <a:solidFill>
                  <a:srgbClr val="EC5238"/>
                </a:solidFill>
                <a:latin typeface="Arial"/>
                <a:cs typeface="Arial"/>
              </a:rPr>
              <a:t>Стоматологические услуги </a:t>
            </a:r>
            <a:r>
              <a:rPr lang="ru-RU" sz="1400" b="1" dirty="0">
                <a:latin typeface="Arial"/>
                <a:cs typeface="Arial"/>
              </a:rPr>
              <a:t>- 52</a:t>
            </a:r>
          </a:p>
          <a:p>
            <a:pPr marL="349250" marR="486409" indent="-337185">
              <a:lnSpc>
                <a:spcPct val="100000"/>
              </a:lnSpc>
              <a:spcBef>
                <a:spcPts val="994"/>
              </a:spcBef>
              <a:buClr>
                <a:srgbClr val="275897"/>
              </a:buClr>
              <a:buFont typeface="Arial"/>
              <a:buChar char="●"/>
              <a:tabLst>
                <a:tab pos="349250" algn="l"/>
                <a:tab pos="349885" algn="l"/>
              </a:tabLst>
            </a:pPr>
            <a:r>
              <a:rPr lang="ru-RU" sz="1400" b="1" dirty="0">
                <a:solidFill>
                  <a:srgbClr val="552112"/>
                </a:solidFill>
                <a:latin typeface="Arial"/>
                <a:cs typeface="Arial"/>
              </a:rPr>
              <a:t>Демонстрация кинофильмов </a:t>
            </a:r>
            <a:r>
              <a:rPr lang="ru-RU" sz="1400" b="1" dirty="0">
                <a:latin typeface="Arial"/>
                <a:cs typeface="Arial"/>
              </a:rPr>
              <a:t>- 1</a:t>
            </a:r>
            <a:endParaRPr sz="1400" b="1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7100" y="7231529"/>
            <a:ext cx="39763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3.04.2020 </a:t>
            </a:r>
            <a:r>
              <a:rPr sz="1200" spc="-75" dirty="0">
                <a:solidFill>
                  <a:srgbClr val="552112"/>
                </a:solidFill>
                <a:latin typeface="Arial"/>
                <a:cs typeface="Arial"/>
              </a:rPr>
              <a:t>г.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434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346947" y="940308"/>
            <a:ext cx="305435" cy="5809615"/>
          </a:xfrm>
          <a:custGeom>
            <a:avLst/>
            <a:gdLst/>
            <a:ahLst/>
            <a:cxnLst/>
            <a:rect l="l" t="t" r="r" b="b"/>
            <a:pathLst>
              <a:path w="305434" h="5809615">
                <a:moveTo>
                  <a:pt x="0" y="5809310"/>
                </a:moveTo>
                <a:lnTo>
                  <a:pt x="59435" y="5799455"/>
                </a:lnTo>
                <a:lnTo>
                  <a:pt x="107950" y="5772619"/>
                </a:lnTo>
                <a:lnTo>
                  <a:pt x="140716" y="5732792"/>
                </a:lnTo>
                <a:lnTo>
                  <a:pt x="152780" y="5684037"/>
                </a:lnTo>
                <a:lnTo>
                  <a:pt x="152780" y="4575048"/>
                </a:lnTo>
                <a:lnTo>
                  <a:pt x="164719" y="4526280"/>
                </a:lnTo>
                <a:lnTo>
                  <a:pt x="197484" y="4486529"/>
                </a:lnTo>
                <a:lnTo>
                  <a:pt x="245999" y="4459605"/>
                </a:lnTo>
                <a:lnTo>
                  <a:pt x="305434" y="4449826"/>
                </a:lnTo>
                <a:lnTo>
                  <a:pt x="245999" y="4439920"/>
                </a:lnTo>
                <a:lnTo>
                  <a:pt x="197484" y="4413123"/>
                </a:lnTo>
                <a:lnTo>
                  <a:pt x="164719" y="4373245"/>
                </a:lnTo>
                <a:lnTo>
                  <a:pt x="152780" y="4324604"/>
                </a:lnTo>
                <a:lnTo>
                  <a:pt x="152780" y="125221"/>
                </a:lnTo>
                <a:lnTo>
                  <a:pt x="140716" y="76453"/>
                </a:lnTo>
                <a:lnTo>
                  <a:pt x="107950" y="36702"/>
                </a:lnTo>
                <a:lnTo>
                  <a:pt x="59435" y="9905"/>
                </a:lnTo>
                <a:lnTo>
                  <a:pt x="0" y="0"/>
                </a:lnTo>
              </a:path>
            </a:pathLst>
          </a:custGeom>
          <a:ln w="9523">
            <a:solidFill>
              <a:srgbClr val="6666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653271" y="1964436"/>
            <a:ext cx="1849120" cy="3416961"/>
          </a:xfrm>
          <a:prstGeom prst="rect">
            <a:avLst/>
          </a:prstGeom>
          <a:solidFill>
            <a:srgbClr val="F7F1E4"/>
          </a:solidFill>
        </p:spPr>
        <p:txBody>
          <a:bodyPr vert="horz" wrap="square" lIns="0" tIns="59055" rIns="0" bIns="0" rtlCol="0">
            <a:spAutoFit/>
          </a:bodyPr>
          <a:lstStyle/>
          <a:p>
            <a:pPr marL="92710" marR="197485">
              <a:lnSpc>
                <a:spcPct val="100000"/>
              </a:lnSpc>
              <a:spcBef>
                <a:spcPts val="465"/>
              </a:spcBef>
            </a:pPr>
            <a:r>
              <a:rPr sz="1800" b="1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800" b="1" spc="-8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b="1" spc="-20" dirty="0">
                <a:solidFill>
                  <a:srgbClr val="552112"/>
                </a:solidFill>
                <a:latin typeface="Arial"/>
                <a:cs typeface="Arial"/>
              </a:rPr>
              <a:t>Республике  </a:t>
            </a: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Мордовия</a:t>
            </a:r>
            <a:endParaRPr sz="1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050" dirty="0">
              <a:latin typeface="Arial"/>
              <a:cs typeface="Arial"/>
            </a:endParaRPr>
          </a:p>
          <a:p>
            <a:pPr marL="92710">
              <a:lnSpc>
                <a:spcPts val="2370"/>
              </a:lnSpc>
            </a:pP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14</a:t>
            </a:r>
            <a:r>
              <a:rPr sz="2000" b="1" spc="-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552112"/>
                </a:solidFill>
                <a:latin typeface="Arial"/>
                <a:cs typeface="Arial"/>
              </a:rPr>
              <a:t>отраслей</a:t>
            </a:r>
            <a:endParaRPr sz="2000" dirty="0">
              <a:latin typeface="Arial"/>
              <a:cs typeface="Arial"/>
            </a:endParaRPr>
          </a:p>
          <a:p>
            <a:pPr marL="92710">
              <a:lnSpc>
                <a:spcPts val="2370"/>
              </a:lnSpc>
            </a:pPr>
            <a:r>
              <a:rPr sz="2000" dirty="0">
                <a:solidFill>
                  <a:srgbClr val="552112"/>
                </a:solidFill>
                <a:latin typeface="Arial Black"/>
                <a:cs typeface="Arial Black"/>
              </a:rPr>
              <a:t>↓</a:t>
            </a:r>
            <a:endParaRPr sz="2000" dirty="0">
              <a:latin typeface="Arial Black"/>
              <a:cs typeface="Arial Black"/>
            </a:endParaRPr>
          </a:p>
          <a:p>
            <a:pPr marL="92710">
              <a:lnSpc>
                <a:spcPct val="100000"/>
              </a:lnSpc>
              <a:spcBef>
                <a:spcPts val="60"/>
              </a:spcBef>
            </a:pP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7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173</a:t>
            </a:r>
            <a:endParaRPr sz="2000" dirty="0">
              <a:latin typeface="Arial"/>
              <a:cs typeface="Arial"/>
            </a:endParaRPr>
          </a:p>
          <a:p>
            <a:pPr marL="92710">
              <a:lnSpc>
                <a:spcPct val="100000"/>
              </a:lnSpc>
            </a:pPr>
            <a:r>
              <a:rPr sz="2000" b="1" spc="-15" dirty="0">
                <a:solidFill>
                  <a:srgbClr val="552112"/>
                </a:solidFill>
                <a:latin typeface="Arial"/>
                <a:cs typeface="Arial"/>
              </a:rPr>
              <a:t>субъектов</a:t>
            </a:r>
            <a:endParaRPr sz="2000" dirty="0">
              <a:latin typeface="Arial"/>
              <a:cs typeface="Arial"/>
            </a:endParaRPr>
          </a:p>
          <a:p>
            <a:pPr marL="92710">
              <a:lnSpc>
                <a:spcPts val="2370"/>
              </a:lnSpc>
              <a:spcBef>
                <a:spcPts val="5"/>
              </a:spcBef>
            </a:pP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МСП</a:t>
            </a:r>
            <a:endParaRPr sz="2000" dirty="0">
              <a:latin typeface="Arial"/>
              <a:cs typeface="Arial"/>
            </a:endParaRPr>
          </a:p>
          <a:p>
            <a:pPr marL="92710">
              <a:lnSpc>
                <a:spcPts val="2370"/>
              </a:lnSpc>
            </a:pPr>
            <a:r>
              <a:rPr sz="2000" dirty="0">
                <a:solidFill>
                  <a:srgbClr val="552112"/>
                </a:solidFill>
                <a:latin typeface="Arial Black"/>
                <a:cs typeface="Arial Black"/>
              </a:rPr>
              <a:t>↓</a:t>
            </a:r>
            <a:endParaRPr sz="2000" dirty="0">
              <a:latin typeface="Arial Black"/>
              <a:cs typeface="Arial Black"/>
            </a:endParaRPr>
          </a:p>
          <a:p>
            <a:pPr marL="92710">
              <a:lnSpc>
                <a:spcPct val="100000"/>
              </a:lnSpc>
              <a:spcBef>
                <a:spcPts val="60"/>
              </a:spcBef>
            </a:pPr>
            <a:r>
              <a:rPr sz="2000" b="1" spc="-55" dirty="0">
                <a:solidFill>
                  <a:srgbClr val="552112"/>
                </a:solidFill>
                <a:latin typeface="Arial"/>
                <a:cs typeface="Arial"/>
              </a:rPr>
              <a:t>11</a:t>
            </a:r>
            <a:r>
              <a:rPr sz="2000" b="1" spc="-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355</a:t>
            </a:r>
            <a:endParaRPr sz="2000" dirty="0">
              <a:latin typeface="Arial"/>
              <a:cs typeface="Arial"/>
            </a:endParaRPr>
          </a:p>
          <a:p>
            <a:pPr marL="92710">
              <a:lnSpc>
                <a:spcPct val="100000"/>
              </a:lnSpc>
            </a:pP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работников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5</a:t>
            </a:fld>
            <a:endParaRPr spc="1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1261" y="532257"/>
            <a:ext cx="769493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Ключевые </a:t>
            </a:r>
            <a:r>
              <a:rPr spc="-5" dirty="0"/>
              <a:t>меры </a:t>
            </a:r>
            <a:r>
              <a:rPr dirty="0"/>
              <a:t>поддержки</a:t>
            </a:r>
            <a:r>
              <a:rPr spc="-35" dirty="0"/>
              <a:t> </a:t>
            </a:r>
            <a:r>
              <a:rPr dirty="0"/>
              <a:t>МСП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61389" y="1349121"/>
            <a:ext cx="4311650" cy="35902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solidFill>
                  <a:srgbClr val="552112"/>
                </a:solidFill>
                <a:latin typeface="Arial"/>
                <a:cs typeface="Arial"/>
              </a:rPr>
              <a:t>Снижение</a:t>
            </a:r>
            <a:r>
              <a:rPr sz="2800" b="1" spc="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800" b="1" spc="-15" dirty="0">
                <a:solidFill>
                  <a:srgbClr val="552112"/>
                </a:solidFill>
                <a:latin typeface="Arial"/>
                <a:cs typeface="Arial"/>
              </a:rPr>
              <a:t>тарифов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800" b="1" spc="-5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2800" b="1" spc="-15" dirty="0">
                <a:solidFill>
                  <a:srgbClr val="552112"/>
                </a:solidFill>
                <a:latin typeface="Arial"/>
                <a:cs typeface="Arial"/>
              </a:rPr>
              <a:t>страховым</a:t>
            </a:r>
            <a:r>
              <a:rPr sz="2800" b="1" spc="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552112"/>
                </a:solidFill>
                <a:latin typeface="Arial"/>
                <a:cs typeface="Arial"/>
              </a:rPr>
              <a:t>взносам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960"/>
              </a:spcBef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Распространяется </a:t>
            </a:r>
            <a:r>
              <a:rPr sz="1600" b="1" spc="-5" dirty="0">
                <a:solidFill>
                  <a:srgbClr val="EC5238"/>
                </a:solidFill>
                <a:latin typeface="Arial"/>
                <a:cs typeface="Arial"/>
              </a:rPr>
              <a:t>на </a:t>
            </a:r>
            <a:r>
              <a:rPr sz="1600" b="1" spc="-20" dirty="0">
                <a:solidFill>
                  <a:srgbClr val="EC5238"/>
                </a:solidFill>
                <a:latin typeface="Arial"/>
                <a:cs typeface="Arial"/>
              </a:rPr>
              <a:t>все</a:t>
            </a:r>
            <a:r>
              <a:rPr sz="1600" b="1" spc="90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EC5238"/>
                </a:solidFill>
                <a:latin typeface="Arial"/>
                <a:cs typeface="Arial"/>
              </a:rPr>
              <a:t>субъекты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b="1" spc="-20" dirty="0">
                <a:solidFill>
                  <a:srgbClr val="EC5238"/>
                </a:solidFill>
                <a:latin typeface="Arial"/>
                <a:cs typeface="Arial"/>
              </a:rPr>
              <a:t>малого </a:t>
            </a:r>
            <a:r>
              <a:rPr sz="1600" b="1" spc="-5" dirty="0">
                <a:solidFill>
                  <a:srgbClr val="EC5238"/>
                </a:solidFill>
                <a:latin typeface="Arial"/>
                <a:cs typeface="Arial"/>
              </a:rPr>
              <a:t>и </a:t>
            </a:r>
            <a:r>
              <a:rPr sz="1600" b="1" spc="-10" dirty="0">
                <a:solidFill>
                  <a:srgbClr val="EC5238"/>
                </a:solidFill>
                <a:latin typeface="Arial"/>
                <a:cs typeface="Arial"/>
              </a:rPr>
              <a:t>среднего</a:t>
            </a:r>
            <a:r>
              <a:rPr sz="1600" b="1" spc="50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EC5238"/>
                </a:solidFill>
                <a:latin typeface="Arial"/>
                <a:cs typeface="Arial"/>
              </a:rPr>
              <a:t>предпринимательства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"/>
              <a:cs typeface="Arial"/>
            </a:endParaRPr>
          </a:p>
          <a:p>
            <a:pPr marL="12700" marR="113664">
              <a:lnSpc>
                <a:spcPct val="100000"/>
              </a:lnSpc>
            </a:pP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предпринимателей,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выплачивающих 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заработную </a:t>
            </a:r>
            <a:r>
              <a:rPr sz="1600" spc="-40" dirty="0">
                <a:solidFill>
                  <a:srgbClr val="552112"/>
                </a:solidFill>
                <a:latin typeface="Arial"/>
                <a:cs typeface="Arial"/>
              </a:rPr>
              <a:t>плату, </a:t>
            </a:r>
            <a:r>
              <a:rPr sz="1600" spc="-35" dirty="0">
                <a:solidFill>
                  <a:srgbClr val="552112"/>
                </a:solidFill>
                <a:latin typeface="Arial"/>
                <a:cs typeface="Arial"/>
              </a:rPr>
              <a:t>будет </a:t>
            </a:r>
            <a:r>
              <a:rPr sz="1600" b="1" spc="-10" dirty="0">
                <a:solidFill>
                  <a:srgbClr val="EC5238"/>
                </a:solidFill>
                <a:latin typeface="Arial"/>
                <a:cs typeface="Arial"/>
              </a:rPr>
              <a:t>снижен тариф </a:t>
            </a:r>
            <a:r>
              <a:rPr sz="1600" b="1" spc="-5" dirty="0">
                <a:solidFill>
                  <a:srgbClr val="EC5238"/>
                </a:solidFill>
                <a:latin typeface="Arial"/>
                <a:cs typeface="Arial"/>
              </a:rPr>
              <a:t>по  </a:t>
            </a:r>
            <a:r>
              <a:rPr sz="1600" b="1" spc="-10" dirty="0">
                <a:solidFill>
                  <a:srgbClr val="EC5238"/>
                </a:solidFill>
                <a:latin typeface="Arial"/>
                <a:cs typeface="Arial"/>
              </a:rPr>
              <a:t>страховым </a:t>
            </a:r>
            <a:r>
              <a:rPr sz="1600" b="1" spc="-5" dirty="0">
                <a:solidFill>
                  <a:srgbClr val="EC5238"/>
                </a:solidFill>
                <a:latin typeface="Arial"/>
                <a:cs typeface="Arial"/>
              </a:rPr>
              <a:t>взносам с 30 до</a:t>
            </a:r>
            <a:r>
              <a:rPr sz="1600" b="1" spc="65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EC5238"/>
                </a:solidFill>
                <a:latin typeface="Arial"/>
                <a:cs typeface="Arial"/>
              </a:rPr>
              <a:t>15%.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650">
              <a:latin typeface="Arial"/>
              <a:cs typeface="Arial"/>
            </a:endParaRPr>
          </a:p>
          <a:p>
            <a:pPr marL="12700" marR="5080">
              <a:lnSpc>
                <a:spcPct val="98700"/>
              </a:lnSpc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Пониженный тариф </a:t>
            </a:r>
            <a:r>
              <a:rPr sz="1600" spc="-35" dirty="0">
                <a:solidFill>
                  <a:srgbClr val="552112"/>
                </a:solidFill>
                <a:latin typeface="Arial"/>
                <a:cs typeface="Arial"/>
              </a:rPr>
              <a:t>будет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распространяться 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только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ту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часть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заработной платы, 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которая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превышает</a:t>
            </a:r>
            <a:r>
              <a:rPr sz="1600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МРОТ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61389" y="5408422"/>
            <a:ext cx="34359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085" algn="l"/>
                <a:tab pos="2997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Федеральный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закон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01.04.2020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N</a:t>
            </a:r>
            <a:r>
              <a:rPr sz="1200" spc="-114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102-ФЗ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240526" y="1352753"/>
            <a:ext cx="4265930" cy="5298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839469">
              <a:lnSpc>
                <a:spcPct val="100000"/>
              </a:lnSpc>
              <a:spcBef>
                <a:spcPts val="95"/>
              </a:spcBef>
            </a:pPr>
            <a:r>
              <a:rPr sz="2800" b="1" spc="-30" dirty="0">
                <a:solidFill>
                  <a:srgbClr val="552112"/>
                </a:solidFill>
                <a:latin typeface="Arial"/>
                <a:cs typeface="Arial"/>
              </a:rPr>
              <a:t>Гранты </a:t>
            </a:r>
            <a:r>
              <a:rPr sz="2800" b="1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2800" b="1" spc="-25" dirty="0">
                <a:solidFill>
                  <a:srgbClr val="552112"/>
                </a:solidFill>
                <a:latin typeface="Arial"/>
                <a:cs typeface="Arial"/>
              </a:rPr>
              <a:t>малого  </a:t>
            </a:r>
            <a:r>
              <a:rPr sz="2800" b="1" spc="-5" dirty="0">
                <a:solidFill>
                  <a:srgbClr val="552112"/>
                </a:solidFill>
                <a:latin typeface="Arial"/>
                <a:cs typeface="Arial"/>
              </a:rPr>
              <a:t>бизнеса и</a:t>
            </a:r>
            <a:r>
              <a:rPr sz="2800" b="1" spc="-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552112"/>
                </a:solidFill>
                <a:latin typeface="Arial"/>
                <a:cs typeface="Arial"/>
              </a:rPr>
              <a:t>ИП</a:t>
            </a:r>
            <a:endParaRPr sz="28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1960"/>
              </a:spcBef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Распространяется </a:t>
            </a:r>
            <a:r>
              <a:rPr sz="1600" b="1" spc="-5" dirty="0">
                <a:solidFill>
                  <a:srgbClr val="EC5238"/>
                </a:solidFill>
                <a:latin typeface="Arial"/>
                <a:cs typeface="Arial"/>
              </a:rPr>
              <a:t>на ИП и </a:t>
            </a:r>
            <a:r>
              <a:rPr sz="1600" b="1" spc="-15" dirty="0">
                <a:solidFill>
                  <a:srgbClr val="EC5238"/>
                </a:solidFill>
                <a:latin typeface="Arial"/>
                <a:cs typeface="Arial"/>
              </a:rPr>
              <a:t>субъекты </a:t>
            </a:r>
            <a:r>
              <a:rPr sz="1600" b="1" spc="-10" dirty="0">
                <a:solidFill>
                  <a:srgbClr val="EC5238"/>
                </a:solidFill>
                <a:latin typeface="Arial"/>
                <a:cs typeface="Arial"/>
              </a:rPr>
              <a:t>МСП  </a:t>
            </a:r>
            <a:r>
              <a:rPr sz="1600" b="1" spc="-5" dirty="0">
                <a:solidFill>
                  <a:srgbClr val="EC5238"/>
                </a:solidFill>
                <a:latin typeface="Arial"/>
                <a:cs typeface="Arial"/>
              </a:rPr>
              <a:t>в </a:t>
            </a:r>
            <a:r>
              <a:rPr sz="1600" b="1" spc="-10" dirty="0">
                <a:solidFill>
                  <a:srgbClr val="EC5238"/>
                </a:solidFill>
                <a:latin typeface="Arial"/>
                <a:cs typeface="Arial"/>
              </a:rPr>
              <a:t>пострадавших</a:t>
            </a:r>
            <a:r>
              <a:rPr sz="1600" b="1" spc="70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EC5238"/>
                </a:solidFill>
                <a:latin typeface="Arial"/>
                <a:cs typeface="Arial"/>
              </a:rPr>
              <a:t>отраслях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b="1" spc="-25" dirty="0">
                <a:solidFill>
                  <a:srgbClr val="552112"/>
                </a:solidFill>
                <a:latin typeface="Arial"/>
                <a:cs typeface="Arial"/>
              </a:rPr>
              <a:t>Условия</a:t>
            </a:r>
            <a:r>
              <a:rPr sz="1800" b="1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получения:</a:t>
            </a:r>
            <a:endParaRPr sz="1800">
              <a:latin typeface="Arial"/>
              <a:cs typeface="Arial"/>
            </a:endParaRPr>
          </a:p>
          <a:p>
            <a:pPr marL="12700" marR="88900">
              <a:lnSpc>
                <a:spcPct val="100000"/>
              </a:lnSpc>
              <a:spcBef>
                <a:spcPts val="5"/>
              </a:spcBef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Сохранение не менее 90%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рабочих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мест на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01.04.2020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0" dirty="0">
                <a:solidFill>
                  <a:srgbClr val="552112"/>
                </a:solidFill>
                <a:latin typeface="Arial"/>
                <a:cs typeface="Arial"/>
              </a:rPr>
              <a:t>г.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15" dirty="0">
                <a:solidFill>
                  <a:srgbClr val="552112"/>
                </a:solidFill>
                <a:latin typeface="Arial"/>
                <a:cs typeface="Arial"/>
              </a:rPr>
              <a:t>Размер </a:t>
            </a: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выплат</a:t>
            </a:r>
            <a:r>
              <a:rPr sz="1800" b="1" spc="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552112"/>
                </a:solidFill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b="1" spc="-5" dirty="0">
                <a:solidFill>
                  <a:srgbClr val="EC5238"/>
                </a:solidFill>
                <a:latin typeface="Arial"/>
                <a:cs typeface="Arial"/>
              </a:rPr>
              <a:t>12 130 </a:t>
            </a:r>
            <a:r>
              <a:rPr sz="1800" b="1" spc="-20" dirty="0">
                <a:solidFill>
                  <a:srgbClr val="EC5238"/>
                </a:solidFill>
                <a:latin typeface="Arial"/>
                <a:cs typeface="Arial"/>
              </a:rPr>
              <a:t>рублей </a:t>
            </a:r>
            <a:r>
              <a:rPr sz="1800" b="1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каждого</a:t>
            </a: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работника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20" dirty="0">
                <a:solidFill>
                  <a:srgbClr val="552112"/>
                </a:solidFill>
                <a:latin typeface="Arial"/>
                <a:cs typeface="Arial"/>
              </a:rPr>
              <a:t>Начало </a:t>
            </a: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выплат: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18</a:t>
            </a:r>
            <a:r>
              <a:rPr sz="1800" spc="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мая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800" b="1" spc="-20" dirty="0">
                <a:solidFill>
                  <a:srgbClr val="552112"/>
                </a:solidFill>
                <a:latin typeface="Arial"/>
                <a:cs typeface="Arial"/>
              </a:rPr>
              <a:t>что </a:t>
            </a:r>
            <a:r>
              <a:rPr sz="1800" b="1" spc="-15" dirty="0">
                <a:solidFill>
                  <a:srgbClr val="552112"/>
                </a:solidFill>
                <a:latin typeface="Arial"/>
                <a:cs typeface="Arial"/>
              </a:rPr>
              <a:t>можно</a:t>
            </a:r>
            <a:r>
              <a:rPr sz="1800" b="1" spc="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потратить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:</a:t>
            </a:r>
            <a:endParaRPr sz="1600">
              <a:latin typeface="Arial"/>
              <a:cs typeface="Arial"/>
            </a:endParaRPr>
          </a:p>
          <a:p>
            <a:pPr marL="137160" indent="-125095">
              <a:lnSpc>
                <a:spcPct val="100000"/>
              </a:lnSpc>
              <a:spcBef>
                <a:spcPts val="10"/>
              </a:spcBef>
              <a:buChar char="-"/>
              <a:tabLst>
                <a:tab pos="13779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выплата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зарплат</a:t>
            </a:r>
            <a:endParaRPr sz="1600">
              <a:latin typeface="Arial"/>
              <a:cs typeface="Arial"/>
            </a:endParaRPr>
          </a:p>
          <a:p>
            <a:pPr marL="137160" indent="-125095">
              <a:lnSpc>
                <a:spcPts val="1895"/>
              </a:lnSpc>
              <a:buChar char="-"/>
              <a:tabLst>
                <a:tab pos="137795" algn="l"/>
              </a:tabLst>
            </a:pP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коммунальные</a:t>
            </a:r>
            <a:r>
              <a:rPr sz="1600" spc="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платежи</a:t>
            </a:r>
            <a:endParaRPr sz="1600">
              <a:latin typeface="Arial"/>
              <a:cs typeface="Arial"/>
            </a:endParaRPr>
          </a:p>
          <a:p>
            <a:pPr marL="137160" indent="-125095">
              <a:lnSpc>
                <a:spcPts val="1895"/>
              </a:lnSpc>
              <a:buChar char="-"/>
              <a:tabLst>
                <a:tab pos="13779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другие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обязательные</a:t>
            </a:r>
            <a:r>
              <a:rPr sz="1600" spc="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платежи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91439" y="1219200"/>
            <a:ext cx="1190244" cy="12862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120640" y="1214628"/>
            <a:ext cx="1188719" cy="12862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6</a:t>
            </a:fld>
            <a:endParaRPr spc="1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948907" y="2345077"/>
            <a:ext cx="4679532" cy="2531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57444" y="2130552"/>
            <a:ext cx="172720" cy="227329"/>
          </a:xfrm>
          <a:custGeom>
            <a:avLst/>
            <a:gdLst/>
            <a:ahLst/>
            <a:cxnLst/>
            <a:rect l="l" t="t" r="r" b="b"/>
            <a:pathLst>
              <a:path w="172720" h="227330">
                <a:moveTo>
                  <a:pt x="172211" y="227075"/>
                </a:moveTo>
                <a:lnTo>
                  <a:pt x="56387" y="0"/>
                </a:lnTo>
                <a:lnTo>
                  <a:pt x="0" y="0"/>
                </a:lnTo>
              </a:path>
            </a:pathLst>
          </a:custGeom>
          <a:ln w="9525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989320" y="1549908"/>
            <a:ext cx="562610" cy="844550"/>
          </a:xfrm>
          <a:custGeom>
            <a:avLst/>
            <a:gdLst/>
            <a:ahLst/>
            <a:cxnLst/>
            <a:rect l="l" t="t" r="r" b="b"/>
            <a:pathLst>
              <a:path w="562609" h="844550">
                <a:moveTo>
                  <a:pt x="0" y="844296"/>
                </a:moveTo>
                <a:lnTo>
                  <a:pt x="504443" y="0"/>
                </a:lnTo>
                <a:lnTo>
                  <a:pt x="562355" y="0"/>
                </a:lnTo>
              </a:path>
            </a:pathLst>
          </a:custGeom>
          <a:ln w="952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499859" y="2098548"/>
            <a:ext cx="1062355" cy="401320"/>
          </a:xfrm>
          <a:custGeom>
            <a:avLst/>
            <a:gdLst/>
            <a:ahLst/>
            <a:cxnLst/>
            <a:rect l="l" t="t" r="r" b="b"/>
            <a:pathLst>
              <a:path w="1062354" h="401319">
                <a:moveTo>
                  <a:pt x="0" y="400812"/>
                </a:moveTo>
                <a:lnTo>
                  <a:pt x="1004315" y="0"/>
                </a:lnTo>
                <a:lnTo>
                  <a:pt x="1062228" y="0"/>
                </a:lnTo>
              </a:path>
            </a:pathLst>
          </a:custGeom>
          <a:ln w="9525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402068" y="4384548"/>
            <a:ext cx="478790" cy="105410"/>
          </a:xfrm>
          <a:custGeom>
            <a:avLst/>
            <a:gdLst/>
            <a:ahLst/>
            <a:cxnLst/>
            <a:rect l="l" t="t" r="r" b="b"/>
            <a:pathLst>
              <a:path w="478790" h="105410">
                <a:moveTo>
                  <a:pt x="0" y="0"/>
                </a:moveTo>
                <a:lnTo>
                  <a:pt x="420624" y="105156"/>
                </a:lnTo>
                <a:lnTo>
                  <a:pt x="478535" y="105156"/>
                </a:lnTo>
              </a:path>
            </a:pathLst>
          </a:custGeom>
          <a:ln w="9524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65348" y="4684776"/>
            <a:ext cx="508000" cy="196850"/>
          </a:xfrm>
          <a:custGeom>
            <a:avLst/>
            <a:gdLst/>
            <a:ahLst/>
            <a:cxnLst/>
            <a:rect l="l" t="t" r="r" b="b"/>
            <a:pathLst>
              <a:path w="508000" h="196850">
                <a:moveTo>
                  <a:pt x="507491" y="0"/>
                </a:moveTo>
                <a:lnTo>
                  <a:pt x="57912" y="196595"/>
                </a:lnTo>
                <a:lnTo>
                  <a:pt x="0" y="196595"/>
                </a:lnTo>
              </a:path>
            </a:pathLst>
          </a:custGeom>
          <a:ln w="9525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261616" y="3203448"/>
            <a:ext cx="698500" cy="165100"/>
          </a:xfrm>
          <a:custGeom>
            <a:avLst/>
            <a:gdLst/>
            <a:ahLst/>
            <a:cxnLst/>
            <a:rect l="l" t="t" r="r" b="b"/>
            <a:pathLst>
              <a:path w="698500" h="165100">
                <a:moveTo>
                  <a:pt x="697991" y="164591"/>
                </a:moveTo>
                <a:lnTo>
                  <a:pt x="56387" y="0"/>
                </a:lnTo>
                <a:lnTo>
                  <a:pt x="0" y="0"/>
                </a:lnTo>
              </a:path>
            </a:pathLst>
          </a:custGeom>
          <a:ln w="9525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695700" y="2174748"/>
            <a:ext cx="509270" cy="306705"/>
          </a:xfrm>
          <a:custGeom>
            <a:avLst/>
            <a:gdLst/>
            <a:ahLst/>
            <a:cxnLst/>
            <a:rect l="l" t="t" r="r" b="b"/>
            <a:pathLst>
              <a:path w="509270" h="306705">
                <a:moveTo>
                  <a:pt x="509015" y="306324"/>
                </a:moveTo>
                <a:lnTo>
                  <a:pt x="57912" y="0"/>
                </a:lnTo>
                <a:lnTo>
                  <a:pt x="0" y="0"/>
                </a:lnTo>
              </a:path>
            </a:pathLst>
          </a:custGeom>
          <a:ln w="9525">
            <a:solidFill>
              <a:srgbClr val="A6A6A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644390" y="1267714"/>
            <a:ext cx="1368425" cy="906780"/>
          </a:xfrm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5240" marR="5080" indent="-3175" algn="just">
              <a:lnSpc>
                <a:spcPct val="95400"/>
              </a:lnSpc>
              <a:spcBef>
                <a:spcPts val="165"/>
              </a:spcBef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Сельское,</a:t>
            </a:r>
            <a:r>
              <a:rPr sz="1200" b="1" spc="-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лесное  хозяйство,</a:t>
            </a:r>
            <a:r>
              <a:rPr sz="1200" b="1" spc="-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охота,  рыболовство</a:t>
            </a:r>
            <a:r>
              <a:rPr sz="1200" b="1" spc="-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endParaRPr sz="1200">
              <a:latin typeface="Arial"/>
              <a:cs typeface="Arial"/>
            </a:endParaRPr>
          </a:p>
          <a:p>
            <a:pPr marL="1270" algn="ctr">
              <a:lnSpc>
                <a:spcPts val="1345"/>
              </a:lnSpc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рыбоводство</a:t>
            </a:r>
            <a:endParaRPr sz="1200">
              <a:latin typeface="Arial"/>
              <a:cs typeface="Arial"/>
            </a:endParaRPr>
          </a:p>
          <a:p>
            <a:pPr marL="3810" algn="ctr">
              <a:lnSpc>
                <a:spcPts val="1405"/>
              </a:lnSpc>
            </a:pP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5%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398514" y="1211326"/>
            <a:ext cx="14116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Обраб</a:t>
            </a:r>
            <a:r>
              <a:rPr sz="1200" b="1" spc="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200" b="1" spc="-1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ы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ю</a:t>
            </a:r>
            <a:r>
              <a:rPr sz="1200" b="1" spc="-20" dirty="0">
                <a:solidFill>
                  <a:srgbClr val="552112"/>
                </a:solidFill>
                <a:latin typeface="Arial"/>
                <a:cs typeface="Arial"/>
              </a:rPr>
              <a:t>щ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58533" y="1385061"/>
            <a:ext cx="1090295" cy="383540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436245" marR="5080" indent="-424180">
              <a:lnSpc>
                <a:spcPts val="1380"/>
              </a:lnSpc>
              <a:spcBef>
                <a:spcPts val="195"/>
              </a:spcBef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ро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зво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200" b="1" spc="-1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а  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1%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570723" y="1934083"/>
            <a:ext cx="1180465" cy="38227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480059" marR="5080" indent="-467995">
              <a:lnSpc>
                <a:spcPts val="1370"/>
              </a:lnSpc>
              <a:spcBef>
                <a:spcPts val="204"/>
              </a:spcBef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200" b="1" spc="-1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ро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200" b="1" spc="-1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ел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ь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200" b="1" spc="-1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о  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8%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749920" y="3975861"/>
            <a:ext cx="1731010" cy="906780"/>
          </a:xfrm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44780" marR="102235" indent="-33655" algn="just">
              <a:lnSpc>
                <a:spcPct val="95400"/>
              </a:lnSpc>
              <a:spcBef>
                <a:spcPts val="165"/>
              </a:spcBef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Торговля оптовая</a:t>
            </a:r>
            <a:r>
              <a:rPr sz="1200" b="1" spc="-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и  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розничная; ремонт  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автотранспортных</a:t>
            </a:r>
            <a:endParaRPr sz="1200">
              <a:latin typeface="Arial"/>
              <a:cs typeface="Arial"/>
            </a:endParaRPr>
          </a:p>
          <a:p>
            <a:pPr marL="713105" marR="5080" indent="-701040" algn="just">
              <a:lnSpc>
                <a:spcPts val="1370"/>
              </a:lnSpc>
              <a:spcBef>
                <a:spcPts val="45"/>
              </a:spcBef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средств 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200" b="1" spc="-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мотоциклов  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42%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39214" y="4718050"/>
            <a:ext cx="1319530" cy="906780"/>
          </a:xfrm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2700" marR="5080" algn="ctr">
              <a:lnSpc>
                <a:spcPct val="95500"/>
              </a:lnSpc>
              <a:spcBef>
                <a:spcPts val="165"/>
              </a:spcBef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Деятельность</a:t>
            </a:r>
            <a:r>
              <a:rPr sz="1200" b="1" spc="-10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по  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операциям 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с  </a:t>
            </a:r>
            <a:r>
              <a:rPr sz="1200" b="1" spc="-10" dirty="0">
                <a:solidFill>
                  <a:srgbClr val="552112"/>
                </a:solidFill>
                <a:latin typeface="Arial"/>
                <a:cs typeface="Arial"/>
              </a:rPr>
              <a:t>недвижимым  имуществом  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11%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62711" y="3039872"/>
            <a:ext cx="1492250" cy="557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405"/>
              </a:lnSpc>
              <a:spcBef>
                <a:spcPts val="100"/>
              </a:spcBef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Транспортировка</a:t>
            </a:r>
            <a:r>
              <a:rPr sz="1200" b="1" spc="-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ts val="1375"/>
              </a:lnSpc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хранение</a:t>
            </a:r>
            <a:endParaRPr sz="1200">
              <a:latin typeface="Arial"/>
              <a:cs typeface="Arial"/>
            </a:endParaRPr>
          </a:p>
          <a:p>
            <a:pPr marL="1905" algn="ctr">
              <a:lnSpc>
                <a:spcPts val="1410"/>
              </a:lnSpc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16%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56205" y="1836547"/>
            <a:ext cx="1530985" cy="557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405"/>
              </a:lnSpc>
              <a:spcBef>
                <a:spcPts val="100"/>
              </a:spcBef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Предоставление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ts val="1375"/>
              </a:lnSpc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прочих видов</a:t>
            </a:r>
            <a:r>
              <a:rPr sz="1200" b="1" spc="-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552112"/>
                </a:solidFill>
                <a:latin typeface="Arial"/>
                <a:cs typeface="Arial"/>
              </a:rPr>
              <a:t>услуг</a:t>
            </a:r>
            <a:endParaRPr sz="1200">
              <a:latin typeface="Arial"/>
              <a:cs typeface="Arial"/>
            </a:endParaRPr>
          </a:p>
          <a:p>
            <a:pPr marL="1905" algn="ctr">
              <a:lnSpc>
                <a:spcPts val="1410"/>
              </a:lnSpc>
            </a:pP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17%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674870" y="5494782"/>
            <a:ext cx="5015865" cy="1077595"/>
          </a:xfrm>
          <a:prstGeom prst="rect">
            <a:avLst/>
          </a:prstGeom>
          <a:ln w="22225">
            <a:solidFill>
              <a:srgbClr val="ECD7C2"/>
            </a:solidFill>
          </a:ln>
        </p:spPr>
        <p:txBody>
          <a:bodyPr vert="horz" wrap="square" lIns="0" tIns="45720" rIns="0" bIns="0" rtlCol="0">
            <a:spAutoFit/>
          </a:bodyPr>
          <a:lstStyle/>
          <a:p>
            <a:pPr marL="90170">
              <a:lnSpc>
                <a:spcPts val="1680"/>
              </a:lnSpc>
              <a:spcBef>
                <a:spcPts val="360"/>
              </a:spcBef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Количество субъектов малого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b="1" spc="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среднего</a:t>
            </a:r>
            <a:endParaRPr sz="1400">
              <a:latin typeface="Arial"/>
              <a:cs typeface="Arial"/>
            </a:endParaRPr>
          </a:p>
          <a:p>
            <a:pPr marL="90170">
              <a:lnSpc>
                <a:spcPct val="100000"/>
              </a:lnSpc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предпринимательства </a:t>
            </a:r>
            <a:r>
              <a:rPr sz="1800" b="1" dirty="0">
                <a:solidFill>
                  <a:srgbClr val="EC5238"/>
                </a:solidFill>
                <a:latin typeface="Arial"/>
                <a:cs typeface="Arial"/>
              </a:rPr>
              <a:t>– </a:t>
            </a:r>
            <a:r>
              <a:rPr sz="1800" b="1" spc="-5" dirty="0">
                <a:solidFill>
                  <a:srgbClr val="EC5238"/>
                </a:solidFill>
                <a:latin typeface="Arial"/>
                <a:cs typeface="Arial"/>
              </a:rPr>
              <a:t>20</a:t>
            </a:r>
            <a:r>
              <a:rPr sz="1800" b="1" spc="-60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EC5238"/>
                </a:solidFill>
                <a:latin typeface="Arial"/>
                <a:cs typeface="Arial"/>
              </a:rPr>
              <a:t>462</a:t>
            </a:r>
            <a:endParaRPr sz="1800">
              <a:latin typeface="Arial"/>
              <a:cs typeface="Arial"/>
            </a:endParaRPr>
          </a:p>
          <a:p>
            <a:pPr marL="90170">
              <a:lnSpc>
                <a:spcPct val="100000"/>
              </a:lnSpc>
              <a:spcBef>
                <a:spcPts val="1680"/>
              </a:spcBef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Численность занятых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сфере </a:t>
            </a:r>
            <a:r>
              <a:rPr sz="1400" b="1" spc="5" dirty="0">
                <a:solidFill>
                  <a:srgbClr val="552112"/>
                </a:solidFill>
                <a:latin typeface="Arial"/>
                <a:cs typeface="Arial"/>
              </a:rPr>
              <a:t>МСП </a:t>
            </a:r>
            <a:r>
              <a:rPr sz="1800" b="1" dirty="0">
                <a:solidFill>
                  <a:srgbClr val="EC5238"/>
                </a:solidFill>
                <a:latin typeface="Arial"/>
                <a:cs typeface="Arial"/>
              </a:rPr>
              <a:t>– </a:t>
            </a:r>
            <a:r>
              <a:rPr sz="1800" b="1" spc="-5" dirty="0">
                <a:solidFill>
                  <a:srgbClr val="EC5238"/>
                </a:solidFill>
                <a:latin typeface="Arial"/>
                <a:cs typeface="Arial"/>
              </a:rPr>
              <a:t>80 880</a:t>
            </a:r>
            <a:r>
              <a:rPr sz="1800" b="1" spc="-85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EC5238"/>
                </a:solidFill>
                <a:latin typeface="Arial"/>
                <a:cs typeface="Arial"/>
              </a:rPr>
              <a:t>чел.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938272" y="323088"/>
            <a:ext cx="5678424" cy="9555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3196208" y="432308"/>
            <a:ext cx="511429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Отраслевая</a:t>
            </a:r>
            <a:r>
              <a:rPr spc="-70" dirty="0"/>
              <a:t> </a:t>
            </a:r>
            <a:r>
              <a:rPr dirty="0"/>
              <a:t>структура</a:t>
            </a:r>
          </a:p>
        </p:txBody>
      </p:sp>
      <p:sp>
        <p:nvSpPr>
          <p:cNvPr id="21" name="object 2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7</a:t>
            </a:fld>
            <a:endParaRPr spc="1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904591" y="1723937"/>
            <a:ext cx="7399370" cy="13032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28542" y="1508201"/>
            <a:ext cx="649922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spc="-15" dirty="0">
                <a:latin typeface="Calibri"/>
                <a:cs typeface="Calibri"/>
              </a:rPr>
              <a:t>Федеральный </a:t>
            </a:r>
            <a:r>
              <a:rPr sz="4000" b="1" spc="-5" dirty="0">
                <a:latin typeface="Calibri"/>
                <a:cs typeface="Calibri"/>
              </a:rPr>
              <a:t>уровень –</a:t>
            </a:r>
            <a:r>
              <a:rPr sz="4000" b="1" spc="-10" dirty="0">
                <a:latin typeface="Calibri"/>
                <a:cs typeface="Calibri"/>
              </a:rPr>
              <a:t> </a:t>
            </a:r>
            <a:r>
              <a:rPr sz="4800" b="1" dirty="0">
                <a:latin typeface="Calibri"/>
                <a:cs typeface="Calibri"/>
              </a:rPr>
              <a:t>646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900298" y="2219909"/>
            <a:ext cx="7355840" cy="767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2000"/>
              </a:lnSpc>
              <a:spcBef>
                <a:spcPts val="100"/>
              </a:spcBef>
            </a:pPr>
            <a:r>
              <a:rPr sz="1800" b="1" spc="-15" dirty="0">
                <a:solidFill>
                  <a:srgbClr val="552112"/>
                </a:solidFill>
                <a:latin typeface="Calibri"/>
                <a:cs typeface="Calibri"/>
              </a:rPr>
              <a:t>(протокол </a:t>
            </a:r>
            <a:r>
              <a:rPr sz="1800" b="1" spc="-5" dirty="0">
                <a:solidFill>
                  <a:srgbClr val="552112"/>
                </a:solidFill>
                <a:latin typeface="Calibri"/>
                <a:cs typeface="Calibri"/>
              </a:rPr>
              <a:t>заседания Правительственной </a:t>
            </a:r>
            <a:r>
              <a:rPr sz="1800" b="1" spc="-10" dirty="0">
                <a:solidFill>
                  <a:srgbClr val="552112"/>
                </a:solidFill>
                <a:latin typeface="Calibri"/>
                <a:cs typeface="Calibri"/>
              </a:rPr>
              <a:t>комиссии </a:t>
            </a:r>
            <a:r>
              <a:rPr sz="1800" b="1" spc="-5" dirty="0">
                <a:solidFill>
                  <a:srgbClr val="552112"/>
                </a:solidFill>
                <a:latin typeface="Calibri"/>
                <a:cs typeface="Calibri"/>
              </a:rPr>
              <a:t>по</a:t>
            </a:r>
            <a:r>
              <a:rPr sz="1800" b="1" spc="-35" dirty="0">
                <a:solidFill>
                  <a:srgbClr val="552112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52112"/>
                </a:solidFill>
                <a:latin typeface="Calibri"/>
                <a:cs typeface="Calibri"/>
              </a:rPr>
              <a:t>повышению</a:t>
            </a:r>
            <a:endParaRPr sz="1800">
              <a:latin typeface="Calibri"/>
              <a:cs typeface="Calibri"/>
            </a:endParaRPr>
          </a:p>
          <a:p>
            <a:pPr marL="12700" marR="5080" algn="ctr">
              <a:lnSpc>
                <a:spcPts val="1839"/>
              </a:lnSpc>
              <a:spcBef>
                <a:spcPts val="170"/>
              </a:spcBef>
            </a:pPr>
            <a:r>
              <a:rPr sz="1800" b="1" spc="-10" dirty="0">
                <a:solidFill>
                  <a:srgbClr val="552112"/>
                </a:solidFill>
                <a:latin typeface="Calibri"/>
                <a:cs typeface="Calibri"/>
              </a:rPr>
              <a:t>устойчивости </a:t>
            </a:r>
            <a:r>
              <a:rPr sz="1800" b="1" dirty="0">
                <a:solidFill>
                  <a:srgbClr val="552112"/>
                </a:solidFill>
                <a:latin typeface="Calibri"/>
                <a:cs typeface="Calibri"/>
              </a:rPr>
              <a:t>развития </a:t>
            </a:r>
            <a:r>
              <a:rPr sz="1800" b="1" spc="-10" dirty="0">
                <a:solidFill>
                  <a:srgbClr val="552112"/>
                </a:solidFill>
                <a:latin typeface="Calibri"/>
                <a:cs typeface="Calibri"/>
              </a:rPr>
              <a:t>Российской экономики Российской Федерации </a:t>
            </a:r>
            <a:r>
              <a:rPr sz="1800" b="1" spc="-5" dirty="0">
                <a:solidFill>
                  <a:srgbClr val="552112"/>
                </a:solidFill>
                <a:latin typeface="Calibri"/>
                <a:cs typeface="Calibri"/>
              </a:rPr>
              <a:t>от  </a:t>
            </a:r>
            <a:r>
              <a:rPr sz="1800" b="1" dirty="0">
                <a:solidFill>
                  <a:srgbClr val="552112"/>
                </a:solidFill>
                <a:latin typeface="Calibri"/>
                <a:cs typeface="Calibri"/>
              </a:rPr>
              <a:t>20 </a:t>
            </a:r>
            <a:r>
              <a:rPr sz="1800" b="1" spc="-5" dirty="0">
                <a:solidFill>
                  <a:srgbClr val="552112"/>
                </a:solidFill>
                <a:latin typeface="Calibri"/>
                <a:cs typeface="Calibri"/>
              </a:rPr>
              <a:t>марта </a:t>
            </a:r>
            <a:r>
              <a:rPr sz="1800" b="1" dirty="0">
                <a:solidFill>
                  <a:srgbClr val="552112"/>
                </a:solidFill>
                <a:latin typeface="Calibri"/>
                <a:cs typeface="Calibri"/>
              </a:rPr>
              <a:t>2020 </a:t>
            </a:r>
            <a:r>
              <a:rPr sz="1800" b="1" spc="-40" dirty="0">
                <a:solidFill>
                  <a:srgbClr val="552112"/>
                </a:solidFill>
                <a:latin typeface="Calibri"/>
                <a:cs typeface="Calibri"/>
              </a:rPr>
              <a:t>г. </a:t>
            </a:r>
            <a:r>
              <a:rPr sz="1800" b="1" dirty="0">
                <a:solidFill>
                  <a:srgbClr val="552112"/>
                </a:solidFill>
                <a:latin typeface="Calibri"/>
                <a:cs typeface="Calibri"/>
              </a:rPr>
              <a:t>№</a:t>
            </a:r>
            <a:r>
              <a:rPr sz="1800" b="1" spc="35" dirty="0">
                <a:solidFill>
                  <a:srgbClr val="552112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552112"/>
                </a:solidFill>
                <a:latin typeface="Calibri"/>
                <a:cs typeface="Calibri"/>
              </a:rPr>
              <a:t>3)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1627" y="1408176"/>
            <a:ext cx="2848356" cy="24277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22826" y="4461686"/>
            <a:ext cx="5155232" cy="4790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751576" y="4174236"/>
            <a:ext cx="918209" cy="112242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071615" y="4079748"/>
            <a:ext cx="1643634" cy="128244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228344" y="4846332"/>
            <a:ext cx="5717285" cy="51128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831592" y="5079504"/>
            <a:ext cx="2199894" cy="51128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725923" y="5079504"/>
            <a:ext cx="375678" cy="51128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796028" y="5079504"/>
            <a:ext cx="499122" cy="51128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77036" y="4216654"/>
            <a:ext cx="6555105" cy="12128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ts val="5440"/>
              </a:lnSpc>
              <a:spcBef>
                <a:spcPts val="95"/>
              </a:spcBef>
            </a:pPr>
            <a:r>
              <a:rPr sz="4000" b="1" spc="-10" dirty="0">
                <a:solidFill>
                  <a:srgbClr val="552112"/>
                </a:solidFill>
                <a:latin typeface="Calibri"/>
                <a:cs typeface="Calibri"/>
              </a:rPr>
              <a:t>Региональный </a:t>
            </a:r>
            <a:r>
              <a:rPr sz="4000" b="1" spc="-5" dirty="0">
                <a:solidFill>
                  <a:srgbClr val="552112"/>
                </a:solidFill>
                <a:latin typeface="Calibri"/>
                <a:cs typeface="Calibri"/>
              </a:rPr>
              <a:t>уровень – </a:t>
            </a:r>
            <a:r>
              <a:rPr sz="4600" b="1" spc="-10" dirty="0">
                <a:solidFill>
                  <a:srgbClr val="552112"/>
                </a:solidFill>
                <a:latin typeface="Calibri"/>
                <a:cs typeface="Calibri"/>
              </a:rPr>
              <a:t>121</a:t>
            </a:r>
            <a:endParaRPr sz="4600">
              <a:latin typeface="Calibri"/>
              <a:cs typeface="Calibri"/>
            </a:endParaRPr>
          </a:p>
          <a:p>
            <a:pPr marL="594360" marR="589280" algn="ctr">
              <a:lnSpc>
                <a:spcPts val="1839"/>
              </a:lnSpc>
              <a:spcBef>
                <a:spcPts val="245"/>
              </a:spcBef>
            </a:pPr>
            <a:r>
              <a:rPr sz="1800" b="1" spc="-5" dirty="0">
                <a:solidFill>
                  <a:srgbClr val="552112"/>
                </a:solidFill>
                <a:latin typeface="Calibri"/>
                <a:cs typeface="Calibri"/>
              </a:rPr>
              <a:t>(распоряжение Правительства </a:t>
            </a:r>
            <a:r>
              <a:rPr sz="1800" b="1" spc="-10" dirty="0">
                <a:solidFill>
                  <a:srgbClr val="552112"/>
                </a:solidFill>
                <a:latin typeface="Calibri"/>
                <a:cs typeface="Calibri"/>
              </a:rPr>
              <a:t>Республики</a:t>
            </a:r>
            <a:r>
              <a:rPr sz="1800" b="1" spc="-90" dirty="0">
                <a:solidFill>
                  <a:srgbClr val="552112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52112"/>
                </a:solidFill>
                <a:latin typeface="Calibri"/>
                <a:cs typeface="Calibri"/>
              </a:rPr>
              <a:t>Мордовия  от </a:t>
            </a:r>
            <a:r>
              <a:rPr sz="1800" b="1" dirty="0">
                <a:solidFill>
                  <a:srgbClr val="552112"/>
                </a:solidFill>
                <a:latin typeface="Calibri"/>
                <a:cs typeface="Calibri"/>
              </a:rPr>
              <a:t>07.04.2020 </a:t>
            </a:r>
            <a:r>
              <a:rPr sz="1800" b="1" spc="-40" dirty="0">
                <a:solidFill>
                  <a:srgbClr val="552112"/>
                </a:solidFill>
                <a:latin typeface="Calibri"/>
                <a:cs typeface="Calibri"/>
              </a:rPr>
              <a:t>г.</a:t>
            </a:r>
            <a:r>
              <a:rPr sz="1800" b="1" spc="-15" dirty="0">
                <a:solidFill>
                  <a:srgbClr val="552112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52112"/>
                </a:solidFill>
                <a:latin typeface="Calibri"/>
                <a:cs typeface="Calibri"/>
              </a:rPr>
              <a:t>194-Р)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7513319" y="3721608"/>
            <a:ext cx="3179063" cy="325678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09244" y="283464"/>
            <a:ext cx="9060180" cy="122224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143406" y="439293"/>
            <a:ext cx="834326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b="1" spc="-10" dirty="0">
                <a:solidFill>
                  <a:srgbClr val="552112"/>
                </a:solidFill>
                <a:latin typeface="Times New Roman"/>
                <a:cs typeface="Times New Roman"/>
              </a:rPr>
              <a:t>Системообразующие</a:t>
            </a:r>
            <a:r>
              <a:rPr sz="4200" b="1" spc="-50" dirty="0">
                <a:solidFill>
                  <a:srgbClr val="552112"/>
                </a:solidFill>
                <a:latin typeface="Times New Roman"/>
                <a:cs typeface="Times New Roman"/>
              </a:rPr>
              <a:t> </a:t>
            </a:r>
            <a:r>
              <a:rPr sz="4200" b="1" spc="-10" dirty="0">
                <a:solidFill>
                  <a:srgbClr val="552112"/>
                </a:solidFill>
                <a:latin typeface="Times New Roman"/>
                <a:cs typeface="Times New Roman"/>
              </a:rPr>
              <a:t>предприятия</a:t>
            </a:r>
            <a:endParaRPr sz="4200" dirty="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8</a:t>
            </a:fld>
            <a:endParaRPr spc="1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898514" y="551434"/>
            <a:ext cx="5885955" cy="86771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07156" rIns="0" bIns="0" rtlCol="0">
            <a:spAutoFit/>
          </a:bodyPr>
          <a:lstStyle/>
          <a:p>
            <a:pPr marL="2498090" marR="5080" indent="-248920">
              <a:lnSpc>
                <a:spcPts val="3260"/>
              </a:lnSpc>
              <a:spcBef>
                <a:spcPts val="695"/>
              </a:spcBef>
            </a:pPr>
            <a:r>
              <a:rPr dirty="0"/>
              <a:t>Налоговые</a:t>
            </a:r>
            <a:r>
              <a:rPr spc="-60" dirty="0"/>
              <a:t> </a:t>
            </a:r>
            <a:r>
              <a:rPr dirty="0"/>
              <a:t>преференции  (региональный</a:t>
            </a:r>
            <a:r>
              <a:rPr spc="-40" dirty="0"/>
              <a:t> </a:t>
            </a:r>
            <a:r>
              <a:rPr dirty="0"/>
              <a:t>аспект)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2823146"/>
            <a:ext cx="2679609" cy="212528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662554" y="2218690"/>
            <a:ext cx="53733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552112"/>
                </a:solidFill>
                <a:latin typeface="Arial"/>
                <a:cs typeface="Arial"/>
              </a:rPr>
              <a:t>Продление </a:t>
            </a:r>
            <a:r>
              <a:rPr sz="2400" b="1" spc="-10" dirty="0">
                <a:solidFill>
                  <a:srgbClr val="552112"/>
                </a:solidFill>
                <a:latin typeface="Arial"/>
                <a:cs typeface="Arial"/>
              </a:rPr>
              <a:t>сроков уплаты</a:t>
            </a:r>
            <a:r>
              <a:rPr sz="2400" b="1" spc="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400" b="1" spc="-15" dirty="0">
                <a:solidFill>
                  <a:srgbClr val="552112"/>
                </a:solidFill>
                <a:latin typeface="Arial"/>
                <a:cs typeface="Arial"/>
              </a:rPr>
              <a:t>налогов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9</a:t>
            </a:fld>
            <a:endParaRPr spc="10" dirty="0"/>
          </a:p>
        </p:txBody>
      </p:sp>
      <p:sp>
        <p:nvSpPr>
          <p:cNvPr id="6" name="object 6"/>
          <p:cNvSpPr txBox="1"/>
          <p:nvPr/>
        </p:nvSpPr>
        <p:spPr>
          <a:xfrm>
            <a:off x="2662554" y="2892298"/>
            <a:ext cx="764920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085" algn="l"/>
                <a:tab pos="2997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Российской Федерации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02.04.2020 № 409 «О мерах по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обеспечению 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устойчивого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развития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экономики»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62554" y="3560191"/>
            <a:ext cx="6539865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Продление 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срока 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предоставления </a:t>
            </a:r>
            <a:r>
              <a:rPr sz="2000" b="1" spc="-15" dirty="0">
                <a:solidFill>
                  <a:srgbClr val="552112"/>
                </a:solidFill>
                <a:latin typeface="Arial"/>
                <a:cs typeface="Arial"/>
              </a:rPr>
              <a:t>отчётности </a:t>
            </a:r>
            <a:r>
              <a:rPr sz="2000" b="1" spc="-20" dirty="0">
                <a:solidFill>
                  <a:srgbClr val="552112"/>
                </a:solidFill>
                <a:latin typeface="Arial"/>
                <a:cs typeface="Arial"/>
              </a:rPr>
              <a:t>всем  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компаниям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2000" b="1" spc="-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ИП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662554" y="4477639"/>
            <a:ext cx="751522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1854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Российской Федерации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02.04.2020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№ 409 «О мерах по</a:t>
            </a:r>
            <a:r>
              <a:rPr sz="1200" spc="-14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обеспечению</a:t>
            </a:r>
            <a:endParaRPr sz="1200">
              <a:latin typeface="Arial"/>
              <a:cs typeface="Arial"/>
            </a:endParaRPr>
          </a:p>
          <a:p>
            <a:pPr marL="184785">
              <a:lnSpc>
                <a:spcPct val="100000"/>
              </a:lnSpc>
            </a:pP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устойчивого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развития</a:t>
            </a:r>
            <a:r>
              <a:rPr sz="1200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экономики»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662554" y="5145405"/>
            <a:ext cx="545909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Снижение </a:t>
            </a:r>
            <a:r>
              <a:rPr sz="2000" b="1" spc="-15" dirty="0">
                <a:solidFill>
                  <a:srgbClr val="552112"/>
                </a:solidFill>
                <a:latin typeface="Arial"/>
                <a:cs typeface="Arial"/>
              </a:rPr>
              <a:t>тарифов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страховым</a:t>
            </a:r>
            <a:r>
              <a:rPr sz="2000" b="1" spc="-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взносам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62554" y="5758053"/>
            <a:ext cx="766064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marR="5080" indent="-1727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1854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Федеральный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закон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01.04.2020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№ 102-ФЗ «О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внесении изменений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в части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первую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вторую 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Налогового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кодекса Российской Федерации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отдельные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законодательные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акты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Российской Федерации» 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(Статья</a:t>
            </a:r>
            <a:r>
              <a:rPr sz="1200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6)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621282" y="2323337"/>
          <a:ext cx="8463915" cy="440358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868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770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94457">
                <a:tc>
                  <a:txBody>
                    <a:bodyPr/>
                    <a:lstStyle/>
                    <a:p>
                      <a:pPr marL="127000">
                        <a:lnSpc>
                          <a:spcPts val="1550"/>
                        </a:lnSpc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spc="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срока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налога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 прибыль,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УСН,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ЕСХН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2019</a:t>
                      </a:r>
                      <a:r>
                        <a:rPr sz="1400" spc="-4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2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0325" algn="ctr">
                        <a:lnSpc>
                          <a:spcPts val="1550"/>
                        </a:lnSpc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</a:t>
                      </a:r>
                      <a:r>
                        <a:rPr sz="1400" spc="-4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меры: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61594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месяцев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89679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spc="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срока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налогов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(авансовых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платежей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</a:t>
                      </a:r>
                      <a:r>
                        <a:rPr sz="1400" spc="-8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налогу),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исключением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НДС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НДФЛ,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отчётные периоды,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приходящиеся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I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квартал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</a:t>
                      </a:r>
                      <a:r>
                        <a:rPr sz="1400" spc="-5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33350" marB="0"/>
                </a:tc>
                <a:tc>
                  <a:txBody>
                    <a:bodyPr/>
                    <a:lstStyle/>
                    <a:p>
                      <a:pPr marL="644525" marR="119380" indent="-457200">
                        <a:lnSpc>
                          <a:spcPct val="114999"/>
                        </a:lnSpc>
                        <a:spcBef>
                          <a:spcPts val="80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</a:t>
                      </a:r>
                      <a:r>
                        <a:rPr sz="1400" spc="-7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меры: 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месяцев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0160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89667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spc="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срока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налогов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(авансовых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платежей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</a:t>
                      </a:r>
                      <a:r>
                        <a:rPr sz="1400" spc="-8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налогу),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исключением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НДС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НДФЛ,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отчётные периоды,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приходящиеся</a:t>
                      </a:r>
                      <a:r>
                        <a:rPr sz="1400" spc="36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-1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полугодие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(II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квартал)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</a:t>
                      </a:r>
                      <a:r>
                        <a:rPr sz="1400" spc="-4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33350" marB="0"/>
                </a:tc>
                <a:tc>
                  <a:txBody>
                    <a:bodyPr/>
                    <a:lstStyle/>
                    <a:p>
                      <a:pPr marL="60325"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</a:t>
                      </a:r>
                      <a:r>
                        <a:rPr sz="1400" spc="-4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меры: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63500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месяца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3335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35365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сроков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авансовых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платежей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</a:t>
                      </a:r>
                      <a:r>
                        <a:rPr sz="1400" spc="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транспортному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-2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налогу,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налогу на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имущество организаций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земельному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налогу</a:t>
                      </a:r>
                      <a:r>
                        <a:rPr sz="1400" spc="-5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(в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127000" marR="249554">
                        <a:lnSpc>
                          <a:spcPct val="114999"/>
                        </a:lnSpc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регионах,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которых установлены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авансовые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платежи)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I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квартал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 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33350" marB="0"/>
                </a:tc>
                <a:tc>
                  <a:txBody>
                    <a:bodyPr/>
                    <a:lstStyle/>
                    <a:p>
                      <a:pPr marL="187325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</a:t>
                      </a:r>
                      <a:r>
                        <a:rPr sz="1400" spc="-6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меры: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18923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до 30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декабря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</a:t>
                      </a:r>
                      <a:r>
                        <a:rPr sz="1400" spc="-13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8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г.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3335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94419">
                <a:tc>
                  <a:txBody>
                    <a:bodyPr/>
                    <a:lstStyle/>
                    <a:p>
                      <a:pPr marL="127000" marR="179705">
                        <a:lnSpc>
                          <a:spcPct val="114999"/>
                        </a:lnSpc>
                        <a:spcBef>
                          <a:spcPts val="795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сроков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spc="-2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НДФЛ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2019 </a:t>
                      </a:r>
                      <a:r>
                        <a:rPr sz="1400" spc="-2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соответствии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 п. 6 </a:t>
                      </a:r>
                      <a:r>
                        <a:rPr sz="1400" spc="-5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ст.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227  Кодекса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(для</a:t>
                      </a:r>
                      <a:r>
                        <a:rPr sz="1400" spc="-4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ИП)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00965" marB="0"/>
                </a:tc>
                <a:tc>
                  <a:txBody>
                    <a:bodyPr/>
                    <a:lstStyle/>
                    <a:p>
                      <a:pPr marL="568325" marR="119380" indent="-381000">
                        <a:lnSpc>
                          <a:spcPct val="114999"/>
                        </a:lnSpc>
                        <a:spcBef>
                          <a:spcPts val="795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</a:t>
                      </a:r>
                      <a:r>
                        <a:rPr sz="1400" spc="-7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меры: 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 3</a:t>
                      </a:r>
                      <a:r>
                        <a:rPr sz="1400" spc="-4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месяца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00965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822960" y="536448"/>
            <a:ext cx="8968740" cy="17846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80617" y="645668"/>
            <a:ext cx="8268970" cy="1343025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12065" marR="5080" indent="1270" algn="ctr">
              <a:lnSpc>
                <a:spcPts val="3270"/>
              </a:lnSpc>
              <a:spcBef>
                <a:spcPts val="685"/>
              </a:spcBef>
            </a:pPr>
            <a:r>
              <a:rPr dirty="0"/>
              <a:t>Продление сроков уплаты налогов  для организаций и </a:t>
            </a:r>
            <a:r>
              <a:rPr spc="5" dirty="0"/>
              <a:t>ИП </a:t>
            </a:r>
            <a:r>
              <a:rPr dirty="0"/>
              <a:t>из</a:t>
            </a:r>
            <a:r>
              <a:rPr spc="-125" dirty="0"/>
              <a:t> </a:t>
            </a:r>
            <a:r>
              <a:rPr dirty="0"/>
              <a:t>наиболее  пострадавших</a:t>
            </a:r>
            <a:r>
              <a:rPr spc="-10" dirty="0"/>
              <a:t> </a:t>
            </a:r>
            <a:r>
              <a:rPr dirty="0"/>
              <a:t>отраслей</a:t>
            </a:r>
          </a:p>
        </p:txBody>
      </p:sp>
      <p:sp>
        <p:nvSpPr>
          <p:cNvPr id="5" name="object 5"/>
          <p:cNvSpPr/>
          <p:nvPr/>
        </p:nvSpPr>
        <p:spPr>
          <a:xfrm>
            <a:off x="141423" y="3226738"/>
            <a:ext cx="1243696" cy="135960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10</a:t>
            </a:fld>
            <a:endParaRPr spc="1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420239" y="2692145"/>
          <a:ext cx="7217409" cy="287344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5111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0624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45003">
                <a:tc gridSpan="2">
                  <a:txBody>
                    <a:bodyPr/>
                    <a:lstStyle/>
                    <a:p>
                      <a:pPr marL="83820" algn="ctr">
                        <a:lnSpc>
                          <a:spcPts val="1550"/>
                        </a:lnSpc>
                      </a:pPr>
                      <a:r>
                        <a:rPr sz="1400" b="1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Для микропредприятий, </a:t>
                      </a:r>
                      <a:r>
                        <a:rPr sz="1400" b="1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ведущих деятельность </a:t>
                      </a:r>
                      <a:r>
                        <a:rPr sz="1400" b="1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 </a:t>
                      </a:r>
                      <a:r>
                        <a:rPr sz="1400" b="1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наиболее</a:t>
                      </a:r>
                      <a:r>
                        <a:rPr sz="1400" b="1" spc="8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пострадавших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87630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400" b="1" spc="-1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отраслях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69073">
                <a:tc>
                  <a:txBody>
                    <a:bodyPr/>
                    <a:lstStyle/>
                    <a:p>
                      <a:pPr marL="127000" marR="177165">
                        <a:lnSpc>
                          <a:spcPct val="114999"/>
                        </a:lnSpc>
                        <a:spcBef>
                          <a:spcPts val="1195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spc="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срока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страховых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взносов за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март-май</a:t>
                      </a:r>
                      <a:r>
                        <a:rPr sz="1400" spc="-17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 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51765" marB="0"/>
                </a:tc>
                <a:tc>
                  <a:txBody>
                    <a:bodyPr/>
                    <a:lstStyle/>
                    <a:p>
                      <a:pPr marL="184785" marR="119380" indent="89535">
                        <a:lnSpc>
                          <a:spcPct val="114999"/>
                        </a:lnSpc>
                        <a:spcBef>
                          <a:spcPts val="1195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  меры: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400" spc="-9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месяцев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5176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2593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850">
                        <a:latin typeface="Times New Roman"/>
                        <a:cs typeface="Times New Roman"/>
                      </a:endParaRPr>
                    </a:p>
                    <a:p>
                      <a:pPr marL="127000" marR="259715">
                        <a:lnSpc>
                          <a:spcPct val="114999"/>
                        </a:lnSpc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spc="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срока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страховых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взносов за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июнь-июль  2020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года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страховых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взносов,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исчисленных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суммы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дохода 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ИП, превышающей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300 000 </a:t>
                      </a:r>
                      <a:r>
                        <a:rPr sz="1400" spc="-1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рублей,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подлежащих </a:t>
                      </a:r>
                      <a:r>
                        <a:rPr sz="1400" spc="-1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уплате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не 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позднее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1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июля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</a:t>
                      </a:r>
                      <a:r>
                        <a:rPr sz="1400" spc="-5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508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850">
                        <a:latin typeface="Times New Roman"/>
                        <a:cs typeface="Times New Roman"/>
                      </a:endParaRPr>
                    </a:p>
                    <a:p>
                      <a:pPr marL="232410" marR="165100" indent="42545">
                        <a:lnSpc>
                          <a:spcPct val="114999"/>
                        </a:lnSpc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  меры: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400" spc="-7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месяца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508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822960" y="536448"/>
            <a:ext cx="8968740" cy="17846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80617" y="645668"/>
            <a:ext cx="8268970" cy="1343025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12065" marR="5080" indent="1270" algn="ctr">
              <a:lnSpc>
                <a:spcPts val="3270"/>
              </a:lnSpc>
              <a:spcBef>
                <a:spcPts val="685"/>
              </a:spcBef>
            </a:pPr>
            <a:r>
              <a:rPr dirty="0"/>
              <a:t>Продление сроков уплаты налогов  для организаций и </a:t>
            </a:r>
            <a:r>
              <a:rPr spc="5" dirty="0"/>
              <a:t>ИП </a:t>
            </a:r>
            <a:r>
              <a:rPr dirty="0"/>
              <a:t>из</a:t>
            </a:r>
            <a:r>
              <a:rPr spc="-125" dirty="0"/>
              <a:t> </a:t>
            </a:r>
            <a:r>
              <a:rPr dirty="0"/>
              <a:t>наиболее  пострадавших</a:t>
            </a:r>
            <a:r>
              <a:rPr spc="-10" dirty="0"/>
              <a:t> </a:t>
            </a:r>
            <a:r>
              <a:rPr dirty="0"/>
              <a:t>отраслей</a:t>
            </a:r>
          </a:p>
        </p:txBody>
      </p:sp>
      <p:sp>
        <p:nvSpPr>
          <p:cNvPr id="5" name="object 5"/>
          <p:cNvSpPr/>
          <p:nvPr/>
        </p:nvSpPr>
        <p:spPr>
          <a:xfrm>
            <a:off x="987243" y="3292310"/>
            <a:ext cx="1243696" cy="136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11</a:t>
            </a:fld>
            <a:endParaRPr spc="1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621282" y="2323337"/>
          <a:ext cx="8463280" cy="415822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868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764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94457">
                <a:tc gridSpan="2">
                  <a:txBody>
                    <a:bodyPr/>
                    <a:lstStyle/>
                    <a:p>
                      <a:pPr marL="55880" algn="ctr">
                        <a:lnSpc>
                          <a:spcPts val="1550"/>
                        </a:lnSpc>
                      </a:pPr>
                      <a:r>
                        <a:rPr sz="1400" b="1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Для организаций </a:t>
                      </a:r>
                      <a:r>
                        <a:rPr sz="1400" b="1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 ИП, не </a:t>
                      </a:r>
                      <a:r>
                        <a:rPr sz="1400" b="1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включённых </a:t>
                      </a:r>
                      <a:r>
                        <a:rPr sz="1400" b="1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 </a:t>
                      </a:r>
                      <a:r>
                        <a:rPr sz="1400" b="1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реестр</a:t>
                      </a:r>
                      <a:r>
                        <a:rPr sz="1400" b="1" spc="-6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МСП,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55244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400" b="1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но </a:t>
                      </a:r>
                      <a:r>
                        <a:rPr sz="1400" b="1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ведущих деятельность </a:t>
                      </a:r>
                      <a:r>
                        <a:rPr sz="1400" b="1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 </a:t>
                      </a:r>
                      <a:r>
                        <a:rPr sz="1400" b="1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наиболее пострадавших</a:t>
                      </a:r>
                      <a:r>
                        <a:rPr sz="1400" b="1" spc="5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b="1" spc="-1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отраслях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44283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spc="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срока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налога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 прибыль,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УСН,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ЕСХН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2019</a:t>
                      </a:r>
                      <a:r>
                        <a:rPr sz="1400" spc="-4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2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33350" marB="0"/>
                </a:tc>
                <a:tc>
                  <a:txBody>
                    <a:bodyPr/>
                    <a:lstStyle/>
                    <a:p>
                      <a:pPr marL="692150" marR="119380" indent="-504825">
                        <a:lnSpc>
                          <a:spcPct val="114999"/>
                        </a:lnSpc>
                        <a:spcBef>
                          <a:spcPts val="80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</a:t>
                      </a:r>
                      <a:r>
                        <a:rPr sz="1400" spc="-7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меры: 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месяца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0160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89679">
                <a:tc>
                  <a:txBody>
                    <a:bodyPr/>
                    <a:lstStyle/>
                    <a:p>
                      <a:pPr marL="127000" marR="431165">
                        <a:lnSpc>
                          <a:spcPct val="114999"/>
                        </a:lnSpc>
                        <a:spcBef>
                          <a:spcPts val="795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spc="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срока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налогов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(авансовых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платежей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 налогу), за  исключением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НДС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НДФЛ,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отчётные периоды,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приходящиеся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 I 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квартал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года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 </a:t>
                      </a:r>
                      <a:r>
                        <a:rPr sz="1400" spc="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 </a:t>
                      </a:r>
                      <a:r>
                        <a:rPr sz="1400" spc="-1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полугодие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(II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квартал)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</a:t>
                      </a:r>
                      <a:r>
                        <a:rPr sz="1400" spc="-9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00965" marB="0"/>
                </a:tc>
                <a:tc>
                  <a:txBody>
                    <a:bodyPr/>
                    <a:lstStyle/>
                    <a:p>
                      <a:pPr marL="692150" marR="119380" indent="-504825">
                        <a:lnSpc>
                          <a:spcPct val="114999"/>
                        </a:lnSpc>
                        <a:spcBef>
                          <a:spcPts val="795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</a:t>
                      </a:r>
                      <a:r>
                        <a:rPr sz="1400" spc="-7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меры: 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месяца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00965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35360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сроков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авансовых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платежей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по</a:t>
                      </a:r>
                      <a:r>
                        <a:rPr sz="1400" spc="-1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транспортному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400" spc="-2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налогу,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налогу на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имущество организаций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земельному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налогу</a:t>
                      </a:r>
                      <a:r>
                        <a:rPr sz="1400" spc="-5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(в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127000" marR="249554">
                        <a:lnSpc>
                          <a:spcPct val="114999"/>
                        </a:lnSpc>
                        <a:spcBef>
                          <a:spcPts val="5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регионах,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которых установлены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авансовые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платежи)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I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квартал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  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33350" marB="0"/>
                </a:tc>
                <a:tc>
                  <a:txBody>
                    <a:bodyPr/>
                    <a:lstStyle/>
                    <a:p>
                      <a:pPr marL="60325"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</a:t>
                      </a:r>
                      <a:r>
                        <a:rPr sz="1400" spc="-4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меры:</a:t>
                      </a:r>
                      <a:endParaRPr sz="1400">
                        <a:latin typeface="Arial"/>
                        <a:cs typeface="Arial"/>
                      </a:endParaRPr>
                    </a:p>
                    <a:p>
                      <a:pPr marL="60960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до 30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июля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2020</a:t>
                      </a:r>
                      <a:r>
                        <a:rPr sz="1400" spc="-9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8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г.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3335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94444">
                <a:tc>
                  <a:txBody>
                    <a:bodyPr/>
                    <a:lstStyle/>
                    <a:p>
                      <a:pPr marL="127000" marR="179705">
                        <a:lnSpc>
                          <a:spcPct val="114999"/>
                        </a:lnSpc>
                        <a:spcBef>
                          <a:spcPts val="795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Продление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сроков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уплаты </a:t>
                      </a:r>
                      <a:r>
                        <a:rPr sz="1400" spc="-2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НДФЛ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за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2019 </a:t>
                      </a:r>
                      <a:r>
                        <a:rPr sz="1400" spc="-2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год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в </a:t>
                      </a:r>
                      <a:r>
                        <a:rPr sz="1400" spc="-1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соответствии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 п. 6 </a:t>
                      </a:r>
                      <a:r>
                        <a:rPr sz="1400" spc="-5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ст.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227  Кодекса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(для</a:t>
                      </a:r>
                      <a:r>
                        <a:rPr sz="1400" spc="-4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ИП)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00965" marB="0"/>
                </a:tc>
                <a:tc>
                  <a:txBody>
                    <a:bodyPr/>
                    <a:lstStyle/>
                    <a:p>
                      <a:pPr marL="692150" marR="119380" indent="-504825">
                        <a:lnSpc>
                          <a:spcPct val="114999"/>
                        </a:lnSpc>
                        <a:spcBef>
                          <a:spcPts val="795"/>
                        </a:spcBef>
                      </a:pP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Срок действия</a:t>
                      </a:r>
                      <a:r>
                        <a:rPr sz="1400" spc="-7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меры:  </a:t>
                      </a:r>
                      <a:r>
                        <a:rPr sz="140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400" spc="-20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00" spc="-5" dirty="0">
                          <a:solidFill>
                            <a:srgbClr val="552112"/>
                          </a:solidFill>
                          <a:latin typeface="Arial"/>
                          <a:cs typeface="Arial"/>
                        </a:rPr>
                        <a:t>месяца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T="100965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822960" y="536448"/>
            <a:ext cx="8968740" cy="17846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80617" y="645668"/>
            <a:ext cx="8268970" cy="1343025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12065" marR="5080" indent="1270" algn="ctr">
              <a:lnSpc>
                <a:spcPts val="3270"/>
              </a:lnSpc>
              <a:spcBef>
                <a:spcPts val="685"/>
              </a:spcBef>
            </a:pPr>
            <a:r>
              <a:rPr dirty="0"/>
              <a:t>Продление сроков уплаты налогов  для организаций и </a:t>
            </a:r>
            <a:r>
              <a:rPr spc="5" dirty="0"/>
              <a:t>ИП </a:t>
            </a:r>
            <a:r>
              <a:rPr dirty="0"/>
              <a:t>из</a:t>
            </a:r>
            <a:r>
              <a:rPr spc="-125" dirty="0"/>
              <a:t> </a:t>
            </a:r>
            <a:r>
              <a:rPr dirty="0"/>
              <a:t>наиболее  пострадавших</a:t>
            </a:r>
            <a:r>
              <a:rPr spc="-10" dirty="0"/>
              <a:t> </a:t>
            </a:r>
            <a:r>
              <a:rPr dirty="0"/>
              <a:t>отраслей</a:t>
            </a:r>
          </a:p>
        </p:txBody>
      </p:sp>
      <p:sp>
        <p:nvSpPr>
          <p:cNvPr id="5" name="object 5"/>
          <p:cNvSpPr/>
          <p:nvPr/>
        </p:nvSpPr>
        <p:spPr>
          <a:xfrm>
            <a:off x="141423" y="3226738"/>
            <a:ext cx="1243696" cy="135960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12</a:t>
            </a:fld>
            <a:endParaRPr spc="1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266693"/>
              </p:ext>
            </p:extLst>
          </p:nvPr>
        </p:nvGraphicFramePr>
        <p:xfrm>
          <a:off x="241300" y="1958034"/>
          <a:ext cx="10197465" cy="538497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91146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43712">
                <a:tc>
                  <a:txBody>
                    <a:bodyPr/>
                    <a:lstStyle/>
                    <a:p>
                      <a:pPr marL="127000">
                        <a:lnSpc>
                          <a:spcPts val="3065"/>
                        </a:lnSpc>
                      </a:pPr>
                      <a:r>
                        <a:rPr sz="2600" b="1" spc="-5" dirty="0">
                          <a:latin typeface="Times New Roman"/>
                          <a:cs typeface="Times New Roman"/>
                        </a:rPr>
                        <a:t>Отсрочка</a:t>
                      </a:r>
                      <a:endParaRPr sz="2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 rowSpan="5">
                  <a:txBody>
                    <a:bodyPr/>
                    <a:lstStyle/>
                    <a:p>
                      <a:pPr marL="471170" indent="-208279" algn="just">
                        <a:lnSpc>
                          <a:spcPts val="2155"/>
                        </a:lnSpc>
                        <a:buChar char="-"/>
                        <a:tabLst>
                          <a:tab pos="471805" algn="l"/>
                        </a:tabLst>
                      </a:pP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Выручка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снизилась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более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чем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на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50%, или</a:t>
                      </a:r>
                      <a:r>
                        <a:rPr sz="1700" b="1" spc="36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2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есть</a:t>
                      </a:r>
                      <a:endParaRPr sz="1700" b="1" dirty="0">
                        <a:solidFill>
                          <a:srgbClr val="552112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263525" marR="120014" algn="just">
                        <a:lnSpc>
                          <a:spcPct val="101499"/>
                        </a:lnSpc>
                      </a:pP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убыток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при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одновременном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снижении выручки 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более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чем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на </a:t>
                      </a:r>
                      <a:r>
                        <a:rPr sz="1700" b="1" spc="2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30%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- </a:t>
                      </a:r>
                      <a:r>
                        <a:rPr sz="1700" b="1" spc="15" dirty="0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700" b="1" spc="-35" dirty="0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-20" dirty="0" err="1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год</a:t>
                      </a:r>
                      <a:endParaRPr lang="ru-RU" sz="1700" b="1" spc="-20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263525" marR="120014" algn="just">
                        <a:lnSpc>
                          <a:spcPct val="101499"/>
                        </a:lnSpc>
                      </a:pPr>
                      <a:endParaRPr sz="1700" b="1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263525" marR="119380" algn="just">
                        <a:lnSpc>
                          <a:spcPts val="2380"/>
                        </a:lnSpc>
                        <a:spcBef>
                          <a:spcPts val="80"/>
                        </a:spcBef>
                        <a:buChar char="-"/>
                        <a:tabLst>
                          <a:tab pos="471805" algn="l"/>
                        </a:tabLst>
                      </a:pPr>
                      <a:r>
                        <a:rPr lang="ru-RU"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 </a:t>
                      </a:r>
                      <a:r>
                        <a:rPr sz="1700" b="1" spc="5" dirty="0" err="1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Выручка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снизилась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более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чем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на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30%, или </a:t>
                      </a:r>
                      <a:r>
                        <a:rPr sz="1700" b="1" spc="2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есть  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убыток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при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одновременном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снижении выручки 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более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чем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на </a:t>
                      </a:r>
                      <a:r>
                        <a:rPr sz="1700" b="1" spc="2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20%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- </a:t>
                      </a:r>
                      <a:r>
                        <a:rPr sz="1700" b="1" spc="15" dirty="0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1700" b="1" spc="-35" dirty="0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15" dirty="0" err="1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месяцев</a:t>
                      </a:r>
                      <a:endParaRPr lang="ru-RU" sz="1700" b="1" spc="15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263525" marR="119380" algn="just">
                        <a:lnSpc>
                          <a:spcPts val="2380"/>
                        </a:lnSpc>
                        <a:spcBef>
                          <a:spcPts val="80"/>
                        </a:spcBef>
                        <a:buChar char="-"/>
                        <a:tabLst>
                          <a:tab pos="471805" algn="l"/>
                        </a:tabLst>
                      </a:pPr>
                      <a:endParaRPr sz="1700" b="1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471170" indent="-208279" algn="just">
                        <a:lnSpc>
                          <a:spcPts val="2285"/>
                        </a:lnSpc>
                        <a:buChar char="-"/>
                        <a:tabLst>
                          <a:tab pos="471805" algn="l"/>
                        </a:tabLst>
                      </a:pP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Выручка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снизилась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более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чем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на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20%, </a:t>
                      </a:r>
                      <a:r>
                        <a:rPr sz="1700" b="1" spc="15" dirty="0" err="1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или</a:t>
                      </a:r>
                      <a:r>
                        <a:rPr sz="1700" b="1" spc="36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20" dirty="0" err="1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есть</a:t>
                      </a:r>
                      <a:r>
                        <a:rPr lang="ru-RU" sz="1700" b="1" spc="2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5" dirty="0" err="1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убыток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при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одновременном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снижении выручки 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более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чем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на </a:t>
                      </a:r>
                      <a:r>
                        <a:rPr sz="1700" b="1" spc="2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10%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- </a:t>
                      </a:r>
                      <a:r>
                        <a:rPr sz="1700" b="1" spc="15" dirty="0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1700" b="1" spc="-35" dirty="0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15" dirty="0" err="1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месяцев</a:t>
                      </a:r>
                      <a:endParaRPr lang="ru-RU" sz="1700" b="1" spc="15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263525" marR="120014" algn="just">
                        <a:lnSpc>
                          <a:spcPct val="101499"/>
                        </a:lnSpc>
                      </a:pPr>
                      <a:endParaRPr sz="1700" b="1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411480" indent="-148590" algn="just">
                        <a:lnSpc>
                          <a:spcPct val="100000"/>
                        </a:lnSpc>
                        <a:spcBef>
                          <a:spcPts val="40"/>
                        </a:spcBef>
                        <a:buChar char="-"/>
                        <a:tabLst>
                          <a:tab pos="412115" algn="l"/>
                        </a:tabLst>
                      </a:pP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Другие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случаи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– </a:t>
                      </a:r>
                      <a:r>
                        <a:rPr sz="1700" b="1" spc="15" dirty="0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1700" b="1" spc="-10" dirty="0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15" dirty="0" err="1">
                          <a:solidFill>
                            <a:srgbClr val="EC5238"/>
                          </a:solidFill>
                          <a:latin typeface="Times New Roman"/>
                          <a:cs typeface="Times New Roman"/>
                        </a:rPr>
                        <a:t>месяца</a:t>
                      </a:r>
                      <a:endParaRPr lang="ru-RU" sz="1700" b="1" spc="15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411480" indent="-148590" algn="just">
                        <a:lnSpc>
                          <a:spcPct val="100000"/>
                        </a:lnSpc>
                        <a:spcBef>
                          <a:spcPts val="40"/>
                        </a:spcBef>
                        <a:buChar char="-"/>
                        <a:tabLst>
                          <a:tab pos="412115" algn="l"/>
                        </a:tabLst>
                      </a:pPr>
                      <a:endParaRPr lang="ru-RU" sz="1700" b="1" spc="15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411480" indent="-148590" algn="just">
                        <a:lnSpc>
                          <a:spcPct val="100000"/>
                        </a:lnSpc>
                        <a:spcBef>
                          <a:spcPts val="40"/>
                        </a:spcBef>
                        <a:buChar char="-"/>
                        <a:tabLst>
                          <a:tab pos="412115" algn="l"/>
                        </a:tabLst>
                      </a:pPr>
                      <a:endParaRPr lang="ru-RU" sz="1700" b="1" spc="15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411480" indent="-148590" algn="just">
                        <a:lnSpc>
                          <a:spcPct val="100000"/>
                        </a:lnSpc>
                        <a:spcBef>
                          <a:spcPts val="40"/>
                        </a:spcBef>
                        <a:buChar char="-"/>
                        <a:tabLst>
                          <a:tab pos="412115" algn="l"/>
                        </a:tabLst>
                      </a:pPr>
                      <a:endParaRPr lang="ru-RU" sz="1700" b="1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411480" indent="-148590" algn="just">
                        <a:lnSpc>
                          <a:spcPct val="100000"/>
                        </a:lnSpc>
                        <a:spcBef>
                          <a:spcPts val="40"/>
                        </a:spcBef>
                        <a:buChar char="-"/>
                        <a:tabLst>
                          <a:tab pos="412115" algn="l"/>
                        </a:tabLst>
                      </a:pPr>
                      <a:endParaRPr sz="1700" b="1" dirty="0">
                        <a:solidFill>
                          <a:srgbClr val="EC5238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263525">
                        <a:lnSpc>
                          <a:spcPct val="100000"/>
                        </a:lnSpc>
                      </a:pP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lang="ru-RU"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10" dirty="0" err="1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При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снижении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выручки организации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более </a:t>
                      </a:r>
                      <a:r>
                        <a:rPr sz="1700" b="1" spc="15" dirty="0" err="1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чем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5" dirty="0" err="1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на</a:t>
                      </a:r>
                      <a:r>
                        <a:rPr lang="ru-RU"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2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50%</a:t>
                      </a:r>
                      <a:endParaRPr lang="ru-RU" sz="1700" b="1" spc="20" dirty="0">
                        <a:solidFill>
                          <a:srgbClr val="552112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263525">
                        <a:lnSpc>
                          <a:spcPct val="100000"/>
                        </a:lnSpc>
                      </a:pPr>
                      <a:endParaRPr sz="1700" b="1" dirty="0">
                        <a:solidFill>
                          <a:srgbClr val="552112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263525" marR="1089025">
                        <a:lnSpc>
                          <a:spcPts val="2740"/>
                        </a:lnSpc>
                        <a:spcBef>
                          <a:spcPts val="145"/>
                        </a:spcBef>
                      </a:pP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lang="ru-RU"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10" dirty="0" err="1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Есть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убыток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при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одновременном снижении 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выручки </a:t>
                      </a:r>
                      <a:r>
                        <a:rPr sz="1700" b="1" spc="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более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чем </a:t>
                      </a:r>
                      <a:r>
                        <a:rPr sz="1700" b="1" spc="10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на</a:t>
                      </a:r>
                      <a:r>
                        <a:rPr sz="1700" b="1" spc="-2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700" b="1" spc="15" dirty="0">
                          <a:solidFill>
                            <a:srgbClr val="552112"/>
                          </a:solidFill>
                          <a:latin typeface="Times New Roman"/>
                          <a:cs typeface="Times New Roman"/>
                        </a:rPr>
                        <a:t>30%</a:t>
                      </a:r>
                      <a:endParaRPr sz="1700" b="1" dirty="0">
                        <a:solidFill>
                          <a:srgbClr val="552112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3554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От 3 </a:t>
                      </a:r>
                      <a:r>
                        <a:rPr sz="2000" b="1" spc="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месяцев </a:t>
                      </a:r>
                      <a:r>
                        <a:rPr sz="20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до</a:t>
                      </a:r>
                      <a:r>
                        <a:rPr sz="2000" b="1" spc="-60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2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1270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609626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2000" b="1" spc="-2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года</a:t>
                      </a:r>
                      <a:endParaRPr sz="2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6985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70421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9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lang="ru-RU" sz="255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550" dirty="0">
                        <a:latin typeface="Times New Roman"/>
                        <a:cs typeface="Times New Roman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600" b="1" spc="-10" dirty="0">
                          <a:latin typeface="Times New Roman"/>
                          <a:cs typeface="Times New Roman"/>
                        </a:rPr>
                        <a:t>Рассрочка</a:t>
                      </a:r>
                      <a:endParaRPr sz="2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10681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sz="20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От 1 </a:t>
                      </a:r>
                      <a:r>
                        <a:rPr sz="2000" b="1" spc="-2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года </a:t>
                      </a:r>
                      <a:r>
                        <a:rPr sz="2000" b="1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до </a:t>
                      </a:r>
                      <a:r>
                        <a:rPr sz="20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2000" b="1" spc="-2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лет</a:t>
                      </a:r>
                      <a:endParaRPr sz="2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1143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839724" y="573024"/>
            <a:ext cx="8909304" cy="14691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51661" y="663956"/>
            <a:ext cx="8332470" cy="10966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2885"/>
              </a:lnSpc>
              <a:spcBef>
                <a:spcPts val="100"/>
              </a:spcBef>
            </a:pPr>
            <a:r>
              <a:rPr sz="2600" dirty="0"/>
              <a:t>Условия </a:t>
            </a:r>
            <a:r>
              <a:rPr sz="2600" spc="-5" dirty="0"/>
              <a:t>для </a:t>
            </a:r>
            <a:r>
              <a:rPr sz="2600" dirty="0"/>
              <a:t>определения</a:t>
            </a:r>
            <a:r>
              <a:rPr sz="2600" spc="-65" dirty="0"/>
              <a:t> </a:t>
            </a:r>
            <a:r>
              <a:rPr sz="2600" dirty="0"/>
              <a:t>сроков</a:t>
            </a:r>
          </a:p>
          <a:p>
            <a:pPr marL="12065" marR="5080" algn="ctr">
              <a:lnSpc>
                <a:spcPts val="2650"/>
              </a:lnSpc>
              <a:spcBef>
                <a:spcPts val="250"/>
              </a:spcBef>
            </a:pPr>
            <a:r>
              <a:rPr sz="2600" dirty="0"/>
              <a:t>предоставления отсрочки: для</a:t>
            </a:r>
            <a:r>
              <a:rPr sz="2600" spc="-25" dirty="0"/>
              <a:t> </a:t>
            </a:r>
            <a:r>
              <a:rPr sz="2600" dirty="0"/>
              <a:t>организаций  и ИП из наиболее пострадавших</a:t>
            </a:r>
            <a:r>
              <a:rPr sz="2600" spc="-95" dirty="0"/>
              <a:t> </a:t>
            </a:r>
            <a:r>
              <a:rPr sz="2600" dirty="0"/>
              <a:t>отраслей</a:t>
            </a:r>
          </a:p>
        </p:txBody>
      </p:sp>
      <p:sp>
        <p:nvSpPr>
          <p:cNvPr id="5" name="object 5"/>
          <p:cNvSpPr/>
          <p:nvPr/>
        </p:nvSpPr>
        <p:spPr>
          <a:xfrm>
            <a:off x="317500" y="3248025"/>
            <a:ext cx="2286000" cy="25145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13</a:t>
            </a:fld>
            <a:endParaRPr spc="1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55191" y="466344"/>
            <a:ext cx="8653272" cy="13700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51936" rIns="0" bIns="0" rtlCol="0">
            <a:spAutoFit/>
          </a:bodyPr>
          <a:lstStyle/>
          <a:p>
            <a:pPr marL="857885" marR="5080" indent="-68580">
              <a:lnSpc>
                <a:spcPts val="3260"/>
              </a:lnSpc>
              <a:spcBef>
                <a:spcPts val="695"/>
              </a:spcBef>
            </a:pPr>
            <a:r>
              <a:rPr dirty="0"/>
              <a:t>Продление срока</a:t>
            </a:r>
            <a:r>
              <a:rPr spc="-80" dirty="0"/>
              <a:t> </a:t>
            </a:r>
            <a:r>
              <a:rPr dirty="0"/>
              <a:t>предоставления  отчётности </a:t>
            </a:r>
            <a:r>
              <a:rPr spc="-5" dirty="0"/>
              <a:t>всем компаниям </a:t>
            </a:r>
            <a:r>
              <a:rPr dirty="0"/>
              <a:t>и</a:t>
            </a:r>
            <a:r>
              <a:rPr spc="-30" dirty="0"/>
              <a:t> </a:t>
            </a:r>
            <a:r>
              <a:rPr dirty="0"/>
              <a:t>ИП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187954" y="2037969"/>
            <a:ext cx="6805930" cy="4556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Продление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срока</a:t>
            </a:r>
            <a:r>
              <a:rPr sz="1600" b="1" spc="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представления: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buSzPct val="93750"/>
              <a:buFont typeface="Wingdings"/>
              <a:buChar char=""/>
              <a:tabLst>
                <a:tab pos="17462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Всех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деклараций (расчётов по авансовым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платежам),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кроме НДС, и 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бухгалтерской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отчётности,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срок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сдачи которых приходится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 март-май  2020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года</a:t>
            </a:r>
            <a:endParaRPr sz="1600">
              <a:latin typeface="Arial"/>
              <a:cs typeface="Arial"/>
            </a:endParaRPr>
          </a:p>
          <a:p>
            <a:pPr marL="12700" marR="123825">
              <a:lnSpc>
                <a:spcPct val="100000"/>
              </a:lnSpc>
              <a:buSzPct val="93750"/>
              <a:buFont typeface="Wingdings"/>
              <a:buChar char=""/>
              <a:tabLst>
                <a:tab pos="17462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Представления организациями финансового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рынка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(ОФР) в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налоговые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органы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финансовой информации (отчётности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клиентах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–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иностранных налоговых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резидентах)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за 2019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отчётный </a:t>
            </a:r>
            <a:r>
              <a:rPr sz="1600" spc="-30" dirty="0">
                <a:solidFill>
                  <a:srgbClr val="552112"/>
                </a:solidFill>
                <a:latin typeface="Arial"/>
                <a:cs typeface="Arial"/>
              </a:rPr>
              <a:t>год</a:t>
            </a:r>
            <a:r>
              <a:rPr sz="1600" spc="229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ts val="1895"/>
              </a:lnSpc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предыдущие отчётные</a:t>
            </a:r>
            <a:r>
              <a:rPr sz="1600" spc="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годы</a:t>
            </a:r>
            <a:endParaRPr sz="1600">
              <a:latin typeface="Arial"/>
              <a:cs typeface="Arial"/>
            </a:endParaRPr>
          </a:p>
          <a:p>
            <a:pPr marL="173990" indent="-161925">
              <a:lnSpc>
                <a:spcPts val="1895"/>
              </a:lnSpc>
              <a:buSzPct val="93750"/>
              <a:buFont typeface="Wingdings"/>
              <a:buChar char=""/>
              <a:tabLst>
                <a:tab pos="17462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Заявлений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проведении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налогового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мониторинга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за 2021</a:t>
            </a:r>
            <a:r>
              <a:rPr sz="1600" spc="2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25" dirty="0">
                <a:solidFill>
                  <a:srgbClr val="552112"/>
                </a:solidFill>
                <a:latin typeface="Arial"/>
                <a:cs typeface="Arial"/>
              </a:rPr>
              <a:t>год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5"/>
              </a:spcBef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Срок действия меры: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3</a:t>
            </a:r>
            <a:r>
              <a:rPr sz="1600" spc="1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месяца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Arial"/>
              <a:cs typeface="Arial"/>
            </a:endParaRPr>
          </a:p>
          <a:p>
            <a:pPr marL="173990" indent="-161925">
              <a:lnSpc>
                <a:spcPct val="100000"/>
              </a:lnSpc>
              <a:buSzPct val="93750"/>
              <a:buFont typeface="Wingdings"/>
              <a:buChar char=""/>
              <a:tabLst>
                <a:tab pos="17462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Продление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на 20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рабочих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дней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представления</a:t>
            </a:r>
            <a:r>
              <a:rPr sz="1600" spc="1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документов,</a:t>
            </a:r>
            <a:endParaRPr sz="1600">
              <a:latin typeface="Arial"/>
              <a:cs typeface="Arial"/>
            </a:endParaRPr>
          </a:p>
          <a:p>
            <a:pPr marL="12700" marR="344805">
              <a:lnSpc>
                <a:spcPct val="100000"/>
              </a:lnSpc>
            </a:pP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пояснений по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требованиям,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полученным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срок с 1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марта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1 июня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2020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года</a:t>
            </a:r>
            <a:endParaRPr sz="1600">
              <a:latin typeface="Arial"/>
              <a:cs typeface="Arial"/>
            </a:endParaRPr>
          </a:p>
          <a:p>
            <a:pPr marL="173990" indent="-161925">
              <a:lnSpc>
                <a:spcPct val="100000"/>
              </a:lnSpc>
              <a:buSzPct val="93750"/>
              <a:buFont typeface="Wingdings"/>
              <a:buChar char=""/>
              <a:tabLst>
                <a:tab pos="17462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Продление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на 10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рабочих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дней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представления</a:t>
            </a:r>
            <a:r>
              <a:rPr sz="1600" spc="1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документов,</a:t>
            </a:r>
            <a:endParaRPr sz="1600">
              <a:latin typeface="Arial"/>
              <a:cs typeface="Arial"/>
            </a:endParaRPr>
          </a:p>
          <a:p>
            <a:pPr marL="12700" marR="121285">
              <a:lnSpc>
                <a:spcPts val="1870"/>
              </a:lnSpc>
              <a:spcBef>
                <a:spcPts val="105"/>
              </a:spcBef>
            </a:pP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пояснений по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требованиям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НДС,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полученным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срок с 1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марта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1  июня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2020</a:t>
            </a:r>
            <a:r>
              <a:rPr sz="1600" spc="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года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20436" y="2880212"/>
            <a:ext cx="2281843" cy="23720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14</a:t>
            </a:fld>
            <a:endParaRPr spc="1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65966" y="1071851"/>
            <a:ext cx="7227251" cy="4550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41295" y="964184"/>
            <a:ext cx="7230109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Мораторий на рост </a:t>
            </a:r>
            <a:r>
              <a:rPr spc="-5" dirty="0"/>
              <a:t>взносов</a:t>
            </a:r>
            <a:r>
              <a:rPr spc="-45" dirty="0"/>
              <a:t> </a:t>
            </a:r>
            <a:r>
              <a:rPr dirty="0"/>
              <a:t>ИП</a:t>
            </a:r>
          </a:p>
        </p:txBody>
      </p:sp>
      <p:sp>
        <p:nvSpPr>
          <p:cNvPr id="4" name="object 4"/>
          <p:cNvSpPr/>
          <p:nvPr/>
        </p:nvSpPr>
        <p:spPr>
          <a:xfrm>
            <a:off x="836675" y="362712"/>
            <a:ext cx="553720" cy="119380"/>
          </a:xfrm>
          <a:custGeom>
            <a:avLst/>
            <a:gdLst/>
            <a:ahLst/>
            <a:cxnLst/>
            <a:rect l="l" t="t" r="r" b="b"/>
            <a:pathLst>
              <a:path w="553719" h="119379">
                <a:moveTo>
                  <a:pt x="553212" y="0"/>
                </a:moveTo>
                <a:lnTo>
                  <a:pt x="0" y="0"/>
                </a:lnTo>
                <a:lnTo>
                  <a:pt x="0" y="118872"/>
                </a:lnTo>
                <a:lnTo>
                  <a:pt x="553212" y="118872"/>
                </a:lnTo>
                <a:lnTo>
                  <a:pt x="553212" y="0"/>
                </a:lnTo>
                <a:close/>
              </a:path>
            </a:pathLst>
          </a:custGeom>
          <a:solidFill>
            <a:srgbClr val="EC52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874134" y="2372995"/>
            <a:ext cx="5855335" cy="27622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Правительство Российской</a:t>
            </a:r>
            <a:r>
              <a:rPr sz="2000" b="1" spc="-4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Федерации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2124710" algn="l"/>
              </a:tabLst>
            </a:pP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распорядилось	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остановить рост 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взносов</a:t>
            </a:r>
            <a:r>
              <a:rPr sz="2000" b="1" spc="-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ИП.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3540760" algn="l"/>
              </a:tabLst>
            </a:pPr>
            <a:r>
              <a:rPr sz="2000" b="1" spc="-20" dirty="0">
                <a:solidFill>
                  <a:srgbClr val="552112"/>
                </a:solidFill>
                <a:latin typeface="Arial"/>
                <a:cs typeface="Arial"/>
              </a:rPr>
              <a:t>Это </a:t>
            </a:r>
            <a:r>
              <a:rPr sz="2000" b="1" spc="-35" dirty="0">
                <a:solidFill>
                  <a:srgbClr val="552112"/>
                </a:solidFill>
                <a:latin typeface="Arial"/>
                <a:cs typeface="Arial"/>
              </a:rPr>
              <a:t>значит, </a:t>
            </a:r>
            <a:r>
              <a:rPr sz="2000" b="1" spc="-20" dirty="0">
                <a:solidFill>
                  <a:srgbClr val="552112"/>
                </a:solidFill>
                <a:latin typeface="Arial"/>
                <a:cs typeface="Arial"/>
              </a:rPr>
              <a:t>что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2000" b="1" spc="1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2021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 года	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взносы</a:t>
            </a:r>
            <a:r>
              <a:rPr sz="2000" b="1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не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вырастут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Кому 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доступна</a:t>
            </a:r>
            <a:r>
              <a:rPr sz="2000" b="1" spc="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мера?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Индивидуальные</a:t>
            </a:r>
            <a:r>
              <a:rPr sz="2000" spc="-5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552112"/>
                </a:solidFill>
                <a:latin typeface="Arial"/>
                <a:cs typeface="Arial"/>
              </a:rPr>
              <a:t>предприниматели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Срок действия: 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до </a:t>
            </a:r>
            <a:r>
              <a:rPr sz="2000" dirty="0">
                <a:solidFill>
                  <a:srgbClr val="552112"/>
                </a:solidFill>
                <a:latin typeface="Arial"/>
                <a:cs typeface="Arial"/>
              </a:rPr>
              <a:t>конца 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2020</a:t>
            </a:r>
            <a:r>
              <a:rPr sz="2000" spc="-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spc="-120" dirty="0">
                <a:solidFill>
                  <a:srgbClr val="552112"/>
                </a:solidFill>
                <a:latin typeface="Arial"/>
                <a:cs typeface="Arial"/>
              </a:rPr>
              <a:t>г.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66513" y="2648980"/>
            <a:ext cx="3093438" cy="243397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15</a:t>
            </a:fld>
            <a:endParaRPr spc="1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742798" y="517071"/>
            <a:ext cx="5880395" cy="4459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17419" y="399364"/>
            <a:ext cx="588137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Кредитные</a:t>
            </a:r>
            <a:r>
              <a:rPr spc="-65" dirty="0"/>
              <a:t> </a:t>
            </a:r>
            <a:r>
              <a:rPr dirty="0"/>
              <a:t>преференции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28599" y="2189480"/>
            <a:ext cx="465645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Субъекты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МСП из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перечня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наиболее пострадавших 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отраслей: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28599" y="2843530"/>
            <a:ext cx="485457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31544" algn="l"/>
                <a:tab pos="1269365" algn="l"/>
                <a:tab pos="1731645" algn="l"/>
                <a:tab pos="2405380" algn="l"/>
                <a:tab pos="3561715" algn="l"/>
                <a:tab pos="3920490" algn="l"/>
                <a:tab pos="4746625" algn="l"/>
              </a:tabLst>
            </a:pP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иант	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1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:	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се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Ба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ки	н</a:t>
            </a:r>
            <a:r>
              <a:rPr sz="1400" spc="-50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з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ав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ис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им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о	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	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у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ча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я	в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28599" y="3056890"/>
            <a:ext cx="485838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221105" algn="l"/>
                <a:tab pos="2797175" algn="l"/>
                <a:tab pos="3717290" algn="l"/>
              </a:tabLst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программах	субсидирования	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обязаны	предоставить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8599" y="3269945"/>
            <a:ext cx="1885314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отсрочку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на 6</a:t>
            </a:r>
            <a:r>
              <a:rPr sz="1400" spc="-114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месяцев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28599" y="3910710"/>
            <a:ext cx="4857115" cy="666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Вариант 2: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если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Банк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является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участником программы  Минэкономразвития РФ,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СМСП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6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месяцев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платит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67% 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от</a:t>
            </a:r>
            <a:r>
              <a:rPr sz="1400" spc="34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суммы процентов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по выданным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кредитам,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spc="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также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28599" y="4550486"/>
            <a:ext cx="4855210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781685" algn="l"/>
                <a:tab pos="1786255" algn="l"/>
                <a:tab pos="2757170" algn="l"/>
                <a:tab pos="3211195" algn="l"/>
                <a:tab pos="4356100" algn="l"/>
              </a:tabLst>
            </a:pP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м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ж</a:t>
            </a:r>
            <a:r>
              <a:rPr sz="1400" spc="-6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spc="-25" dirty="0">
                <a:solidFill>
                  <a:srgbClr val="552112"/>
                </a:solidFill>
                <a:latin typeface="Arial"/>
                <a:cs typeface="Arial"/>
              </a:rPr>
              <a:t>у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ч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ть	</a:t>
            </a:r>
            <a:r>
              <a:rPr sz="1400" spc="-5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spc="-5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ч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к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у	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о	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овно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му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4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лг</a:t>
            </a:r>
            <a:r>
              <a:rPr sz="1400" spc="-165" dirty="0">
                <a:solidFill>
                  <a:srgbClr val="552112"/>
                </a:solidFill>
                <a:latin typeface="Arial"/>
                <a:cs typeface="Arial"/>
              </a:rPr>
              <a:t>у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.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28599" y="4764405"/>
            <a:ext cx="485584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Оставшиеся 33%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суммы процентов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может погашать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 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соответствии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 обычным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графиком или включить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их</a:t>
            </a:r>
            <a:r>
              <a:rPr sz="1400" spc="1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8599" y="5191125"/>
            <a:ext cx="4856480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964565" algn="l"/>
                <a:tab pos="1506220" algn="l"/>
                <a:tab pos="1771014" algn="l"/>
                <a:tab pos="2743835" algn="l"/>
                <a:tab pos="3114040" algn="l"/>
                <a:tab pos="4153535" algn="l"/>
              </a:tabLst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овно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й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г	с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вы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й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о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к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ч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пе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да 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отсрочки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28599" y="5802248"/>
            <a:ext cx="318643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20" dirty="0">
                <a:solidFill>
                  <a:srgbClr val="552112"/>
                </a:solidFill>
                <a:latin typeface="Arial"/>
                <a:cs typeface="Arial"/>
              </a:rPr>
              <a:t>БАНКИ </a:t>
            </a:r>
            <a:r>
              <a:rPr sz="1200" b="1" spc="-15" dirty="0">
                <a:solidFill>
                  <a:srgbClr val="552112"/>
                </a:solidFill>
                <a:latin typeface="Arial"/>
                <a:cs typeface="Arial"/>
              </a:rPr>
              <a:t>участвующие 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200" b="1" spc="1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Программе*: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«Сбербанк»,</a:t>
            </a:r>
            <a:r>
              <a:rPr sz="1200" spc="-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552112"/>
                </a:solidFill>
                <a:latin typeface="Arial"/>
                <a:cs typeface="Arial"/>
              </a:rPr>
              <a:t>«ВТБ»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200" i="1" spc="-5" dirty="0">
                <a:solidFill>
                  <a:srgbClr val="552112"/>
                </a:solidFill>
                <a:latin typeface="Arial"/>
                <a:cs typeface="Arial"/>
              </a:rPr>
              <a:t>*</a:t>
            </a:r>
            <a:r>
              <a:rPr sz="900" i="1" spc="-5" dirty="0">
                <a:solidFill>
                  <a:srgbClr val="552112"/>
                </a:solidFill>
                <a:latin typeface="Arial"/>
                <a:cs typeface="Arial"/>
              </a:rPr>
              <a:t>по мере добавления банков перечень будет</a:t>
            </a:r>
            <a:r>
              <a:rPr sz="900" i="1" spc="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900" i="1" spc="-5" dirty="0">
                <a:solidFill>
                  <a:srgbClr val="552112"/>
                </a:solidFill>
                <a:latin typeface="Arial"/>
                <a:cs typeface="Arial"/>
              </a:rPr>
              <a:t>уточняться</a:t>
            </a:r>
            <a:endParaRPr sz="9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546342" y="2302256"/>
            <a:ext cx="324993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Индивидуальные предприниматели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52236" y="1140941"/>
            <a:ext cx="3218014" cy="25955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845427" y="2739339"/>
            <a:ext cx="2531110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u="heavy" dirty="0">
                <a:solidFill>
                  <a:srgbClr val="552112"/>
                </a:solidFill>
                <a:uFill>
                  <a:solidFill>
                    <a:srgbClr val="552112"/>
                  </a:solidFill>
                </a:uFill>
                <a:latin typeface="Arial"/>
                <a:cs typeface="Arial"/>
              </a:rPr>
              <a:t>2 </a:t>
            </a:r>
            <a:r>
              <a:rPr sz="1400" u="heavy" spc="-5" dirty="0">
                <a:solidFill>
                  <a:srgbClr val="552112"/>
                </a:solidFill>
                <a:uFill>
                  <a:solidFill>
                    <a:srgbClr val="552112"/>
                  </a:solidFill>
                </a:uFill>
                <a:latin typeface="Arial"/>
                <a:cs typeface="Arial"/>
              </a:rPr>
              <a:t>варианта</a:t>
            </a:r>
            <a:r>
              <a:rPr sz="1400" u="heavy" spc="-95" dirty="0">
                <a:solidFill>
                  <a:srgbClr val="552112"/>
                </a:solidFill>
                <a:uFill>
                  <a:solidFill>
                    <a:srgbClr val="552112"/>
                  </a:solidFill>
                </a:uFill>
                <a:latin typeface="Arial"/>
                <a:cs typeface="Arial"/>
              </a:rPr>
              <a:t> </a:t>
            </a:r>
            <a:r>
              <a:rPr sz="1400" u="heavy" spc="-5" dirty="0">
                <a:solidFill>
                  <a:srgbClr val="552112"/>
                </a:solidFill>
                <a:uFill>
                  <a:solidFill>
                    <a:srgbClr val="552112"/>
                  </a:solidFill>
                </a:uFill>
                <a:latin typeface="Arial"/>
                <a:cs typeface="Arial"/>
              </a:rPr>
              <a:t>реструктуризации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:</a:t>
            </a:r>
            <a:endParaRPr sz="1400">
              <a:latin typeface="Arial"/>
              <a:cs typeface="Arial"/>
            </a:endParaRPr>
          </a:p>
        </p:txBody>
      </p:sp>
      <p:sp>
        <p:nvSpPr>
          <p:cNvPr id="31" name="object 3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16</a:t>
            </a:fld>
            <a:endParaRPr spc="10" dirty="0"/>
          </a:p>
        </p:txBody>
      </p:sp>
      <p:sp>
        <p:nvSpPr>
          <p:cNvPr id="16" name="object 16"/>
          <p:cNvSpPr txBox="1"/>
          <p:nvPr/>
        </p:nvSpPr>
        <p:spPr>
          <a:xfrm>
            <a:off x="6286880" y="3166618"/>
            <a:ext cx="357822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5"/>
              </a:spcBef>
              <a:buFont typeface="Wingdings"/>
              <a:buChar char=""/>
              <a:tabLst>
                <a:tab pos="299085" algn="l"/>
                <a:tab pos="299720" algn="l"/>
              </a:tabLst>
            </a:pP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По правилам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физического</a:t>
            </a:r>
            <a:r>
              <a:rPr sz="1400" b="1" spc="-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лица:</a:t>
            </a:r>
            <a:endParaRPr sz="14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286880" y="3593338"/>
            <a:ext cx="364871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99085" algn="l"/>
              </a:tabLst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-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при условии падения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доходов</a:t>
            </a:r>
            <a:r>
              <a:rPr sz="1400" spc="7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(больше</a:t>
            </a:r>
            <a:endParaRPr sz="14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573393" y="3806697"/>
            <a:ext cx="335978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619125" algn="l"/>
                <a:tab pos="1109980" algn="l"/>
                <a:tab pos="1818639" algn="l"/>
                <a:tab pos="2531745" algn="l"/>
              </a:tabLst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чем	на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30%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)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з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-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за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па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де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endParaRPr sz="14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573393" y="4019753"/>
            <a:ext cx="1165225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коронавируса</a:t>
            </a:r>
            <a:endParaRPr sz="14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286880" y="4447159"/>
            <a:ext cx="364807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9085" algn="l"/>
                <a:tab pos="1214755" algn="l"/>
                <a:tab pos="2185670" algn="l"/>
                <a:tab pos="2703830" algn="l"/>
              </a:tabLst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-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з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р	кр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2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а	не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евыша</a:t>
            </a:r>
            <a:r>
              <a:rPr sz="1400" spc="-6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endParaRPr sz="14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573393" y="4660519"/>
            <a:ext cx="336232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максимальной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суммы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(250 тыс. руб.</a:t>
            </a:r>
            <a:r>
              <a:rPr sz="1400" spc="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–</a:t>
            </a:r>
            <a:endParaRPr sz="14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573393" y="4873879"/>
            <a:ext cx="198437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675130" algn="l"/>
              </a:tabLst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б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50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ь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к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й;	6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0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0</a:t>
            </a:r>
            <a:endParaRPr sz="14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8742426" y="4873879"/>
            <a:ext cx="37401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ы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.</a:t>
            </a:r>
            <a:endParaRPr sz="14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573393" y="4873879"/>
            <a:ext cx="336232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727960">
              <a:lnSpc>
                <a:spcPct val="100000"/>
              </a:lnSpc>
              <a:spcBef>
                <a:spcPts val="100"/>
              </a:spcBef>
              <a:tabLst>
                <a:tab pos="1139190" algn="l"/>
                <a:tab pos="1440815" algn="l"/>
                <a:tab pos="1890395" algn="l"/>
                <a:tab pos="2465070" algn="l"/>
                <a:tab pos="3249930" algn="l"/>
                <a:tab pos="3289300" algn="l"/>
              </a:tabLst>
            </a:pP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у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б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.		- 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окр</a:t>
            </a:r>
            <a:r>
              <a:rPr sz="1400" spc="-5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	и	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1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,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5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н.	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у</a:t>
            </a:r>
            <a:r>
              <a:rPr sz="1400" spc="-60" dirty="0">
                <a:solidFill>
                  <a:srgbClr val="552112"/>
                </a:solidFill>
                <a:latin typeface="Arial"/>
                <a:cs typeface="Arial"/>
              </a:rPr>
              <a:t>б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й	–</a:t>
            </a:r>
            <a:endParaRPr sz="14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573393" y="5300599"/>
            <a:ext cx="157416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ипотечный</a:t>
            </a:r>
            <a:r>
              <a:rPr sz="1400" spc="-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кредит)</a:t>
            </a:r>
            <a:endParaRPr sz="14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286880" y="5727573"/>
            <a:ext cx="364807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085" algn="l"/>
                <a:tab pos="299720" algn="l"/>
                <a:tab pos="699770" algn="l"/>
                <a:tab pos="1724025" algn="l"/>
                <a:tab pos="2213610" algn="l"/>
                <a:tab pos="3179445" algn="l"/>
              </a:tabLst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о	</a:t>
            </a:r>
            <a:r>
              <a:rPr sz="1400" b="1" spc="-85" dirty="0">
                <a:solidFill>
                  <a:srgbClr val="552112"/>
                </a:solidFill>
                <a:latin typeface="Arial"/>
                <a:cs typeface="Arial"/>
              </a:rPr>
              <a:t>у</a:t>
            </a:r>
            <a:r>
              <a:rPr sz="1400" b="1" spc="5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b="1" spc="-30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виям	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я	</a:t>
            </a:r>
            <a:r>
              <a:rPr sz="1400" b="1" spc="5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b="1" spc="-40" dirty="0">
                <a:solidFill>
                  <a:srgbClr val="552112"/>
                </a:solidFill>
                <a:latin typeface="Arial"/>
                <a:cs typeface="Arial"/>
              </a:rPr>
              <a:t>у</a:t>
            </a:r>
            <a:r>
              <a:rPr sz="1400" b="1" spc="-30" dirty="0">
                <a:solidFill>
                  <a:srgbClr val="552112"/>
                </a:solidFill>
                <a:latin typeface="Arial"/>
                <a:cs typeface="Arial"/>
              </a:rPr>
              <a:t>б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ъек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а	</a:t>
            </a:r>
            <a:r>
              <a:rPr sz="1400" b="1" spc="5" dirty="0">
                <a:solidFill>
                  <a:srgbClr val="552112"/>
                </a:solidFill>
                <a:latin typeface="Arial"/>
                <a:cs typeface="Arial"/>
              </a:rPr>
              <a:t>М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П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,</a:t>
            </a:r>
            <a:endParaRPr sz="14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573393" y="5940933"/>
            <a:ext cx="336232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36015" algn="l"/>
                <a:tab pos="1509395" algn="l"/>
                <a:tab pos="2556510" algn="l"/>
              </a:tabLst>
            </a:pP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х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я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щ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м	в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пер</a:t>
            </a:r>
            <a:r>
              <a:rPr sz="1400" spc="-5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ч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ь	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б</a:t>
            </a:r>
            <a:r>
              <a:rPr sz="1400" spc="-5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лее</a:t>
            </a:r>
            <a:endParaRPr sz="14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573393" y="6154318"/>
            <a:ext cx="294322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пострадавших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отраслей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экономики</a:t>
            </a:r>
            <a:endParaRPr sz="14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28599" y="1062355"/>
            <a:ext cx="9061450" cy="996950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12700" marR="5080">
              <a:lnSpc>
                <a:spcPct val="103499"/>
              </a:lnSpc>
              <a:spcBef>
                <a:spcPts val="20"/>
              </a:spcBef>
            </a:pPr>
            <a:r>
              <a:rPr sz="2000" dirty="0">
                <a:solidFill>
                  <a:srgbClr val="552112"/>
                </a:solidFill>
                <a:latin typeface="Arial Black"/>
                <a:cs typeface="Arial Black"/>
              </a:rPr>
              <a:t>Отсрочка по кредитам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предоставлено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право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получить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6-месячную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отсрочку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платежей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(либо  снижение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их до посильного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уровня)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по любым кредитным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договорам,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заключенным до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3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апреля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2020</a:t>
            </a:r>
            <a:r>
              <a:rPr sz="1400" spc="-9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года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50">
              <a:latin typeface="Arial"/>
              <a:cs typeface="Arial"/>
            </a:endParaRPr>
          </a:p>
          <a:p>
            <a:pPr marL="3284854" indent="-287020">
              <a:lnSpc>
                <a:spcPct val="100000"/>
              </a:lnSpc>
              <a:buFont typeface="Wingdings"/>
              <a:buChar char=""/>
              <a:tabLst>
                <a:tab pos="3284854" algn="l"/>
                <a:tab pos="328549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Федеральный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закон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03.04.2020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N</a:t>
            </a:r>
            <a:r>
              <a:rPr sz="1200" spc="-9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106-ФЗ</a:t>
            </a:r>
            <a:endParaRPr sz="12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863595" y="6789420"/>
            <a:ext cx="5012690" cy="307975"/>
          </a:xfrm>
          <a:prstGeom prst="rect">
            <a:avLst/>
          </a:prstGeom>
          <a:solidFill>
            <a:srgbClr val="F7F1E4"/>
          </a:solidFill>
          <a:ln w="9525">
            <a:solidFill>
              <a:srgbClr val="ECD7C2"/>
            </a:solidFill>
          </a:ln>
        </p:spPr>
        <p:txBody>
          <a:bodyPr vert="horz" wrap="square" lIns="0" tIns="43180" rIns="0" bIns="0" rtlCol="0">
            <a:spAutoFit/>
          </a:bodyPr>
          <a:lstStyle/>
          <a:p>
            <a:pPr marL="419100">
              <a:lnSpc>
                <a:spcPct val="100000"/>
              </a:lnSpc>
              <a:spcBef>
                <a:spcPts val="340"/>
              </a:spcBef>
              <a:tabLst>
                <a:tab pos="4147185" algn="l"/>
              </a:tabLst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Количество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охваченных</a:t>
            </a:r>
            <a:r>
              <a:rPr sz="1400" b="1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субъектов</a:t>
            </a:r>
            <a:r>
              <a:rPr sz="1400" b="1" spc="7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МСП	7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173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14458" y="571776"/>
            <a:ext cx="6450229" cy="9918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83739" y="438658"/>
            <a:ext cx="6459220" cy="1068070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645160" marR="5080" indent="-632460">
              <a:lnSpc>
                <a:spcPts val="3890"/>
              </a:lnSpc>
              <a:spcBef>
                <a:spcPts val="585"/>
              </a:spcBef>
            </a:pPr>
            <a:r>
              <a:rPr sz="3600" spc="-5" dirty="0"/>
              <a:t>Беспроцентные</a:t>
            </a:r>
            <a:r>
              <a:rPr sz="3600" spc="-55" dirty="0"/>
              <a:t> </a:t>
            </a:r>
            <a:r>
              <a:rPr sz="3600" spc="-5" dirty="0"/>
              <a:t>кредиты  </a:t>
            </a:r>
            <a:r>
              <a:rPr sz="3600" dirty="0"/>
              <a:t>на </a:t>
            </a:r>
            <a:r>
              <a:rPr sz="3600" spc="-5" dirty="0"/>
              <a:t>выплату</a:t>
            </a:r>
            <a:r>
              <a:rPr sz="3600" spc="-55" dirty="0"/>
              <a:t> </a:t>
            </a:r>
            <a:r>
              <a:rPr sz="3600" spc="-5" dirty="0"/>
              <a:t>зарплат</a:t>
            </a:r>
            <a:endParaRPr sz="3600"/>
          </a:p>
        </p:txBody>
      </p:sp>
      <p:sp>
        <p:nvSpPr>
          <p:cNvPr id="4" name="object 4"/>
          <p:cNvSpPr/>
          <p:nvPr/>
        </p:nvSpPr>
        <p:spPr>
          <a:xfrm>
            <a:off x="560563" y="2166171"/>
            <a:ext cx="2454042" cy="212603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098038" y="5058613"/>
            <a:ext cx="325247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Срок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действия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меры:</a:t>
            </a:r>
            <a:r>
              <a:rPr sz="1600" b="1" spc="6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бессрочно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17</a:t>
            </a:fld>
            <a:endParaRPr spc="10" dirty="0"/>
          </a:p>
        </p:txBody>
      </p:sp>
      <p:sp>
        <p:nvSpPr>
          <p:cNvPr id="6" name="object 6"/>
          <p:cNvSpPr txBox="1"/>
          <p:nvPr/>
        </p:nvSpPr>
        <p:spPr>
          <a:xfrm>
            <a:off x="3098038" y="5546852"/>
            <a:ext cx="51638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Размер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кредита: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МРОТ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х 6 мес. х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кол-во</a:t>
            </a:r>
            <a:r>
              <a:rPr sz="1600" spc="14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сотрудников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083432" y="1848053"/>
            <a:ext cx="6985634" cy="299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135"/>
              </a:lnSpc>
              <a:spcBef>
                <a:spcPts val="100"/>
              </a:spcBef>
            </a:pPr>
            <a:r>
              <a:rPr sz="1800" b="1" spc="-15" dirty="0">
                <a:solidFill>
                  <a:srgbClr val="EC5238"/>
                </a:solidFill>
                <a:latin typeface="Arial"/>
                <a:cs typeface="Arial"/>
              </a:rPr>
              <a:t>Предоставляются </a:t>
            </a:r>
            <a:r>
              <a:rPr sz="1800" b="1" spc="-10" dirty="0">
                <a:solidFill>
                  <a:srgbClr val="EC5238"/>
                </a:solidFill>
                <a:latin typeface="Arial"/>
                <a:cs typeface="Arial"/>
              </a:rPr>
              <a:t>субъектам </a:t>
            </a:r>
            <a:r>
              <a:rPr sz="1800" b="1" spc="-15" dirty="0">
                <a:solidFill>
                  <a:srgbClr val="EC5238"/>
                </a:solidFill>
                <a:latin typeface="Arial"/>
                <a:cs typeface="Arial"/>
              </a:rPr>
              <a:t>малого </a:t>
            </a:r>
            <a:r>
              <a:rPr sz="1800" b="1" dirty="0">
                <a:solidFill>
                  <a:srgbClr val="EC5238"/>
                </a:solidFill>
                <a:latin typeface="Arial"/>
                <a:cs typeface="Arial"/>
              </a:rPr>
              <a:t>и </a:t>
            </a:r>
            <a:r>
              <a:rPr sz="1800" b="1" spc="-10" dirty="0">
                <a:solidFill>
                  <a:srgbClr val="EC5238"/>
                </a:solidFill>
                <a:latin typeface="Arial"/>
                <a:cs typeface="Arial"/>
              </a:rPr>
              <a:t>среднего</a:t>
            </a:r>
            <a:r>
              <a:rPr sz="1800" b="1" spc="165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EC5238"/>
                </a:solidFill>
                <a:latin typeface="Arial"/>
                <a:cs typeface="Arial"/>
              </a:rPr>
              <a:t>бизнеса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35"/>
              </a:lnSpc>
            </a:pPr>
            <a:r>
              <a:rPr sz="1800" b="1" dirty="0">
                <a:solidFill>
                  <a:srgbClr val="EC5238"/>
                </a:solidFill>
                <a:latin typeface="Arial"/>
                <a:cs typeface="Arial"/>
              </a:rPr>
              <a:t>из </a:t>
            </a:r>
            <a:r>
              <a:rPr sz="1800" b="1" spc="-15" dirty="0">
                <a:solidFill>
                  <a:srgbClr val="EC5238"/>
                </a:solidFill>
                <a:latin typeface="Arial"/>
                <a:cs typeface="Arial"/>
              </a:rPr>
              <a:t>наиболее </a:t>
            </a:r>
            <a:r>
              <a:rPr sz="1800" b="1" spc="-10" dirty="0">
                <a:solidFill>
                  <a:srgbClr val="EC5238"/>
                </a:solidFill>
                <a:latin typeface="Arial"/>
                <a:cs typeface="Arial"/>
              </a:rPr>
              <a:t>пострадавших</a:t>
            </a:r>
            <a:r>
              <a:rPr sz="1800" b="1" spc="80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800" b="1" spc="-15" dirty="0">
                <a:solidFill>
                  <a:srgbClr val="EC5238"/>
                </a:solidFill>
                <a:latin typeface="Arial"/>
                <a:cs typeface="Arial"/>
              </a:rPr>
              <a:t>отраслей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550">
              <a:latin typeface="Arial"/>
              <a:cs typeface="Arial"/>
            </a:endParaRPr>
          </a:p>
          <a:p>
            <a:pPr marL="27305">
              <a:lnSpc>
                <a:spcPct val="100000"/>
              </a:lnSpc>
            </a:pPr>
            <a:r>
              <a:rPr sz="1600" b="1" spc="-25" dirty="0">
                <a:solidFill>
                  <a:srgbClr val="552112"/>
                </a:solidFill>
                <a:latin typeface="Arial"/>
                <a:cs typeface="Arial"/>
              </a:rPr>
              <a:t>Условия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получения</a:t>
            </a:r>
            <a:r>
              <a:rPr sz="1600" b="1" spc="1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кредита: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600">
              <a:latin typeface="Arial"/>
              <a:cs typeface="Arial"/>
            </a:endParaRPr>
          </a:p>
          <a:p>
            <a:pPr marL="27305" marR="308610">
              <a:lnSpc>
                <a:spcPct val="101299"/>
              </a:lnSpc>
              <a:buFont typeface="Calibri"/>
              <a:buChar char="—"/>
              <a:tabLst>
                <a:tab pos="26860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Заёмные средства </a:t>
            </a:r>
            <a:r>
              <a:rPr sz="1600" spc="-30" dirty="0">
                <a:solidFill>
                  <a:srgbClr val="552112"/>
                </a:solidFill>
                <a:latin typeface="Arial"/>
                <a:cs typeface="Arial"/>
              </a:rPr>
              <a:t>будут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предоставляться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компаниям,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которые  действуют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не менее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1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владельцы которых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хотя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бы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раз платили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налоги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552112"/>
              </a:buClr>
              <a:buFont typeface="Calibri"/>
              <a:buChar char="—"/>
            </a:pPr>
            <a:endParaRPr sz="1600">
              <a:latin typeface="Arial"/>
              <a:cs typeface="Arial"/>
            </a:endParaRPr>
          </a:p>
          <a:p>
            <a:pPr marL="27305" marR="5080">
              <a:lnSpc>
                <a:spcPct val="101200"/>
              </a:lnSpc>
              <a:buFont typeface="Calibri"/>
              <a:buChar char="—"/>
              <a:tabLst>
                <a:tab pos="268605" algn="l"/>
              </a:tabLst>
            </a:pP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Обязательное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условие </a:t>
            </a:r>
            <a:r>
              <a:rPr sz="1600" spc="-5" dirty="0">
                <a:solidFill>
                  <a:srgbClr val="552112"/>
                </a:solidFill>
                <a:latin typeface="Calibri"/>
                <a:cs typeface="Calibri"/>
              </a:rPr>
              <a:t>–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сохранение численности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персонала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 весь  период кредитования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или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сокращение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персонала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более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чем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 10%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месяц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26948" y="4824984"/>
            <a:ext cx="1597660" cy="954405"/>
          </a:xfrm>
          <a:prstGeom prst="rect">
            <a:avLst/>
          </a:prstGeom>
          <a:solidFill>
            <a:srgbClr val="F7F1E4"/>
          </a:solidFill>
          <a:ln w="9525">
            <a:solidFill>
              <a:srgbClr val="ECD7C2"/>
            </a:solidFill>
          </a:ln>
        </p:spPr>
        <p:txBody>
          <a:bodyPr vert="horz" wrap="square" lIns="0" tIns="46355" rIns="0" bIns="0" rtlCol="0">
            <a:spAutoFit/>
          </a:bodyPr>
          <a:lstStyle/>
          <a:p>
            <a:pPr marL="106680" marR="101600" indent="635" algn="ctr">
              <a:lnSpc>
                <a:spcPct val="100000"/>
              </a:lnSpc>
              <a:spcBef>
                <a:spcPts val="365"/>
              </a:spcBef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Количество 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охваченных 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субъектов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МСП  7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173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098038" y="6007735"/>
            <a:ext cx="6478905" cy="914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первом этапе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участвуют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крупнейшие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банки: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Сбербанк, 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ВТБ,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МСП-банк, 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Промсвязьбанк,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Газпромбанк,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Альфа-банк,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банк</a:t>
            </a:r>
            <a:r>
              <a:rPr sz="1400" spc="-1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Открытие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900">
              <a:latin typeface="Arial"/>
              <a:cs typeface="Arial"/>
            </a:endParaRPr>
          </a:p>
          <a:p>
            <a:pPr marL="184785" indent="-172720">
              <a:lnSpc>
                <a:spcPct val="100000"/>
              </a:lnSpc>
              <a:buFont typeface="Wingdings"/>
              <a:buChar char=""/>
              <a:tabLst>
                <a:tab pos="1854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02.04.2020г.</a:t>
            </a:r>
            <a:r>
              <a:rPr sz="1200" spc="-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№422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45819" y="661403"/>
            <a:ext cx="9453372" cy="10622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33652" y="783463"/>
            <a:ext cx="88271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/>
              <a:t>Льготные кредиты </a:t>
            </a:r>
            <a:r>
              <a:rPr sz="3600" dirty="0"/>
              <a:t>по </a:t>
            </a:r>
            <a:r>
              <a:rPr sz="3600" spc="-5" dirty="0"/>
              <a:t>ставке</a:t>
            </a:r>
            <a:r>
              <a:rPr sz="3600" spc="-80" dirty="0"/>
              <a:t> </a:t>
            </a:r>
            <a:r>
              <a:rPr sz="3600" dirty="0"/>
              <a:t>8,5%</a:t>
            </a:r>
            <a:endParaRPr sz="3600"/>
          </a:p>
        </p:txBody>
      </p:sp>
      <p:sp>
        <p:nvSpPr>
          <p:cNvPr id="4" name="object 4"/>
          <p:cNvSpPr txBox="1"/>
          <p:nvPr/>
        </p:nvSpPr>
        <p:spPr>
          <a:xfrm>
            <a:off x="3129533" y="3948176"/>
            <a:ext cx="6796405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Появилась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возможность рефинансировать кредитные соглашения на  оборотные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цели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(ранее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это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было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доступно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только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инвестиционных  кредитов)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29533" y="4923536"/>
            <a:ext cx="6719570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Получать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кредиты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льготной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ставке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теперь могут микропредприятия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сфере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торговли,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занимающиеся реализацией подакцизных товаров 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(для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микропредприятий,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заключивших кредитные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соглашения на  оборотные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цели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2020 </a:t>
            </a:r>
            <a:r>
              <a:rPr sz="1600" spc="-95" dirty="0">
                <a:solidFill>
                  <a:srgbClr val="552112"/>
                </a:solidFill>
                <a:latin typeface="Arial"/>
                <a:cs typeface="Arial"/>
              </a:rPr>
              <a:t>г.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срок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более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2</a:t>
            </a:r>
            <a:r>
              <a:rPr sz="1600" spc="2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лет)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129533" y="1794510"/>
            <a:ext cx="6852284" cy="16910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228850" algn="l"/>
              </a:tabLst>
            </a:pPr>
            <a:r>
              <a:rPr sz="1800" b="1" spc="-15" dirty="0">
                <a:solidFill>
                  <a:srgbClr val="EC5238"/>
                </a:solidFill>
                <a:latin typeface="Arial"/>
                <a:cs typeface="Arial"/>
              </a:rPr>
              <a:t>Распространяется	</a:t>
            </a:r>
            <a:r>
              <a:rPr sz="1800" b="1" dirty="0">
                <a:solidFill>
                  <a:srgbClr val="EC5238"/>
                </a:solidFill>
                <a:latin typeface="Arial"/>
                <a:cs typeface="Arial"/>
              </a:rPr>
              <a:t>на </a:t>
            </a:r>
            <a:r>
              <a:rPr sz="1800" b="1" spc="-25" dirty="0">
                <a:solidFill>
                  <a:srgbClr val="EC5238"/>
                </a:solidFill>
                <a:latin typeface="Arial"/>
                <a:cs typeface="Arial"/>
              </a:rPr>
              <a:t>всех</a:t>
            </a:r>
            <a:r>
              <a:rPr sz="1800" b="1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EC5238"/>
                </a:solidFill>
                <a:latin typeface="Arial"/>
                <a:cs typeface="Arial"/>
              </a:rPr>
              <a:t>индивидуальных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10" dirty="0">
                <a:solidFill>
                  <a:srgbClr val="EC5238"/>
                </a:solidFill>
                <a:latin typeface="Arial"/>
                <a:cs typeface="Arial"/>
              </a:rPr>
              <a:t>предпринимателей, малый </a:t>
            </a:r>
            <a:r>
              <a:rPr sz="1800" b="1" spc="-5" dirty="0">
                <a:solidFill>
                  <a:srgbClr val="EC5238"/>
                </a:solidFill>
                <a:latin typeface="Arial"/>
                <a:cs typeface="Arial"/>
              </a:rPr>
              <a:t>бизнес </a:t>
            </a:r>
            <a:r>
              <a:rPr sz="1800" b="1" dirty="0">
                <a:solidFill>
                  <a:srgbClr val="EC5238"/>
                </a:solidFill>
                <a:latin typeface="Arial"/>
                <a:cs typeface="Arial"/>
              </a:rPr>
              <a:t>и</a:t>
            </a:r>
            <a:r>
              <a:rPr sz="1800" b="1" spc="100" dirty="0">
                <a:solidFill>
                  <a:srgbClr val="EC5238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EC5238"/>
                </a:solidFill>
                <a:latin typeface="Arial"/>
                <a:cs typeface="Arial"/>
              </a:rPr>
              <a:t>микропредприятия</a:t>
            </a:r>
            <a:endParaRPr sz="1800">
              <a:latin typeface="Arial"/>
              <a:cs typeface="Arial"/>
            </a:endParaRPr>
          </a:p>
          <a:p>
            <a:pPr marL="12700" marR="5080" algn="just">
              <a:lnSpc>
                <a:spcPct val="100000"/>
              </a:lnSpc>
              <a:spcBef>
                <a:spcPts val="1110"/>
              </a:spcBef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Упрощены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требования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к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заёмщику, </a:t>
            </a:r>
            <a:r>
              <a:rPr sz="1600" b="1" dirty="0">
                <a:solidFill>
                  <a:srgbClr val="552112"/>
                </a:solidFill>
                <a:latin typeface="Arial"/>
                <a:cs typeface="Arial"/>
              </a:rPr>
              <a:t>из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обязательных </a:t>
            </a: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условий 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исключены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(отсутствие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задолженности по налогам, сборам,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по  заработной плате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просроченных на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срок свыше 30 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дней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платежей по  кредитным</a:t>
            </a:r>
            <a:r>
              <a:rPr sz="1600" spc="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договорам)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65404" y="3800855"/>
            <a:ext cx="2251075" cy="2893060"/>
          </a:xfrm>
          <a:prstGeom prst="rect">
            <a:avLst/>
          </a:prstGeom>
          <a:solidFill>
            <a:srgbClr val="F7F1E4"/>
          </a:solidFill>
        </p:spPr>
        <p:txBody>
          <a:bodyPr vert="horz" wrap="square" lIns="0" tIns="55879" rIns="0" bIns="0" rtlCol="0">
            <a:spAutoFit/>
          </a:bodyPr>
          <a:lstStyle/>
          <a:p>
            <a:pPr marL="375920" marR="368935" algn="ctr">
              <a:lnSpc>
                <a:spcPct val="100000"/>
              </a:lnSpc>
              <a:spcBef>
                <a:spcPts val="439"/>
              </a:spcBef>
            </a:pPr>
            <a:r>
              <a:rPr sz="1200" b="1" spc="-50" dirty="0">
                <a:solidFill>
                  <a:srgbClr val="552112"/>
                </a:solidFill>
                <a:latin typeface="Arial"/>
                <a:cs typeface="Arial"/>
              </a:rPr>
              <a:t>Б</a:t>
            </a:r>
            <a:r>
              <a:rPr sz="1200" b="1" spc="-40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НКИ-У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Ч</a:t>
            </a:r>
            <a:r>
              <a:rPr sz="1200" b="1" spc="-6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200" b="1" spc="-3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200" b="1" spc="-5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200" b="1" dirty="0">
                <a:solidFill>
                  <a:srgbClr val="552112"/>
                </a:solidFill>
                <a:latin typeface="Arial"/>
                <a:cs typeface="Arial"/>
              </a:rPr>
              <a:t>ИКИ  </a:t>
            </a:r>
            <a:r>
              <a:rPr sz="1200" b="1" spc="-20" dirty="0">
                <a:solidFill>
                  <a:srgbClr val="552112"/>
                </a:solidFill>
                <a:latin typeface="Arial"/>
                <a:cs typeface="Arial"/>
              </a:rPr>
              <a:t>ПРОГРАММЫ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Республике</a:t>
            </a:r>
            <a:r>
              <a:rPr sz="1200" spc="-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Мордовия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5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«ФК</a:t>
            </a: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Открытие»,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«ФораБанк»,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«ВТБ»,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«Газпромбанк»,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«Райффайзенбанк»,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ts val="1435"/>
              </a:lnSpc>
            </a:pP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«Росбанк»,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ts val="1675"/>
              </a:lnSpc>
            </a:pP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«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Сбербанк</a:t>
            </a:r>
            <a:r>
              <a:rPr sz="1400" spc="-1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России»,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«Альфа-Банк»,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«Возрождение»,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«Россельхозбанк»,</a:t>
            </a:r>
            <a:endParaRPr sz="1200">
              <a:latin typeface="Arial"/>
              <a:cs typeface="Arial"/>
            </a:endParaRPr>
          </a:p>
          <a:p>
            <a:pPr marL="1905" algn="ctr">
              <a:lnSpc>
                <a:spcPct val="100000"/>
              </a:lnSpc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«Совкомбанк»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65404" y="1612392"/>
            <a:ext cx="2467356" cy="21473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112770" y="6173825"/>
            <a:ext cx="61766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1854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Российской Федерации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30 декабря 2018 </a:t>
            </a:r>
            <a:r>
              <a:rPr sz="1200" spc="-75" dirty="0">
                <a:solidFill>
                  <a:srgbClr val="552112"/>
                </a:solidFill>
                <a:latin typeface="Arial"/>
                <a:cs typeface="Arial"/>
              </a:rPr>
              <a:t>г.</a:t>
            </a:r>
            <a:r>
              <a:rPr sz="1200" spc="-1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№1764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18</a:t>
            </a:fld>
            <a:endParaRPr spc="10" dirty="0"/>
          </a:p>
        </p:txBody>
      </p:sp>
      <p:sp>
        <p:nvSpPr>
          <p:cNvPr id="10" name="object 10"/>
          <p:cNvSpPr txBox="1"/>
          <p:nvPr/>
        </p:nvSpPr>
        <p:spPr>
          <a:xfrm>
            <a:off x="3151632" y="6609588"/>
            <a:ext cx="6551930" cy="307975"/>
          </a:xfrm>
          <a:prstGeom prst="rect">
            <a:avLst/>
          </a:prstGeom>
          <a:solidFill>
            <a:srgbClr val="F7F1E4"/>
          </a:solidFill>
          <a:ln w="9525">
            <a:solidFill>
              <a:srgbClr val="ECD7C2"/>
            </a:solidFill>
          </a:ln>
        </p:spPr>
        <p:txBody>
          <a:bodyPr vert="horz" wrap="square" lIns="0" tIns="425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35"/>
              </a:spcBef>
              <a:tabLst>
                <a:tab pos="3728085" algn="l"/>
              </a:tabLst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Количество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охваченных</a:t>
            </a:r>
            <a:r>
              <a:rPr sz="1400" b="1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субъектов</a:t>
            </a:r>
            <a:r>
              <a:rPr sz="1400" b="1" spc="7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МСП	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20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462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29670" y="1940600"/>
            <a:ext cx="1738755" cy="25886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783838" y="2379091"/>
            <a:ext cx="101473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1,25%</a:t>
            </a:r>
            <a:r>
              <a:rPr sz="1400" spc="29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до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9008" y="1859407"/>
            <a:ext cx="2915285" cy="97281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Гарантии</a:t>
            </a:r>
            <a:r>
              <a:rPr sz="2000" b="1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РГО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689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–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снижены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ставки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по</a:t>
            </a:r>
            <a:r>
              <a:rPr sz="1400" b="1" spc="3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гарантии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0,75% на 3</a:t>
            </a:r>
            <a:r>
              <a:rPr sz="1400" spc="-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года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99008" y="3019425"/>
            <a:ext cx="4100829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–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введен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ускоренный режим принятия</a:t>
            </a:r>
            <a:r>
              <a:rPr sz="1400" spc="3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решения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99008" y="3232785"/>
            <a:ext cx="410146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34085" algn="l"/>
                <a:tab pos="1793875" algn="l"/>
                <a:tab pos="3153410" algn="l"/>
                <a:tab pos="3714750" algn="l"/>
              </a:tabLst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(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м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25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ой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й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рра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й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г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:	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	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б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нк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99008" y="3446145"/>
            <a:ext cx="4102100" cy="6661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принимает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решение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о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выдаче кредита, то 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РГО 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проводит дополнительную 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оценку,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а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сразу 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предоставляет</a:t>
            </a:r>
            <a:r>
              <a:rPr sz="1400" spc="-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гарантию)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99008" y="4299966"/>
            <a:ext cx="410019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–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упрощены требования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к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заёмщику (исключены  ограничения по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задолженности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по</a:t>
            </a:r>
            <a:r>
              <a:rPr sz="1400" spc="-10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налоговым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99008" y="4940046"/>
            <a:ext cx="126047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отрицательной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99008" y="4726686"/>
            <a:ext cx="229552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1115" algn="r">
              <a:lnSpc>
                <a:spcPct val="100000"/>
              </a:lnSpc>
              <a:spcBef>
                <a:spcPts val="100"/>
              </a:spcBef>
              <a:tabLst>
                <a:tab pos="901700" algn="l"/>
                <a:tab pos="1292225" algn="l"/>
              </a:tabLst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сб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ра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м	и	з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раб</a:t>
            </a:r>
            <a:r>
              <a:rPr sz="1400" spc="-5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ой</a:t>
            </a:r>
            <a:endParaRPr sz="14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5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кр</a:t>
            </a:r>
            <a:r>
              <a:rPr sz="1400" spc="-40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ой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152901" y="4726686"/>
            <a:ext cx="736600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81915">
              <a:lnSpc>
                <a:spcPct val="100000"/>
              </a:lnSpc>
              <a:spcBef>
                <a:spcPts val="100"/>
              </a:spcBef>
            </a:pP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плате, 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ор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,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047490" y="4726686"/>
            <a:ext cx="75374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27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наличию  </a:t>
            </a: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аличию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99008" y="5153405"/>
            <a:ext cx="205295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процедуры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банкротства)</a:t>
            </a:r>
            <a:endParaRPr sz="1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99008" y="5580380"/>
            <a:ext cx="359537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–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Срок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предоставления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ограничен до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2</a:t>
            </a:r>
            <a:r>
              <a:rPr sz="1400" spc="-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лет</a:t>
            </a:r>
            <a:endParaRPr sz="14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99008" y="6007100"/>
            <a:ext cx="410019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Кто предоставляет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: 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РГО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–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Гарантийны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фонд 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кредитного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обеспечения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Республики</a:t>
            </a:r>
            <a:r>
              <a:rPr sz="1400" spc="-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Мордовия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088136" y="441960"/>
            <a:ext cx="8465819" cy="95554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1346453" y="552069"/>
            <a:ext cx="7902575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Кредитно-гарантийная</a:t>
            </a:r>
            <a:r>
              <a:rPr spc="-40" dirty="0"/>
              <a:t> </a:t>
            </a:r>
            <a:r>
              <a:rPr dirty="0"/>
              <a:t>поддержка</a:t>
            </a:r>
          </a:p>
        </p:txBody>
      </p:sp>
      <p:sp>
        <p:nvSpPr>
          <p:cNvPr id="18" name="object 18"/>
          <p:cNvSpPr/>
          <p:nvPr/>
        </p:nvSpPr>
        <p:spPr>
          <a:xfrm>
            <a:off x="5519860" y="1846133"/>
            <a:ext cx="1622432" cy="26341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112507" y="1705343"/>
            <a:ext cx="1882902" cy="56770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723376" y="1705343"/>
            <a:ext cx="1047750" cy="56770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5493258" y="1768602"/>
            <a:ext cx="41122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778635" algn="l"/>
              </a:tabLst>
            </a:pP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Микрозаймы	«Поддержка</a:t>
            </a:r>
            <a:r>
              <a:rPr sz="2000" b="1" spc="-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2020»</a:t>
            </a:r>
            <a:endParaRPr sz="2000">
              <a:latin typeface="Arial"/>
              <a:cs typeface="Arial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19</a:t>
            </a:fld>
            <a:endParaRPr spc="10" dirty="0"/>
          </a:p>
        </p:txBody>
      </p:sp>
      <p:sp>
        <p:nvSpPr>
          <p:cNvPr id="22" name="object 22"/>
          <p:cNvSpPr txBox="1"/>
          <p:nvPr/>
        </p:nvSpPr>
        <p:spPr>
          <a:xfrm>
            <a:off x="5493258" y="2349500"/>
            <a:ext cx="476440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-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снижен размер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процентной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ставки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 6%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3% 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годовых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первый </a:t>
            </a:r>
            <a:r>
              <a:rPr sz="1400" spc="-25" dirty="0">
                <a:solidFill>
                  <a:srgbClr val="552112"/>
                </a:solidFill>
                <a:latin typeface="Arial"/>
                <a:cs typeface="Arial"/>
              </a:rPr>
              <a:t>год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 5,5% в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последующий</a:t>
            </a:r>
            <a:r>
              <a:rPr sz="1400" spc="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период</a:t>
            </a:r>
            <a:endParaRPr sz="14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493258" y="2989580"/>
            <a:ext cx="476440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-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асширен перечень целей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,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том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числе на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выплату 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заработной платы,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арендной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платы, уплаты</a:t>
            </a:r>
            <a:r>
              <a:rPr sz="1400" spc="-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налогов</a:t>
            </a:r>
            <a:endParaRPr sz="14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493258" y="3629914"/>
            <a:ext cx="4105910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- Заёмщику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может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быть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предоставлено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до 5</a:t>
            </a:r>
            <a:r>
              <a:rPr sz="1400" b="1" spc="-1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млн  </a:t>
            </a:r>
            <a:r>
              <a:rPr sz="1400" b="1" spc="-25" dirty="0">
                <a:solidFill>
                  <a:srgbClr val="552112"/>
                </a:solidFill>
                <a:latin typeface="Arial"/>
                <a:cs typeface="Arial"/>
              </a:rPr>
              <a:t>рублей</a:t>
            </a:r>
            <a:endParaRPr sz="14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493258" y="4269994"/>
            <a:ext cx="447103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-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возможно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предоставление 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отсрочки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основному  долгу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9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месяцев</a:t>
            </a:r>
            <a:endParaRPr sz="14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493258" y="5123815"/>
            <a:ext cx="435546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Срок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действия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программы: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до 30 сентября 2020</a:t>
            </a:r>
            <a:r>
              <a:rPr sz="1400" spc="-8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85" dirty="0">
                <a:solidFill>
                  <a:srgbClr val="552112"/>
                </a:solidFill>
                <a:latin typeface="Arial"/>
                <a:cs typeface="Arial"/>
              </a:rPr>
              <a:t>г.</a:t>
            </a:r>
            <a:endParaRPr sz="14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493258" y="5763895"/>
            <a:ext cx="469074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Кто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предоставляет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: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региональная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МФО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– Фонд 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поддержки предпринимательства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Республики</a:t>
            </a:r>
            <a:r>
              <a:rPr sz="1400" spc="-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Мордовия</a:t>
            </a:r>
            <a:endParaRPr sz="14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758439" y="6667500"/>
            <a:ext cx="5471160" cy="307975"/>
          </a:xfrm>
          <a:prstGeom prst="rect">
            <a:avLst/>
          </a:prstGeom>
          <a:solidFill>
            <a:srgbClr val="F7F1E4"/>
          </a:solidFill>
          <a:ln w="9525">
            <a:solidFill>
              <a:srgbClr val="ECD7C2"/>
            </a:solidFill>
          </a:ln>
        </p:spPr>
        <p:txBody>
          <a:bodyPr vert="horz" wrap="square" lIns="0" tIns="43815" rIns="0" bIns="0" rtlCol="0">
            <a:spAutoFit/>
          </a:bodyPr>
          <a:lstStyle/>
          <a:p>
            <a:pPr marL="598805">
              <a:lnSpc>
                <a:spcPct val="100000"/>
              </a:lnSpc>
              <a:spcBef>
                <a:spcPts val="345"/>
              </a:spcBef>
              <a:tabLst>
                <a:tab pos="4327525" algn="l"/>
              </a:tabLst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Количество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охваченных</a:t>
            </a:r>
            <a:r>
              <a:rPr sz="1400" b="1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субъектов</a:t>
            </a:r>
            <a:r>
              <a:rPr sz="1400" b="1" spc="7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МСП	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20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462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39725" y="898115"/>
            <a:ext cx="8208457" cy="4641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14677" y="789889"/>
            <a:ext cx="820547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Программа реструктуризации</a:t>
            </a:r>
            <a:r>
              <a:rPr spc="-65" dirty="0"/>
              <a:t> </a:t>
            </a:r>
            <a:r>
              <a:rPr spc="5" dirty="0"/>
              <a:t>МФО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168776" y="2039569"/>
            <a:ext cx="6990080" cy="35928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0335" indent="-128270">
              <a:lnSpc>
                <a:spcPct val="100000"/>
              </a:lnSpc>
              <a:spcBef>
                <a:spcPts val="100"/>
              </a:spcBef>
              <a:buSzPct val="88888"/>
              <a:buChar char="•"/>
              <a:tabLst>
                <a:tab pos="140970" algn="l"/>
              </a:tabLst>
            </a:pP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уменьшение суммы основного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долга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до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«посильного»</a:t>
            </a:r>
            <a:r>
              <a:rPr sz="1800" spc="1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уровня;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har char="•"/>
            </a:pPr>
            <a:endParaRPr sz="1850">
              <a:latin typeface="Arial"/>
              <a:cs typeface="Arial"/>
            </a:endParaRPr>
          </a:p>
          <a:p>
            <a:pPr marL="12700" marR="57150">
              <a:lnSpc>
                <a:spcPct val="100000"/>
              </a:lnSpc>
              <a:buChar char="•"/>
              <a:tabLst>
                <a:tab pos="156210" algn="l"/>
              </a:tabLst>
            </a:pP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отсрочка оплаты очередных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платежей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по основному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долгу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9 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месяцев;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har char="•"/>
            </a:pPr>
            <a:endParaRPr sz="1850">
              <a:latin typeface="Arial"/>
              <a:cs typeface="Arial"/>
            </a:endParaRPr>
          </a:p>
          <a:p>
            <a:pPr marL="155575" indent="-143510">
              <a:lnSpc>
                <a:spcPct val="100000"/>
              </a:lnSpc>
              <a:spcBef>
                <a:spcPts val="5"/>
              </a:spcBef>
              <a:buChar char="•"/>
              <a:tabLst>
                <a:tab pos="156210" algn="l"/>
              </a:tabLst>
            </a:pP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реструктуризация </a:t>
            </a:r>
            <a:r>
              <a:rPr sz="1800" spc="10" dirty="0">
                <a:solidFill>
                  <a:srgbClr val="552112"/>
                </a:solidFill>
                <a:latin typeface="Arial"/>
                <a:cs typeface="Arial"/>
              </a:rPr>
              <a:t>со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снижением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процентной ставки </a:t>
            </a:r>
            <a:r>
              <a:rPr sz="1800" b="1" dirty="0">
                <a:solidFill>
                  <a:srgbClr val="552112"/>
                </a:solidFill>
                <a:latin typeface="Arial"/>
                <a:cs typeface="Arial"/>
              </a:rPr>
              <a:t>до</a:t>
            </a:r>
            <a:r>
              <a:rPr sz="1800" b="1" spc="-7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3%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годовых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до конца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2020 </a:t>
            </a:r>
            <a:r>
              <a:rPr sz="1800" spc="-20" dirty="0">
                <a:solidFill>
                  <a:srgbClr val="552112"/>
                </a:solidFill>
                <a:latin typeface="Arial"/>
                <a:cs typeface="Arial"/>
              </a:rPr>
              <a:t>года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при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условии сохранения</a:t>
            </a:r>
            <a:r>
              <a:rPr sz="1800" spc="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рабочих</a:t>
            </a:r>
            <a:endParaRPr sz="18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мест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или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если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СМСП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входит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перечень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наиболее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пострадавших 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отраслей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"/>
              <a:cs typeface="Arial"/>
            </a:endParaRPr>
          </a:p>
          <a:p>
            <a:pPr marL="12700" marR="175895">
              <a:lnSpc>
                <a:spcPct val="100000"/>
              </a:lnSpc>
              <a:spcBef>
                <a:spcPts val="5"/>
              </a:spcBef>
              <a:buChar char="•"/>
              <a:tabLst>
                <a:tab pos="156210" algn="l"/>
              </a:tabLst>
            </a:pP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«кредитные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каникулы» с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полным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освобождением </a:t>
            </a:r>
            <a:r>
              <a:rPr sz="1800" spc="-2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платежей 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6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месяцев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соответствии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с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требованиями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федерального 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закона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№106-ФЗ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63408" y="2808140"/>
            <a:ext cx="2720819" cy="25850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20</a:t>
            </a:fld>
            <a:endParaRPr spc="1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34311" y="391668"/>
            <a:ext cx="7708392" cy="9555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92883" y="501141"/>
            <a:ext cx="7007859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Отсрочка </a:t>
            </a:r>
            <a:r>
              <a:rPr dirty="0"/>
              <a:t>арендных</a:t>
            </a:r>
            <a:r>
              <a:rPr spc="-50" dirty="0"/>
              <a:t> </a:t>
            </a:r>
            <a:r>
              <a:rPr dirty="0"/>
              <a:t>платежей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222119" y="1421638"/>
            <a:ext cx="8124825" cy="40811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19710" indent="-207645">
              <a:lnSpc>
                <a:spcPct val="100000"/>
              </a:lnSpc>
              <a:spcBef>
                <a:spcPts val="105"/>
              </a:spcBef>
              <a:buFont typeface="Wingdings"/>
              <a:buChar char=""/>
              <a:tabLst>
                <a:tab pos="220345" algn="l"/>
              </a:tabLst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какие виды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имущества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распространяется</a:t>
            </a:r>
            <a:r>
              <a:rPr sz="1400" b="1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отсрочка?</a:t>
            </a:r>
            <a:endParaRPr sz="1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Отсрочка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по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уплате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арендных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платежей распространяется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государственное,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муниципальное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  частное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имущество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(за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исключением жилых помещений)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-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995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организаций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(получатели 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господдержки)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400">
              <a:latin typeface="Arial"/>
              <a:cs typeface="Arial"/>
            </a:endParaRPr>
          </a:p>
          <a:p>
            <a:pPr marL="219710" indent="-207645">
              <a:lnSpc>
                <a:spcPct val="100000"/>
              </a:lnSpc>
              <a:buFont typeface="Wingdings"/>
              <a:buChar char=""/>
              <a:tabLst>
                <a:tab pos="220345" algn="l"/>
              </a:tabLst>
            </a:pP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На какой срок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предоставляется</a:t>
            </a:r>
            <a:r>
              <a:rPr sz="1400" b="1" spc="-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отсрочка?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spc="5" dirty="0">
                <a:solidFill>
                  <a:srgbClr val="552112"/>
                </a:solidFill>
                <a:latin typeface="Arial"/>
                <a:cs typeface="Arial"/>
              </a:rPr>
              <a:t>До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1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октября 2020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года,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начиная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даты введения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 регионе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режима повышенной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готовности</a:t>
            </a:r>
            <a:r>
              <a:rPr sz="1400" spc="-10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или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ЧС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400">
              <a:latin typeface="Arial"/>
              <a:cs typeface="Arial"/>
            </a:endParaRPr>
          </a:p>
          <a:p>
            <a:pPr marL="219710" indent="-207645">
              <a:lnSpc>
                <a:spcPct val="100000"/>
              </a:lnSpc>
              <a:spcBef>
                <a:spcPts val="5"/>
              </a:spcBef>
              <a:buFont typeface="Wingdings"/>
              <a:buChar char=""/>
              <a:tabLst>
                <a:tab pos="220345" algn="l"/>
              </a:tabLst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Кто 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может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воспользоваться</a:t>
            </a:r>
            <a:r>
              <a:rPr sz="1400" b="1" spc="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отсрочкой?</a:t>
            </a:r>
            <a:endParaRPr sz="1400">
              <a:latin typeface="Arial"/>
              <a:cs typeface="Arial"/>
            </a:endParaRPr>
          </a:p>
          <a:p>
            <a:pPr marL="12700" marR="496570">
              <a:lnSpc>
                <a:spcPct val="100000"/>
              </a:lnSpc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Организации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 ИП,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осуществляющие деятельность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отраслях, наиболее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пострадавших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от 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коронавирусной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инфекции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400">
              <a:latin typeface="Arial"/>
              <a:cs typeface="Arial"/>
            </a:endParaRPr>
          </a:p>
          <a:p>
            <a:pPr marL="12700" marR="628650" algn="just">
              <a:lnSpc>
                <a:spcPct val="100000"/>
              </a:lnSpc>
              <a:buFont typeface="Wingdings"/>
              <a:buChar char=""/>
              <a:tabLst>
                <a:tab pos="172720" algn="l"/>
              </a:tabLst>
            </a:pP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Что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делать,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если арендодатель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отказывается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пересматривать 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условия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договора? 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случае отказа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арендодателя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исполнить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указанные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выше требования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арендатор вправе 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обратиться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1400" spc="-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552112"/>
                </a:solidFill>
                <a:latin typeface="Arial"/>
                <a:cs typeface="Arial"/>
              </a:rPr>
              <a:t>суд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2484" y="2560320"/>
            <a:ext cx="2279904" cy="22052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222119" y="6056503"/>
            <a:ext cx="7898765" cy="935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buSzPct val="91666"/>
              <a:buFont typeface="Wingdings"/>
              <a:buChar char=""/>
              <a:tabLst>
                <a:tab pos="134620" algn="l"/>
              </a:tabLst>
            </a:pPr>
            <a:r>
              <a:rPr sz="1200" spc="-45" dirty="0">
                <a:solidFill>
                  <a:srgbClr val="552112"/>
                </a:solidFill>
                <a:latin typeface="Arial"/>
                <a:cs typeface="Arial"/>
              </a:rPr>
              <a:t>Ст.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19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ФЗ </a:t>
            </a:r>
            <a:r>
              <a:rPr sz="1200" spc="-2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01.04.2020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№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98-ФЗ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«О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внесении изменений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отдельные законодательные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акты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Российской 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Федерации по вопросам предупреждения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ликвидации чрезвычайных</a:t>
            </a:r>
            <a:r>
              <a:rPr sz="1200" spc="-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ситуаций»</a:t>
            </a:r>
            <a:endParaRPr sz="1200">
              <a:latin typeface="Arial"/>
              <a:cs typeface="Arial"/>
            </a:endParaRPr>
          </a:p>
          <a:p>
            <a:pPr marL="133985" indent="-121920">
              <a:lnSpc>
                <a:spcPct val="100000"/>
              </a:lnSpc>
              <a:buSzPct val="91666"/>
              <a:buFont typeface="Wingdings"/>
              <a:buChar char=""/>
              <a:tabLst>
                <a:tab pos="1346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№ 439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03.04.2020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(требования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к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условиям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и срокам</a:t>
            </a:r>
            <a:r>
              <a:rPr sz="1200" spc="-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отсрочки)</a:t>
            </a:r>
            <a:endParaRPr sz="1200">
              <a:latin typeface="Arial"/>
              <a:cs typeface="Arial"/>
            </a:endParaRPr>
          </a:p>
          <a:p>
            <a:pPr marL="12700" marR="588010">
              <a:lnSpc>
                <a:spcPts val="1400"/>
              </a:lnSpc>
              <a:spcBef>
                <a:spcPts val="80"/>
              </a:spcBef>
              <a:buSzPct val="91666"/>
              <a:buFont typeface="Wingdings"/>
              <a:buChar char=""/>
              <a:tabLst>
                <a:tab pos="1346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№ 434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03.04.2020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(перечень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отраслей, наиболее пострадавших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коронавируса,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с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указанием</a:t>
            </a:r>
            <a:r>
              <a:rPr sz="1200" spc="-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ОКВЭД)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21</a:t>
            </a:fld>
            <a:endParaRPr spc="1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51331" y="681228"/>
            <a:ext cx="9727692" cy="9555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08380" y="790702"/>
            <a:ext cx="917067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5" dirty="0"/>
              <a:t>Снижение </a:t>
            </a:r>
            <a:r>
              <a:rPr dirty="0"/>
              <a:t>административной</a:t>
            </a:r>
            <a:r>
              <a:rPr spc="-35" dirty="0"/>
              <a:t> </a:t>
            </a:r>
            <a:r>
              <a:rPr dirty="0"/>
              <a:t>нагрузки</a:t>
            </a:r>
          </a:p>
        </p:txBody>
      </p:sp>
      <p:sp>
        <p:nvSpPr>
          <p:cNvPr id="4" name="object 4"/>
          <p:cNvSpPr/>
          <p:nvPr/>
        </p:nvSpPr>
        <p:spPr>
          <a:xfrm>
            <a:off x="366234" y="2700269"/>
            <a:ext cx="2784398" cy="26557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134611" y="6454152"/>
            <a:ext cx="5344160" cy="634365"/>
          </a:xfrm>
          <a:custGeom>
            <a:avLst/>
            <a:gdLst/>
            <a:ahLst/>
            <a:cxnLst/>
            <a:rect l="l" t="t" r="r" b="b"/>
            <a:pathLst>
              <a:path w="5344159" h="634365">
                <a:moveTo>
                  <a:pt x="5344160" y="0"/>
                </a:moveTo>
                <a:lnTo>
                  <a:pt x="0" y="0"/>
                </a:lnTo>
                <a:lnTo>
                  <a:pt x="0" y="633882"/>
                </a:lnTo>
                <a:lnTo>
                  <a:pt x="5344160" y="633895"/>
                </a:lnTo>
                <a:lnTo>
                  <a:pt x="5344160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134611" y="6454152"/>
            <a:ext cx="5344160" cy="634365"/>
          </a:xfrm>
          <a:prstGeom prst="rect">
            <a:avLst/>
          </a:prstGeom>
        </p:spPr>
        <p:txBody>
          <a:bodyPr vert="horz" wrap="square" lIns="0" tIns="57150" rIns="0" bIns="0" rtlCol="0">
            <a:spAutoFit/>
          </a:bodyPr>
          <a:lstStyle/>
          <a:p>
            <a:pPr marL="614045">
              <a:lnSpc>
                <a:spcPct val="100000"/>
              </a:lnSpc>
              <a:spcBef>
                <a:spcPts val="450"/>
              </a:spcBef>
            </a:pP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Приказ</a:t>
            </a:r>
            <a:r>
              <a:rPr sz="1600" spc="-8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65" dirty="0">
                <a:solidFill>
                  <a:srgbClr val="552112"/>
                </a:solidFill>
                <a:latin typeface="Arial"/>
                <a:cs typeface="Arial"/>
              </a:rPr>
              <a:t>ФНС</a:t>
            </a:r>
            <a:r>
              <a:rPr sz="1600" spc="-1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75" dirty="0">
                <a:solidFill>
                  <a:srgbClr val="552112"/>
                </a:solidFill>
                <a:latin typeface="Arial"/>
                <a:cs typeface="Arial"/>
              </a:rPr>
              <a:t>России</a:t>
            </a:r>
            <a:r>
              <a:rPr sz="1600" spc="-1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60" dirty="0">
                <a:solidFill>
                  <a:srgbClr val="552112"/>
                </a:solidFill>
                <a:latin typeface="Arial"/>
                <a:cs typeface="Arial"/>
              </a:rPr>
              <a:t>от</a:t>
            </a:r>
            <a:r>
              <a:rPr sz="1600" spc="-13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40" dirty="0">
                <a:solidFill>
                  <a:srgbClr val="552112"/>
                </a:solidFill>
                <a:latin typeface="Arial"/>
                <a:cs typeface="Arial"/>
              </a:rPr>
              <a:t>20.03.2020</a:t>
            </a:r>
            <a:r>
              <a:rPr sz="1600" spc="-5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№</a:t>
            </a:r>
            <a:r>
              <a:rPr sz="1600" spc="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ЕД-7-2/181@</a:t>
            </a:r>
            <a:endParaRPr sz="1600">
              <a:latin typeface="Arial"/>
              <a:cs typeface="Arial"/>
            </a:endParaRPr>
          </a:p>
          <a:p>
            <a:pPr marL="614045">
              <a:lnSpc>
                <a:spcPct val="100000"/>
              </a:lnSpc>
              <a:spcBef>
                <a:spcPts val="25"/>
              </a:spcBef>
            </a:pPr>
            <a:r>
              <a:rPr sz="1600" b="1" spc="-125" dirty="0">
                <a:solidFill>
                  <a:srgbClr val="552112"/>
                </a:solidFill>
                <a:latin typeface="Arial"/>
                <a:cs typeface="Arial"/>
              </a:rPr>
              <a:t>Горячая</a:t>
            </a:r>
            <a:r>
              <a:rPr sz="1600" b="1" spc="-24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55" dirty="0">
                <a:solidFill>
                  <a:srgbClr val="552112"/>
                </a:solidFill>
                <a:latin typeface="Arial"/>
                <a:cs typeface="Arial"/>
              </a:rPr>
              <a:t>линия:</a:t>
            </a:r>
            <a:r>
              <a:rPr sz="1600" b="1" spc="-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8</a:t>
            </a:r>
            <a:r>
              <a:rPr sz="1600" b="1" spc="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35" dirty="0">
                <a:solidFill>
                  <a:srgbClr val="552112"/>
                </a:solidFill>
                <a:latin typeface="Arial"/>
                <a:cs typeface="Arial"/>
              </a:rPr>
              <a:t>(800)</a:t>
            </a:r>
            <a:r>
              <a:rPr sz="1600" b="1" spc="-31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222-22-22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247388" y="6490716"/>
            <a:ext cx="434339" cy="5364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462015" y="5364416"/>
            <a:ext cx="158750" cy="179705"/>
          </a:xfrm>
          <a:custGeom>
            <a:avLst/>
            <a:gdLst/>
            <a:ahLst/>
            <a:cxnLst/>
            <a:rect l="l" t="t" r="r" b="b"/>
            <a:pathLst>
              <a:path w="158750" h="179704">
                <a:moveTo>
                  <a:pt x="158216" y="0"/>
                </a:moveTo>
                <a:lnTo>
                  <a:pt x="0" y="0"/>
                </a:lnTo>
                <a:lnTo>
                  <a:pt x="0" y="179260"/>
                </a:lnTo>
                <a:lnTo>
                  <a:pt x="158216" y="179260"/>
                </a:lnTo>
                <a:lnTo>
                  <a:pt x="158216" y="0"/>
                </a:lnTo>
                <a:close/>
              </a:path>
            </a:pathLst>
          </a:custGeom>
          <a:solidFill>
            <a:srgbClr val="F3F3F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383407" y="1763394"/>
            <a:ext cx="6645909" cy="44151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308735" algn="l"/>
                <a:tab pos="1715135" algn="l"/>
                <a:tab pos="2231390" algn="l"/>
                <a:tab pos="3358515" algn="l"/>
              </a:tabLst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Мораторий	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на	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все	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проверки	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до конца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2020</a:t>
            </a:r>
            <a:r>
              <a:rPr sz="1600" b="1" spc="2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85" dirty="0">
                <a:solidFill>
                  <a:srgbClr val="552112"/>
                </a:solidFill>
                <a:latin typeface="Arial"/>
                <a:cs typeface="Arial"/>
              </a:rPr>
              <a:t>г.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(за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исключением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несущих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риски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600" b="1" spc="-5" dirty="0">
                <a:solidFill>
                  <a:srgbClr val="552112"/>
                </a:solidFill>
                <a:latin typeface="Arial"/>
                <a:cs typeface="Arial"/>
              </a:rPr>
              <a:t>жизни и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здоровья</a:t>
            </a:r>
            <a:r>
              <a:rPr sz="1600" b="1" spc="3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граждан):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50">
              <a:latin typeface="Arial"/>
              <a:cs typeface="Arial"/>
            </a:endParaRPr>
          </a:p>
          <a:p>
            <a:pPr marL="83820" indent="-71755">
              <a:lnSpc>
                <a:spcPct val="100000"/>
              </a:lnSpc>
              <a:buSzPct val="93750"/>
              <a:buChar char="•"/>
              <a:tabLst>
                <a:tab pos="84455" algn="l"/>
              </a:tabLst>
            </a:pP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выездные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проверки,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начатые</a:t>
            </a:r>
            <a:r>
              <a:rPr sz="1600" spc="9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ранее;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552112"/>
              </a:buClr>
              <a:buFont typeface="Arial"/>
              <a:buChar char="•"/>
            </a:pPr>
            <a:endParaRPr sz="1650">
              <a:latin typeface="Arial"/>
              <a:cs typeface="Arial"/>
            </a:endParaRPr>
          </a:p>
          <a:p>
            <a:pPr marL="83820" indent="-71755">
              <a:lnSpc>
                <a:spcPct val="100000"/>
              </a:lnSpc>
              <a:buSzPct val="93750"/>
              <a:buChar char="•"/>
              <a:tabLst>
                <a:tab pos="84455" algn="l"/>
              </a:tabLst>
            </a:pP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выездные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налоговые</a:t>
            </a:r>
            <a:r>
              <a:rPr sz="1600" spc="4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проверки;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552112"/>
              </a:buClr>
              <a:buFont typeface="Arial"/>
              <a:buChar char="•"/>
            </a:pPr>
            <a:endParaRPr sz="1650">
              <a:latin typeface="Arial"/>
              <a:cs typeface="Arial"/>
            </a:endParaRPr>
          </a:p>
          <a:p>
            <a:pPr marL="83820" indent="-71755">
              <a:lnSpc>
                <a:spcPct val="100000"/>
              </a:lnSpc>
              <a:buSzPct val="93750"/>
              <a:buChar char="•"/>
              <a:tabLst>
                <a:tab pos="8445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проверки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 онлайн-касс;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lr>
                <a:srgbClr val="552112"/>
              </a:buClr>
              <a:buFont typeface="Arial"/>
              <a:buChar char="•"/>
            </a:pPr>
            <a:endParaRPr sz="1650">
              <a:latin typeface="Arial"/>
              <a:cs typeface="Arial"/>
            </a:endParaRPr>
          </a:p>
          <a:p>
            <a:pPr marL="83820" indent="-71755">
              <a:lnSpc>
                <a:spcPct val="100000"/>
              </a:lnSpc>
              <a:buSzPct val="93750"/>
              <a:buChar char="•"/>
              <a:tabLst>
                <a:tab pos="8445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контрольные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соблюдения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требований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валютного</a:t>
            </a:r>
            <a:r>
              <a:rPr sz="1600" spc="204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законодательства;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552112"/>
              </a:buClr>
              <a:buFont typeface="Arial"/>
              <a:buChar char="•"/>
            </a:pPr>
            <a:endParaRPr sz="1650">
              <a:latin typeface="Arial"/>
              <a:cs typeface="Arial"/>
            </a:endParaRPr>
          </a:p>
          <a:p>
            <a:pPr marL="83820" indent="-71755">
              <a:lnSpc>
                <a:spcPct val="100000"/>
              </a:lnSpc>
              <a:spcBef>
                <a:spcPts val="5"/>
              </a:spcBef>
              <a:buSzPct val="93750"/>
              <a:buChar char="•"/>
              <a:tabLst>
                <a:tab pos="8445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азартные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игры и</a:t>
            </a:r>
            <a:r>
              <a:rPr sz="1600" spc="5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лотереи;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lr>
                <a:srgbClr val="552112"/>
              </a:buClr>
              <a:buFont typeface="Arial"/>
              <a:buChar char="•"/>
            </a:pPr>
            <a:endParaRPr sz="1650">
              <a:latin typeface="Arial"/>
              <a:cs typeface="Arial"/>
            </a:endParaRPr>
          </a:p>
          <a:p>
            <a:pPr marL="12700" marR="34290">
              <a:lnSpc>
                <a:spcPct val="100000"/>
              </a:lnSpc>
              <a:buSzPct val="93750"/>
              <a:buChar char="•"/>
              <a:tabLst>
                <a:tab pos="84455" algn="l"/>
              </a:tabLst>
            </a:pP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иные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категории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проверочных мероприятий должны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быть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завершены 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заочно;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lr>
                <a:srgbClr val="552112"/>
              </a:buClr>
              <a:buFont typeface="Arial"/>
              <a:buChar char="•"/>
            </a:pPr>
            <a:endParaRPr sz="1650">
              <a:latin typeface="Arial"/>
              <a:cs typeface="Arial"/>
            </a:endParaRPr>
          </a:p>
          <a:p>
            <a:pPr marL="83820" indent="-71755">
              <a:lnSpc>
                <a:spcPct val="100000"/>
              </a:lnSpc>
              <a:spcBef>
                <a:spcPts val="5"/>
              </a:spcBef>
              <a:buSzPct val="93750"/>
              <a:buChar char="•"/>
              <a:tabLst>
                <a:tab pos="84455" algn="l"/>
              </a:tabLst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автоматическое продление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действия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всех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лицензий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600" spc="1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разрешений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на</a:t>
            </a:r>
            <a:r>
              <a:rPr sz="16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полгода.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22</a:t>
            </a:fld>
            <a:endParaRPr spc="1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09472" y="521208"/>
            <a:ext cx="8657844" cy="9555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66519" y="631063"/>
            <a:ext cx="796290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Мораторий на налоговые</a:t>
            </a:r>
            <a:r>
              <a:rPr spc="-25" dirty="0"/>
              <a:t> </a:t>
            </a:r>
            <a:r>
              <a:rPr dirty="0"/>
              <a:t>санкции</a:t>
            </a:r>
          </a:p>
        </p:txBody>
      </p:sp>
      <p:sp>
        <p:nvSpPr>
          <p:cNvPr id="4" name="object 4"/>
          <p:cNvSpPr/>
          <p:nvPr/>
        </p:nvSpPr>
        <p:spPr>
          <a:xfrm>
            <a:off x="708930" y="2112131"/>
            <a:ext cx="2650383" cy="2415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672840" y="2189988"/>
            <a:ext cx="28575" cy="4408805"/>
          </a:xfrm>
          <a:custGeom>
            <a:avLst/>
            <a:gdLst/>
            <a:ahLst/>
            <a:cxnLst/>
            <a:rect l="l" t="t" r="r" b="b"/>
            <a:pathLst>
              <a:path w="28575" h="4408805">
                <a:moveTo>
                  <a:pt x="0" y="0"/>
                </a:moveTo>
                <a:lnTo>
                  <a:pt x="28575" y="4408500"/>
                </a:lnTo>
              </a:path>
            </a:pathLst>
          </a:custGeom>
          <a:ln w="6350">
            <a:solidFill>
              <a:srgbClr val="C5926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646932" y="1493507"/>
            <a:ext cx="6606540" cy="9266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631691" y="1485887"/>
            <a:ext cx="6423660" cy="8153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672840" y="1519428"/>
            <a:ext cx="6504940" cy="824865"/>
          </a:xfrm>
          <a:custGeom>
            <a:avLst/>
            <a:gdLst/>
            <a:ahLst/>
            <a:cxnLst/>
            <a:rect l="l" t="t" r="r" b="b"/>
            <a:pathLst>
              <a:path w="6504940" h="824864">
                <a:moveTo>
                  <a:pt x="6504431" y="0"/>
                </a:moveTo>
                <a:lnTo>
                  <a:pt x="0" y="0"/>
                </a:lnTo>
                <a:lnTo>
                  <a:pt x="0" y="824484"/>
                </a:lnTo>
                <a:lnTo>
                  <a:pt x="6504431" y="824484"/>
                </a:lnTo>
                <a:lnTo>
                  <a:pt x="6504431" y="0"/>
                </a:lnTo>
                <a:close/>
              </a:path>
            </a:pathLst>
          </a:custGeom>
          <a:solidFill>
            <a:srgbClr val="F1EB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695700" y="2607564"/>
            <a:ext cx="507491" cy="10807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721608" y="2636520"/>
            <a:ext cx="402590" cy="0"/>
          </a:xfrm>
          <a:custGeom>
            <a:avLst/>
            <a:gdLst/>
            <a:ahLst/>
            <a:cxnLst/>
            <a:rect l="l" t="t" r="r" b="b"/>
            <a:pathLst>
              <a:path w="402589">
                <a:moveTo>
                  <a:pt x="0" y="0"/>
                </a:moveTo>
                <a:lnTo>
                  <a:pt x="402336" y="0"/>
                </a:lnTo>
              </a:path>
            </a:pathLst>
          </a:custGeom>
          <a:ln w="6350">
            <a:solidFill>
              <a:srgbClr val="C5926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680459" y="4387596"/>
            <a:ext cx="507491" cy="10807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706367" y="4416552"/>
            <a:ext cx="402590" cy="0"/>
          </a:xfrm>
          <a:custGeom>
            <a:avLst/>
            <a:gdLst/>
            <a:ahLst/>
            <a:cxnLst/>
            <a:rect l="l" t="t" r="r" b="b"/>
            <a:pathLst>
              <a:path w="402589">
                <a:moveTo>
                  <a:pt x="0" y="0"/>
                </a:moveTo>
                <a:lnTo>
                  <a:pt x="402336" y="0"/>
                </a:lnTo>
              </a:path>
            </a:pathLst>
          </a:custGeom>
          <a:ln w="6350">
            <a:solidFill>
              <a:srgbClr val="C5926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680459" y="6257544"/>
            <a:ext cx="507491" cy="10807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06367" y="6286500"/>
            <a:ext cx="402590" cy="0"/>
          </a:xfrm>
          <a:custGeom>
            <a:avLst/>
            <a:gdLst/>
            <a:ahLst/>
            <a:cxnLst/>
            <a:rect l="l" t="t" r="r" b="b"/>
            <a:pathLst>
              <a:path w="402589">
                <a:moveTo>
                  <a:pt x="0" y="0"/>
                </a:moveTo>
                <a:lnTo>
                  <a:pt x="402336" y="0"/>
                </a:lnTo>
              </a:path>
            </a:pathLst>
          </a:custGeom>
          <a:ln w="6350">
            <a:solidFill>
              <a:srgbClr val="C5926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677411" y="3145510"/>
            <a:ext cx="6608064" cy="94185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654552" y="3115056"/>
            <a:ext cx="6048756" cy="68122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703320" y="3171444"/>
            <a:ext cx="6506209" cy="840105"/>
          </a:xfrm>
          <a:custGeom>
            <a:avLst/>
            <a:gdLst/>
            <a:ahLst/>
            <a:cxnLst/>
            <a:rect l="l" t="t" r="r" b="b"/>
            <a:pathLst>
              <a:path w="6506209" h="840104">
                <a:moveTo>
                  <a:pt x="6505956" y="0"/>
                </a:moveTo>
                <a:lnTo>
                  <a:pt x="0" y="0"/>
                </a:lnTo>
                <a:lnTo>
                  <a:pt x="0" y="839724"/>
                </a:lnTo>
                <a:lnTo>
                  <a:pt x="6505956" y="839724"/>
                </a:lnTo>
                <a:lnTo>
                  <a:pt x="6505956" y="0"/>
                </a:lnTo>
                <a:close/>
              </a:path>
            </a:pathLst>
          </a:custGeom>
          <a:solidFill>
            <a:srgbClr val="F1EB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3752469" y="1547241"/>
            <a:ext cx="6084570" cy="3283585"/>
          </a:xfrm>
          <a:prstGeom prst="rect">
            <a:avLst/>
          </a:prstGeom>
        </p:spPr>
        <p:txBody>
          <a:bodyPr vert="horz" wrap="square" lIns="0" tIns="56515" rIns="0" bIns="0" rtlCol="0">
            <a:spAutoFit/>
          </a:bodyPr>
          <a:lstStyle/>
          <a:p>
            <a:pPr marL="12700" marR="5080">
              <a:lnSpc>
                <a:spcPct val="79700"/>
              </a:lnSpc>
              <a:spcBef>
                <a:spcPts val="445"/>
              </a:spcBef>
            </a:pP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Мораторий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на применение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налоговых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санкций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за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непредставление  документов,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срок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представления 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которых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приходится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период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с 1 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марта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по 1 июня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2020</a:t>
            </a:r>
            <a:r>
              <a:rPr sz="1400" b="1" spc="-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года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550">
              <a:latin typeface="Arial"/>
              <a:cs typeface="Arial"/>
            </a:endParaRPr>
          </a:p>
          <a:p>
            <a:pPr marL="525145" marR="1383030" algn="just">
              <a:lnSpc>
                <a:spcPct val="98800"/>
              </a:lnSpc>
              <a:spcBef>
                <a:spcPts val="5"/>
              </a:spcBef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Срок действия меры: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до 1 июня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2020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года 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кого </a:t>
            </a: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распространяется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мера: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всех  налогоплательщиков</a:t>
            </a:r>
            <a:endParaRPr sz="1600">
              <a:latin typeface="Arial"/>
              <a:cs typeface="Arial"/>
            </a:endParaRPr>
          </a:p>
          <a:p>
            <a:pPr marL="42545" marR="355600">
              <a:lnSpc>
                <a:spcPct val="78700"/>
              </a:lnSpc>
              <a:spcBef>
                <a:spcPts val="1385"/>
              </a:spcBef>
            </a:pPr>
            <a:r>
              <a:rPr sz="1500" b="1" spc="-5" dirty="0">
                <a:solidFill>
                  <a:srgbClr val="552112"/>
                </a:solidFill>
                <a:latin typeface="Arial"/>
                <a:cs typeface="Arial"/>
              </a:rPr>
              <a:t>Продление предельного </a:t>
            </a:r>
            <a:r>
              <a:rPr sz="1500" b="1" dirty="0">
                <a:solidFill>
                  <a:srgbClr val="552112"/>
                </a:solidFill>
                <a:latin typeface="Arial"/>
                <a:cs typeface="Arial"/>
              </a:rPr>
              <a:t>срока </a:t>
            </a:r>
            <a:r>
              <a:rPr sz="1500" b="1" spc="-5" dirty="0">
                <a:solidFill>
                  <a:srgbClr val="552112"/>
                </a:solidFill>
                <a:latin typeface="Arial"/>
                <a:cs typeface="Arial"/>
              </a:rPr>
              <a:t>направления </a:t>
            </a:r>
            <a:r>
              <a:rPr sz="1500" b="1" spc="-10" dirty="0">
                <a:solidFill>
                  <a:srgbClr val="552112"/>
                </a:solidFill>
                <a:latin typeface="Arial"/>
                <a:cs typeface="Arial"/>
              </a:rPr>
              <a:t>требований </a:t>
            </a:r>
            <a:r>
              <a:rPr sz="1500" b="1" dirty="0">
                <a:solidFill>
                  <a:srgbClr val="552112"/>
                </a:solidFill>
                <a:latin typeface="Arial"/>
                <a:cs typeface="Arial"/>
              </a:rPr>
              <a:t>об  </a:t>
            </a:r>
            <a:r>
              <a:rPr sz="1500" b="1" spc="-15" dirty="0">
                <a:solidFill>
                  <a:srgbClr val="552112"/>
                </a:solidFill>
                <a:latin typeface="Arial"/>
                <a:cs typeface="Arial"/>
              </a:rPr>
              <a:t>уплате </a:t>
            </a:r>
            <a:r>
              <a:rPr sz="1500" b="1" spc="-10" dirty="0">
                <a:solidFill>
                  <a:srgbClr val="552112"/>
                </a:solidFill>
                <a:latin typeface="Arial"/>
                <a:cs typeface="Arial"/>
              </a:rPr>
              <a:t>налогов, </a:t>
            </a:r>
            <a:r>
              <a:rPr sz="1500" b="1" spc="-5" dirty="0">
                <a:solidFill>
                  <a:srgbClr val="552112"/>
                </a:solidFill>
                <a:latin typeface="Arial"/>
                <a:cs typeface="Arial"/>
              </a:rPr>
              <a:t>принятия </a:t>
            </a:r>
            <a:r>
              <a:rPr sz="1500" b="1" dirty="0">
                <a:solidFill>
                  <a:srgbClr val="552112"/>
                </a:solidFill>
                <a:latin typeface="Arial"/>
                <a:cs typeface="Arial"/>
              </a:rPr>
              <a:t>решения о взыскании</a:t>
            </a:r>
            <a:r>
              <a:rPr sz="1500" b="1" spc="5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500" b="1" spc="-10" dirty="0">
                <a:solidFill>
                  <a:srgbClr val="552112"/>
                </a:solidFill>
                <a:latin typeface="Arial"/>
                <a:cs typeface="Arial"/>
              </a:rPr>
              <a:t>налогов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7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650">
              <a:latin typeface="Arial"/>
              <a:cs typeface="Arial"/>
            </a:endParaRPr>
          </a:p>
          <a:p>
            <a:pPr marL="525145" algn="just">
              <a:lnSpc>
                <a:spcPct val="100000"/>
              </a:lnSpc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Срок действия меры: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6</a:t>
            </a:r>
            <a:r>
              <a:rPr sz="1600" spc="9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месяцев</a:t>
            </a:r>
            <a:endParaRPr sz="1600">
              <a:latin typeface="Arial"/>
              <a:cs typeface="Arial"/>
            </a:endParaRPr>
          </a:p>
          <a:p>
            <a:pPr marL="525145" marR="1397000" algn="just">
              <a:lnSpc>
                <a:spcPts val="1870"/>
              </a:lnSpc>
              <a:spcBef>
                <a:spcPts val="110"/>
              </a:spcBef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кого </a:t>
            </a: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распространяется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мера: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всех  налогоплательщиков</a:t>
            </a:r>
            <a:endParaRPr sz="16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712457" y="4974318"/>
            <a:ext cx="6588264" cy="91290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688079" y="4917948"/>
            <a:ext cx="6059424" cy="64465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729228" y="4981955"/>
            <a:ext cx="6504940" cy="838200"/>
          </a:xfrm>
          <a:prstGeom prst="rect">
            <a:avLst/>
          </a:prstGeom>
          <a:solidFill>
            <a:srgbClr val="F1EBDE"/>
          </a:solidFill>
        </p:spPr>
        <p:txBody>
          <a:bodyPr vert="horz" wrap="square" lIns="0" tIns="11430" rIns="0" bIns="0" rtlCol="0">
            <a:spAutoFit/>
          </a:bodyPr>
          <a:lstStyle/>
          <a:p>
            <a:pPr marL="92075">
              <a:lnSpc>
                <a:spcPts val="1505"/>
              </a:lnSpc>
              <a:spcBef>
                <a:spcPts val="90"/>
              </a:spcBef>
            </a:pP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Запрет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начисление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пеней на 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сумму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недоимки по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налогам</a:t>
            </a:r>
            <a:r>
              <a:rPr sz="1400" b="1" spc="-6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endParaRPr sz="1400">
              <a:latin typeface="Arial"/>
              <a:cs typeface="Arial"/>
            </a:endParaRPr>
          </a:p>
          <a:p>
            <a:pPr marL="92075">
              <a:lnSpc>
                <a:spcPts val="1505"/>
              </a:lnSpc>
            </a:pP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страховым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взносам, срок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уплаты 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которых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наступил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2020</a:t>
            </a:r>
            <a:r>
              <a:rPr sz="1400" b="1" spc="6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году</a:t>
            </a:r>
            <a:endParaRPr sz="14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752469" y="6906675"/>
            <a:ext cx="4148454" cy="196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25"/>
              </a:lnSpc>
            </a:pPr>
            <a:r>
              <a:rPr sz="1200" dirty="0">
                <a:solidFill>
                  <a:srgbClr val="552112"/>
                </a:solidFill>
                <a:latin typeface="Wingdings"/>
                <a:cs typeface="Wingdings"/>
              </a:rPr>
              <a:t></a:t>
            </a:r>
            <a:r>
              <a:rPr sz="1200" dirty="0">
                <a:solidFill>
                  <a:srgbClr val="552112"/>
                </a:solidFill>
                <a:latin typeface="Times New Roman"/>
                <a:cs typeface="Times New Roman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2.04.2020 </a:t>
            </a:r>
            <a:r>
              <a:rPr sz="1200" spc="-75" dirty="0">
                <a:solidFill>
                  <a:srgbClr val="552112"/>
                </a:solidFill>
                <a:latin typeface="Arial"/>
                <a:cs typeface="Arial"/>
              </a:rPr>
              <a:t>г.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N</a:t>
            </a:r>
            <a:r>
              <a:rPr sz="1200" spc="1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409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23</a:t>
            </a:fld>
            <a:endParaRPr spc="10" dirty="0"/>
          </a:p>
        </p:txBody>
      </p:sp>
      <p:sp>
        <p:nvSpPr>
          <p:cNvPr id="22" name="object 22"/>
          <p:cNvSpPr txBox="1"/>
          <p:nvPr/>
        </p:nvSpPr>
        <p:spPr>
          <a:xfrm>
            <a:off x="4219194" y="5883910"/>
            <a:ext cx="4192904" cy="75057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5080" algn="just">
              <a:lnSpc>
                <a:spcPct val="98800"/>
              </a:lnSpc>
              <a:spcBef>
                <a:spcPts val="120"/>
              </a:spcBef>
            </a:pP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Срок действия меры: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до 1 июня </a:t>
            </a:r>
            <a:r>
              <a:rPr sz="1600" spc="-10" dirty="0">
                <a:solidFill>
                  <a:srgbClr val="552112"/>
                </a:solidFill>
                <a:latin typeface="Arial"/>
                <a:cs typeface="Arial"/>
              </a:rPr>
              <a:t>2020 </a:t>
            </a:r>
            <a:r>
              <a:rPr sz="1600" spc="-20" dirty="0">
                <a:solidFill>
                  <a:srgbClr val="552112"/>
                </a:solidFill>
                <a:latin typeface="Arial"/>
                <a:cs typeface="Arial"/>
              </a:rPr>
              <a:t>года 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600" b="1" spc="-20" dirty="0">
                <a:solidFill>
                  <a:srgbClr val="552112"/>
                </a:solidFill>
                <a:latin typeface="Arial"/>
                <a:cs typeface="Arial"/>
              </a:rPr>
              <a:t>кого </a:t>
            </a:r>
            <a:r>
              <a:rPr sz="1600" b="1" spc="-15" dirty="0">
                <a:solidFill>
                  <a:srgbClr val="552112"/>
                </a:solidFill>
                <a:latin typeface="Arial"/>
                <a:cs typeface="Arial"/>
              </a:rPr>
              <a:t>распространяется </a:t>
            </a:r>
            <a:r>
              <a:rPr sz="1600" b="1" spc="-10" dirty="0">
                <a:solidFill>
                  <a:srgbClr val="552112"/>
                </a:solidFill>
                <a:latin typeface="Arial"/>
                <a:cs typeface="Arial"/>
              </a:rPr>
              <a:t>мера: </a:t>
            </a:r>
            <a:r>
              <a:rPr sz="1600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600" spc="-15" dirty="0">
                <a:solidFill>
                  <a:srgbClr val="552112"/>
                </a:solidFill>
                <a:latin typeface="Arial"/>
                <a:cs typeface="Arial"/>
              </a:rPr>
              <a:t>всех  налогоплательщиков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53667" y="473964"/>
            <a:ext cx="8715756" cy="19309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11605" y="583133"/>
            <a:ext cx="8018145" cy="14903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065" marR="5080" indent="1905" algn="ctr">
              <a:lnSpc>
                <a:spcPct val="100000"/>
              </a:lnSpc>
              <a:spcBef>
                <a:spcPts val="105"/>
              </a:spcBef>
            </a:pPr>
            <a:r>
              <a:rPr dirty="0"/>
              <a:t>Запрет на проверки, </a:t>
            </a:r>
            <a:r>
              <a:rPr spc="-5" dirty="0"/>
              <a:t>взыскания </a:t>
            </a:r>
            <a:r>
              <a:rPr dirty="0"/>
              <a:t>и  санкции со стороны ФНС и</a:t>
            </a:r>
            <a:r>
              <a:rPr spc="-90" dirty="0"/>
              <a:t> </a:t>
            </a:r>
            <a:r>
              <a:rPr dirty="0"/>
              <a:t>других  контрольно-надзорных</a:t>
            </a:r>
            <a:r>
              <a:rPr spc="-5" dirty="0"/>
              <a:t> </a:t>
            </a:r>
            <a:r>
              <a:rPr dirty="0"/>
              <a:t>органов</a:t>
            </a:r>
          </a:p>
        </p:txBody>
      </p:sp>
      <p:sp>
        <p:nvSpPr>
          <p:cNvPr id="4" name="object 4"/>
          <p:cNvSpPr/>
          <p:nvPr/>
        </p:nvSpPr>
        <p:spPr>
          <a:xfrm>
            <a:off x="728742" y="3025007"/>
            <a:ext cx="2650383" cy="2415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708272" y="2263267"/>
            <a:ext cx="6473825" cy="42945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35890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Приостановление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до </a:t>
            </a:r>
            <a:r>
              <a:rPr sz="1400" b="1" dirty="0">
                <a:solidFill>
                  <a:srgbClr val="552112"/>
                </a:solidFill>
                <a:latin typeface="Arial"/>
                <a:cs typeface="Arial"/>
              </a:rPr>
              <a:t>1 июня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2020 </a:t>
            </a:r>
            <a:r>
              <a:rPr sz="1400" b="1" spc="-15" dirty="0">
                <a:solidFill>
                  <a:srgbClr val="552112"/>
                </a:solidFill>
                <a:latin typeface="Arial"/>
                <a:cs typeface="Arial"/>
              </a:rPr>
              <a:t>года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400" b="1" spc="-20" dirty="0">
                <a:solidFill>
                  <a:srgbClr val="552112"/>
                </a:solidFill>
                <a:latin typeface="Arial"/>
                <a:cs typeface="Arial"/>
              </a:rPr>
              <a:t>всех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налогоплательщиков  (налоговых агентов,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плательщиков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страховых </a:t>
            </a:r>
            <a:r>
              <a:rPr sz="1400" b="1" spc="-5" dirty="0">
                <a:solidFill>
                  <a:srgbClr val="552112"/>
                </a:solidFill>
                <a:latin typeface="Arial"/>
                <a:cs typeface="Arial"/>
              </a:rPr>
              <a:t>взносов, плательщиков  </a:t>
            </a:r>
            <a:r>
              <a:rPr sz="1400" b="1" spc="-10" dirty="0">
                <a:solidFill>
                  <a:srgbClr val="552112"/>
                </a:solidFill>
                <a:latin typeface="Arial"/>
                <a:cs typeface="Arial"/>
              </a:rPr>
              <a:t>сборов):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buClr>
                <a:srgbClr val="C00000"/>
              </a:buClr>
              <a:buFont typeface="Arial"/>
              <a:buAutoNum type="arabicPeriod"/>
              <a:tabLst>
                <a:tab pos="209550" algn="l"/>
              </a:tabLst>
            </a:pP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Вынесения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решений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о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проведении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выездных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(повторных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выездных) 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налоговых проверок, проверок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полноты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исчисления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уплаты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налогов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связи 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совершением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сделок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между взаимозависимыми</a:t>
            </a:r>
            <a:r>
              <a:rPr sz="1400" spc="-7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лицами</a:t>
            </a:r>
            <a:endParaRPr sz="1400">
              <a:latin typeface="Arial"/>
              <a:cs typeface="Arial"/>
            </a:endParaRPr>
          </a:p>
          <a:p>
            <a:pPr marL="12700" marR="71755">
              <a:lnSpc>
                <a:spcPct val="100000"/>
              </a:lnSpc>
              <a:buClr>
                <a:srgbClr val="C00000"/>
              </a:buClr>
              <a:buFont typeface="Arial"/>
              <a:buAutoNum type="arabicPeriod"/>
              <a:tabLst>
                <a:tab pos="209550" algn="l"/>
              </a:tabLst>
            </a:pP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Проведения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уже назначенных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выездных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(повторных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выездных)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налоговых  проверок</a:t>
            </a:r>
            <a:endParaRPr sz="1400">
              <a:latin typeface="Arial"/>
              <a:cs typeface="Arial"/>
            </a:endParaRPr>
          </a:p>
          <a:p>
            <a:pPr marL="12700" marR="459740">
              <a:lnSpc>
                <a:spcPct val="100000"/>
              </a:lnSpc>
              <a:buClr>
                <a:srgbClr val="C00000"/>
              </a:buClr>
              <a:buFont typeface="Arial"/>
              <a:buAutoNum type="arabicPeriod"/>
              <a:tabLst>
                <a:tab pos="209550" algn="l"/>
              </a:tabLst>
            </a:pP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Проведения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проверок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соблюдения валютного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законодательства,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за  исключением случаев,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когда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по уже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начатым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проверкам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выявлены 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нарушения, срок давности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привлечения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к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административной 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ответственности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за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которые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истекает до 01.06.2020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(в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таких случаях 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допускается проведение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проверок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осуществление административного  производства только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в части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таких</a:t>
            </a:r>
            <a:r>
              <a:rPr sz="1400" spc="-9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нарушений)</a:t>
            </a:r>
            <a:endParaRPr sz="1400">
              <a:latin typeface="Arial"/>
              <a:cs typeface="Arial"/>
            </a:endParaRPr>
          </a:p>
          <a:p>
            <a:pPr marL="208915" indent="-196850">
              <a:lnSpc>
                <a:spcPct val="100000"/>
              </a:lnSpc>
              <a:spcBef>
                <a:spcPts val="5"/>
              </a:spcBef>
              <a:buClr>
                <a:srgbClr val="C00000"/>
              </a:buClr>
              <a:buFont typeface="Arial"/>
              <a:buAutoNum type="arabicPeriod"/>
              <a:tabLst>
                <a:tab pos="209550" algn="l"/>
              </a:tabLst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Сроков:</a:t>
            </a:r>
            <a:endParaRPr sz="1400">
              <a:latin typeface="Arial"/>
              <a:cs typeface="Arial"/>
            </a:endParaRPr>
          </a:p>
          <a:p>
            <a:pPr marL="239395" indent="-227329">
              <a:lnSpc>
                <a:spcPct val="100000"/>
              </a:lnSpc>
              <a:buChar char="—"/>
              <a:tabLst>
                <a:tab pos="240029" algn="l"/>
              </a:tabLst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для составления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вручения актов налоговых проверок, актов</a:t>
            </a:r>
            <a:r>
              <a:rPr sz="1400" spc="-1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нарушениях </a:t>
            </a:r>
            <a:r>
              <a:rPr sz="1400" spc="-15" dirty="0">
                <a:solidFill>
                  <a:srgbClr val="552112"/>
                </a:solidFill>
                <a:latin typeface="Arial"/>
                <a:cs typeface="Arial"/>
              </a:rPr>
              <a:t>законодательства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о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налогах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spc="-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сборах</a:t>
            </a:r>
            <a:endParaRPr sz="1400">
              <a:latin typeface="Arial"/>
              <a:cs typeface="Arial"/>
            </a:endParaRPr>
          </a:p>
          <a:p>
            <a:pPr marL="239395" indent="-227329">
              <a:lnSpc>
                <a:spcPct val="100000"/>
              </a:lnSpc>
              <a:buChar char="—"/>
              <a:tabLst>
                <a:tab pos="240029" algn="l"/>
              </a:tabLst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представления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возражений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на указанные</a:t>
            </a:r>
            <a:r>
              <a:rPr sz="1400" spc="-10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акты</a:t>
            </a:r>
            <a:endParaRPr sz="1400">
              <a:latin typeface="Arial"/>
              <a:cs typeface="Arial"/>
            </a:endParaRPr>
          </a:p>
          <a:p>
            <a:pPr marL="239395" indent="-227329">
              <a:lnSpc>
                <a:spcPct val="100000"/>
              </a:lnSpc>
              <a:buChar char="—"/>
              <a:tabLst>
                <a:tab pos="240029" algn="l"/>
              </a:tabLst>
            </a:pP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для рассмотрения налоговым </a:t>
            </a:r>
            <a:r>
              <a:rPr sz="1400" spc="-10" dirty="0">
                <a:solidFill>
                  <a:srgbClr val="552112"/>
                </a:solidFill>
                <a:latin typeface="Arial"/>
                <a:cs typeface="Arial"/>
              </a:rPr>
              <a:t>органом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таких актов </a:t>
            </a:r>
            <a:r>
              <a:rPr sz="1400" dirty="0">
                <a:solidFill>
                  <a:srgbClr val="552112"/>
                </a:solidFill>
                <a:latin typeface="Arial"/>
                <a:cs typeface="Arial"/>
              </a:rPr>
              <a:t>и</a:t>
            </a:r>
            <a:r>
              <a:rPr sz="1400" spc="-10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52112"/>
                </a:solidFill>
                <a:latin typeface="Arial"/>
                <a:cs typeface="Arial"/>
              </a:rPr>
              <a:t>возражений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752469" y="6906675"/>
            <a:ext cx="4148454" cy="196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25"/>
              </a:lnSpc>
            </a:pPr>
            <a:r>
              <a:rPr sz="1200" dirty="0">
                <a:solidFill>
                  <a:srgbClr val="552112"/>
                </a:solidFill>
                <a:latin typeface="Wingdings"/>
                <a:cs typeface="Wingdings"/>
              </a:rPr>
              <a:t></a:t>
            </a:r>
            <a:r>
              <a:rPr sz="1200" dirty="0">
                <a:solidFill>
                  <a:srgbClr val="552112"/>
                </a:solidFill>
                <a:latin typeface="Times New Roman"/>
                <a:cs typeface="Times New Roman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2.04.2020 </a:t>
            </a:r>
            <a:r>
              <a:rPr sz="1200" spc="-75" dirty="0">
                <a:solidFill>
                  <a:srgbClr val="552112"/>
                </a:solidFill>
                <a:latin typeface="Arial"/>
                <a:cs typeface="Arial"/>
              </a:rPr>
              <a:t>г. </a:t>
            </a:r>
            <a:r>
              <a:rPr sz="1200" dirty="0">
                <a:solidFill>
                  <a:srgbClr val="552112"/>
                </a:solidFill>
                <a:latin typeface="Arial"/>
                <a:cs typeface="Arial"/>
              </a:rPr>
              <a:t>N</a:t>
            </a:r>
            <a:r>
              <a:rPr sz="1200" spc="1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409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24</a:t>
            </a:fld>
            <a:endParaRPr spc="1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59991" y="656612"/>
            <a:ext cx="7016944" cy="9408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34692" y="547192"/>
            <a:ext cx="7010400" cy="10026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05"/>
              </a:spcBef>
            </a:pPr>
            <a:r>
              <a:rPr spc="5" dirty="0"/>
              <a:t>Снижение</a:t>
            </a:r>
            <a:r>
              <a:rPr spc="-15" dirty="0"/>
              <a:t> </a:t>
            </a:r>
            <a:r>
              <a:rPr dirty="0"/>
              <a:t>требований</a:t>
            </a: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/>
              <a:t>к обеспечению</a:t>
            </a:r>
            <a:r>
              <a:rPr spc="-70" dirty="0"/>
              <a:t> </a:t>
            </a:r>
            <a:r>
              <a:rPr dirty="0"/>
              <a:t>госконтрактов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618991" y="1987042"/>
            <a:ext cx="6322060" cy="44157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Правительством </a:t>
            </a:r>
            <a:r>
              <a:rPr sz="1800" spc="-20" dirty="0">
                <a:solidFill>
                  <a:srgbClr val="552112"/>
                </a:solidFill>
                <a:latin typeface="Arial"/>
                <a:cs typeface="Arial"/>
              </a:rPr>
              <a:t>России предлагается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установить, что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при 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осуществлении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закупок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в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соответствии </a:t>
            </a:r>
            <a:r>
              <a:rPr sz="1800" spc="5" dirty="0">
                <a:solidFill>
                  <a:srgbClr val="552112"/>
                </a:solidFill>
                <a:latin typeface="Arial"/>
                <a:cs typeface="Arial"/>
              </a:rPr>
              <a:t>со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статьей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30 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Федерального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закона </a:t>
            </a:r>
            <a:r>
              <a:rPr sz="1800" b="1" spc="-15" dirty="0">
                <a:solidFill>
                  <a:srgbClr val="552112"/>
                </a:solidFill>
                <a:latin typeface="Arial"/>
                <a:cs typeface="Arial"/>
              </a:rPr>
              <a:t>заказчик </a:t>
            </a: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вправе </a:t>
            </a:r>
            <a:r>
              <a:rPr sz="1800" b="1" dirty="0">
                <a:solidFill>
                  <a:srgbClr val="552112"/>
                </a:solidFill>
                <a:latin typeface="Arial"/>
                <a:cs typeface="Arial"/>
              </a:rPr>
              <a:t>не </a:t>
            </a:r>
            <a:r>
              <a:rPr sz="1800" b="1" spc="-15" dirty="0">
                <a:solidFill>
                  <a:srgbClr val="552112"/>
                </a:solidFill>
                <a:latin typeface="Arial"/>
                <a:cs typeface="Arial"/>
              </a:rPr>
              <a:t>устанавливать  </a:t>
            </a: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требование обеспечения исполнения контракта</a:t>
            </a:r>
            <a:r>
              <a:rPr sz="1800" b="1" spc="13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endParaRPr sz="1800">
              <a:latin typeface="Arial"/>
              <a:cs typeface="Arial"/>
            </a:endParaRPr>
          </a:p>
          <a:p>
            <a:pPr marL="12700" marR="290830">
              <a:lnSpc>
                <a:spcPct val="100000"/>
              </a:lnSpc>
            </a:pP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извещении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об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осуществлении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закупки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и (или) в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проекте  контракта. Кроме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того,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также предложено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увеличить 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начальную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(максимальную)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цену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контракта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до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5 млн.  </a:t>
            </a:r>
            <a:r>
              <a:rPr sz="1800" spc="-20" dirty="0">
                <a:solidFill>
                  <a:srgbClr val="552112"/>
                </a:solidFill>
                <a:latin typeface="Arial"/>
                <a:cs typeface="Arial"/>
              </a:rPr>
              <a:t>рублей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(в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настоящее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время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1 млн. </a:t>
            </a:r>
            <a:r>
              <a:rPr sz="1800" spc="-20" dirty="0">
                <a:solidFill>
                  <a:srgbClr val="552112"/>
                </a:solidFill>
                <a:latin typeface="Arial"/>
                <a:cs typeface="Arial"/>
              </a:rPr>
              <a:t>рублей),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при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котором 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субъекты малого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предпринимательства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должны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предоставлять обеспечение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заявок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участников</a:t>
            </a:r>
            <a:r>
              <a:rPr sz="1800" spc="8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закупок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Срок </a:t>
            </a: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действия </a:t>
            </a: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меры: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до 31 декабря </a:t>
            </a:r>
            <a:r>
              <a:rPr sz="1800" spc="-10" dirty="0">
                <a:solidFill>
                  <a:srgbClr val="552112"/>
                </a:solidFill>
                <a:latin typeface="Arial"/>
                <a:cs typeface="Arial"/>
              </a:rPr>
              <a:t>2020</a:t>
            </a:r>
            <a:r>
              <a:rPr sz="1800" spc="6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spc="-110" dirty="0">
                <a:solidFill>
                  <a:srgbClr val="552112"/>
                </a:solidFill>
                <a:latin typeface="Arial"/>
                <a:cs typeface="Arial"/>
              </a:rPr>
              <a:t>г.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1800" b="1" spc="-15" dirty="0">
                <a:solidFill>
                  <a:srgbClr val="552112"/>
                </a:solidFill>
                <a:latin typeface="Arial"/>
                <a:cs typeface="Arial"/>
              </a:rPr>
              <a:t>кого </a:t>
            </a:r>
            <a:r>
              <a:rPr sz="1800" b="1" spc="-10" dirty="0">
                <a:solidFill>
                  <a:srgbClr val="552112"/>
                </a:solidFill>
                <a:latin typeface="Arial"/>
                <a:cs typeface="Arial"/>
              </a:rPr>
              <a:t>распространяется</a:t>
            </a:r>
            <a:r>
              <a:rPr sz="1800" b="1" spc="7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мера:</a:t>
            </a:r>
            <a:endParaRPr sz="1800">
              <a:latin typeface="Arial"/>
              <a:cs typeface="Arial"/>
            </a:endParaRPr>
          </a:p>
          <a:p>
            <a:pPr marL="12700" marR="709930">
              <a:lnSpc>
                <a:spcPct val="100000"/>
              </a:lnSpc>
            </a:pP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индивидуальные </a:t>
            </a:r>
            <a:r>
              <a:rPr sz="1800" spc="-15" dirty="0">
                <a:solidFill>
                  <a:srgbClr val="552112"/>
                </a:solidFill>
                <a:latin typeface="Arial"/>
                <a:cs typeface="Arial"/>
              </a:rPr>
              <a:t>предприниматели,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малый </a:t>
            </a:r>
            <a:r>
              <a:rPr sz="1800" dirty="0">
                <a:solidFill>
                  <a:srgbClr val="552112"/>
                </a:solidFill>
                <a:latin typeface="Arial"/>
                <a:cs typeface="Arial"/>
              </a:rPr>
              <a:t>бизнес и  </a:t>
            </a:r>
            <a:r>
              <a:rPr sz="1800" spc="-5" dirty="0">
                <a:solidFill>
                  <a:srgbClr val="552112"/>
                </a:solidFill>
                <a:latin typeface="Arial"/>
                <a:cs typeface="Arial"/>
              </a:rPr>
              <a:t>микропредприятия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49928" y="2802846"/>
            <a:ext cx="2463137" cy="228306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618991" y="6772453"/>
            <a:ext cx="427037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1854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Распоряжение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РФ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от </a:t>
            </a: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19.03.2020г.</a:t>
            </a:r>
            <a:r>
              <a:rPr sz="1200" spc="-85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№672-р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25</a:t>
            </a:fld>
            <a:endParaRPr spc="1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305625" y="701519"/>
            <a:ext cx="6186288" cy="4550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88794" y="592582"/>
            <a:ext cx="617347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Снятие торговых</a:t>
            </a:r>
            <a:r>
              <a:rPr spc="-60" dirty="0"/>
              <a:t> </a:t>
            </a:r>
            <a:r>
              <a:rPr dirty="0"/>
              <a:t>барьеров</a:t>
            </a:r>
          </a:p>
        </p:txBody>
      </p:sp>
      <p:sp>
        <p:nvSpPr>
          <p:cNvPr id="4" name="object 4"/>
          <p:cNvSpPr/>
          <p:nvPr/>
        </p:nvSpPr>
        <p:spPr>
          <a:xfrm>
            <a:off x="639664" y="2686247"/>
            <a:ext cx="2876203" cy="280418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721353" y="1951685"/>
            <a:ext cx="627570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566670" algn="l"/>
                <a:tab pos="4318000" algn="l"/>
              </a:tabLst>
            </a:pP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Временная</a:t>
            </a:r>
            <a:r>
              <a:rPr sz="2000" b="1" spc="434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отмена	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ограничений	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на </a:t>
            </a: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движение</a:t>
            </a:r>
            <a:r>
              <a:rPr sz="2000" b="1" spc="26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26</a:t>
            </a:fld>
            <a:endParaRPr spc="10" dirty="0"/>
          </a:p>
        </p:txBody>
      </p:sp>
      <p:sp>
        <p:nvSpPr>
          <p:cNvPr id="6" name="object 6"/>
          <p:cNvSpPr txBox="1"/>
          <p:nvPr/>
        </p:nvSpPr>
        <p:spPr>
          <a:xfrm>
            <a:off x="3721353" y="2257171"/>
            <a:ext cx="2364105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069975" algn="l"/>
              </a:tabLst>
            </a:pPr>
            <a:r>
              <a:rPr sz="2000" b="1" spc="-10" dirty="0">
                <a:solidFill>
                  <a:srgbClr val="552112"/>
                </a:solidFill>
                <a:latin typeface="Arial"/>
                <a:cs typeface="Arial"/>
              </a:rPr>
              <a:t>городе	</a:t>
            </a:r>
            <a:r>
              <a:rPr sz="2000" b="1" spc="-15" dirty="0">
                <a:solidFill>
                  <a:srgbClr val="552112"/>
                </a:solidFill>
                <a:latin typeface="Arial"/>
                <a:cs typeface="Arial"/>
              </a:rPr>
              <a:t>грузового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1276985" algn="l"/>
              </a:tabLst>
            </a:pPr>
            <a:r>
              <a:rPr sz="2000" spc="-15" dirty="0">
                <a:solidFill>
                  <a:srgbClr val="552112"/>
                </a:solidFill>
                <a:latin typeface="Arial"/>
                <a:cs typeface="Arial"/>
              </a:rPr>
              <a:t>весового	</a:t>
            </a:r>
            <a:r>
              <a:rPr sz="2000" spc="-10" dirty="0">
                <a:solidFill>
                  <a:srgbClr val="552112"/>
                </a:solidFill>
                <a:latin typeface="Arial"/>
                <a:cs typeface="Arial"/>
              </a:rPr>
              <a:t>контроля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77483" y="2257171"/>
            <a:ext cx="3719829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116839">
              <a:lnSpc>
                <a:spcPct val="100000"/>
              </a:lnSpc>
              <a:spcBef>
                <a:spcPts val="105"/>
              </a:spcBef>
              <a:tabLst>
                <a:tab pos="1758950" algn="l"/>
                <a:tab pos="1854835" algn="l"/>
                <a:tab pos="2088514" algn="l"/>
              </a:tabLst>
            </a:pPr>
            <a:r>
              <a:rPr sz="2000" b="1" spc="-2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2000" b="1" spc="10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2000" b="1" spc="-5" dirty="0">
                <a:solidFill>
                  <a:srgbClr val="552112"/>
                </a:solidFill>
                <a:latin typeface="Arial"/>
                <a:cs typeface="Arial"/>
              </a:rPr>
              <a:t>анс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по</a:t>
            </a:r>
            <a:r>
              <a:rPr sz="2000" b="1" spc="-1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2000" b="1" spc="-3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2000" b="1" dirty="0">
                <a:solidFill>
                  <a:srgbClr val="552112"/>
                </a:solidFill>
                <a:latin typeface="Arial"/>
                <a:cs typeface="Arial"/>
              </a:rPr>
              <a:t>а	</a:t>
            </a:r>
            <a:r>
              <a:rPr sz="2000" dirty="0">
                <a:solidFill>
                  <a:srgbClr val="552112"/>
                </a:solidFill>
                <a:latin typeface="Arial"/>
                <a:cs typeface="Arial"/>
              </a:rPr>
              <a:t>и	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приос</a:t>
            </a:r>
            <a:r>
              <a:rPr sz="2000" spc="-2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2000" spc="-15" dirty="0">
                <a:solidFill>
                  <a:srgbClr val="552112"/>
                </a:solidFill>
                <a:latin typeface="Arial"/>
                <a:cs typeface="Arial"/>
              </a:rPr>
              <a:t>н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r>
              <a:rPr sz="2000" spc="-10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2000" spc="45" dirty="0">
                <a:solidFill>
                  <a:srgbClr val="552112"/>
                </a:solidFill>
                <a:latin typeface="Arial"/>
                <a:cs typeface="Arial"/>
              </a:rPr>
              <a:t>к</a:t>
            </a:r>
            <a:r>
              <a:rPr sz="2000" dirty="0">
                <a:solidFill>
                  <a:srgbClr val="552112"/>
                </a:solidFill>
                <a:latin typeface="Arial"/>
                <a:cs typeface="Arial"/>
              </a:rPr>
              <a:t>а  транспо</a:t>
            </a:r>
            <a:r>
              <a:rPr sz="2000" spc="-55" dirty="0">
                <a:solidFill>
                  <a:srgbClr val="552112"/>
                </a:solidFill>
                <a:latin typeface="Arial"/>
                <a:cs typeface="Arial"/>
              </a:rPr>
              <a:t>р</a:t>
            </a:r>
            <a:r>
              <a:rPr sz="2000" spc="-35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2000" dirty="0">
                <a:solidFill>
                  <a:srgbClr val="552112"/>
                </a:solidFill>
                <a:latin typeface="Arial"/>
                <a:cs typeface="Arial"/>
              </a:rPr>
              <a:t>,		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дос</a:t>
            </a:r>
            <a:r>
              <a:rPr sz="2000" spc="-30" dirty="0">
                <a:solidFill>
                  <a:srgbClr val="552112"/>
                </a:solidFill>
                <a:latin typeface="Arial"/>
                <a:cs typeface="Arial"/>
              </a:rPr>
              <a:t>т</a:t>
            </a:r>
            <a:r>
              <a:rPr sz="2000" spc="-15" dirty="0">
                <a:solidFill>
                  <a:srgbClr val="552112"/>
                </a:solidFill>
                <a:latin typeface="Arial"/>
                <a:cs typeface="Arial"/>
              </a:rPr>
              <a:t>а</a:t>
            </a:r>
            <a:r>
              <a:rPr sz="2000" spc="-45" dirty="0">
                <a:solidFill>
                  <a:srgbClr val="552112"/>
                </a:solidFill>
                <a:latin typeface="Arial"/>
                <a:cs typeface="Arial"/>
              </a:rPr>
              <a:t>в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л</a:t>
            </a:r>
            <a:r>
              <a:rPr sz="2000" spc="-15" dirty="0">
                <a:solidFill>
                  <a:srgbClr val="552112"/>
                </a:solidFill>
                <a:latin typeface="Arial"/>
                <a:cs typeface="Arial"/>
              </a:rPr>
              <a:t>я</a:t>
            </a:r>
            <a:r>
              <a:rPr sz="2000" dirty="0">
                <a:solidFill>
                  <a:srgbClr val="552112"/>
                </a:solidFill>
                <a:latin typeface="Arial"/>
                <a:cs typeface="Arial"/>
              </a:rPr>
              <a:t>ю</a:t>
            </a:r>
            <a:r>
              <a:rPr sz="2000" spc="-20" dirty="0">
                <a:solidFill>
                  <a:srgbClr val="552112"/>
                </a:solidFill>
                <a:latin typeface="Arial"/>
                <a:cs typeface="Arial"/>
              </a:rPr>
              <a:t>щ</a:t>
            </a:r>
            <a:r>
              <a:rPr sz="2000" spc="-5" dirty="0">
                <a:solidFill>
                  <a:srgbClr val="552112"/>
                </a:solidFill>
                <a:latin typeface="Arial"/>
                <a:cs typeface="Arial"/>
              </a:rPr>
              <a:t>е</a:t>
            </a:r>
            <a:r>
              <a:rPr sz="2000" spc="-60" dirty="0">
                <a:solidFill>
                  <a:srgbClr val="552112"/>
                </a:solidFill>
                <a:latin typeface="Arial"/>
                <a:cs typeface="Arial"/>
              </a:rPr>
              <a:t>г</a:t>
            </a:r>
            <a:r>
              <a:rPr sz="2000" dirty="0">
                <a:solidFill>
                  <a:srgbClr val="552112"/>
                </a:solidFill>
                <a:latin typeface="Arial"/>
                <a:cs typeface="Arial"/>
              </a:rPr>
              <a:t>о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продукты </a:t>
            </a:r>
            <a:r>
              <a:rPr spc="-10" dirty="0"/>
              <a:t>питания </a:t>
            </a:r>
            <a:r>
              <a:rPr dirty="0"/>
              <a:t>и </a:t>
            </a:r>
            <a:r>
              <a:rPr spc="-10" dirty="0"/>
              <a:t>товары </a:t>
            </a:r>
            <a:r>
              <a:rPr spc="-5" dirty="0"/>
              <a:t>первой</a:t>
            </a:r>
            <a:r>
              <a:rPr spc="490" dirty="0"/>
              <a:t> </a:t>
            </a:r>
            <a:r>
              <a:rPr spc="-15" dirty="0"/>
              <a:t>необходимости</a:t>
            </a: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/>
          </a:p>
          <a:p>
            <a:pPr marL="12700" marR="6350" algn="just">
              <a:lnSpc>
                <a:spcPct val="100000"/>
              </a:lnSpc>
            </a:pPr>
            <a:r>
              <a:rPr b="1" spc="-5" dirty="0">
                <a:latin typeface="Arial"/>
                <a:cs typeface="Arial"/>
              </a:rPr>
              <a:t>«Зеленый коридор» </a:t>
            </a:r>
            <a:r>
              <a:rPr spc="-5" dirty="0"/>
              <a:t>для </a:t>
            </a:r>
            <a:r>
              <a:rPr spc="-10" dirty="0"/>
              <a:t>импортеров  продовольствия </a:t>
            </a:r>
            <a:r>
              <a:rPr dirty="0"/>
              <a:t>и </a:t>
            </a:r>
            <a:r>
              <a:rPr spc="-10" dirty="0"/>
              <a:t>товаров </a:t>
            </a:r>
            <a:r>
              <a:rPr spc="-5" dirty="0"/>
              <a:t>первой</a:t>
            </a:r>
            <a:r>
              <a:rPr spc="-90" dirty="0"/>
              <a:t> </a:t>
            </a:r>
            <a:r>
              <a:rPr spc="-15" dirty="0"/>
              <a:t>необходимости</a:t>
            </a: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50"/>
          </a:p>
          <a:p>
            <a:pPr marL="12700" marR="5080" algn="just">
              <a:lnSpc>
                <a:spcPct val="100000"/>
              </a:lnSpc>
            </a:pPr>
            <a:r>
              <a:rPr b="1" spc="-15" dirty="0">
                <a:latin typeface="Arial"/>
                <a:cs typeface="Arial"/>
              </a:rPr>
              <a:t>Нулевая </a:t>
            </a:r>
            <a:r>
              <a:rPr b="1" spc="-5" dirty="0">
                <a:latin typeface="Arial"/>
                <a:cs typeface="Arial"/>
              </a:rPr>
              <a:t>ставка </a:t>
            </a:r>
            <a:r>
              <a:rPr b="1" spc="-10" dirty="0">
                <a:latin typeface="Arial"/>
                <a:cs typeface="Arial"/>
              </a:rPr>
              <a:t>ввозной </a:t>
            </a:r>
            <a:r>
              <a:rPr b="1" dirty="0">
                <a:latin typeface="Arial"/>
                <a:cs typeface="Arial"/>
              </a:rPr>
              <a:t>пошлины </a:t>
            </a:r>
            <a:r>
              <a:rPr spc="-5" dirty="0"/>
              <a:t>на  лекарственные </a:t>
            </a:r>
            <a:r>
              <a:rPr spc="-15" dirty="0"/>
              <a:t>средства,</a:t>
            </a:r>
            <a:r>
              <a:rPr spc="525" dirty="0"/>
              <a:t> </a:t>
            </a:r>
            <a:r>
              <a:rPr spc="-10" dirty="0"/>
              <a:t>медицинские </a:t>
            </a:r>
            <a:r>
              <a:rPr spc="-25" dirty="0"/>
              <a:t>изделия </a:t>
            </a:r>
            <a:r>
              <a:rPr dirty="0"/>
              <a:t>и  </a:t>
            </a:r>
            <a:r>
              <a:rPr spc="-10" dirty="0"/>
              <a:t>ряд других</a:t>
            </a:r>
            <a:r>
              <a:rPr spc="-25" dirty="0"/>
              <a:t> </a:t>
            </a:r>
            <a:r>
              <a:rPr spc="-10" dirty="0"/>
              <a:t>товаров</a:t>
            </a: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50"/>
          </a:p>
          <a:p>
            <a:pPr marL="12700" marR="6350" algn="just">
              <a:lnSpc>
                <a:spcPct val="100000"/>
              </a:lnSpc>
            </a:pPr>
            <a:r>
              <a:rPr b="1" dirty="0">
                <a:latin typeface="Arial"/>
                <a:cs typeface="Arial"/>
              </a:rPr>
              <a:t>Безрецептурная продажа </a:t>
            </a:r>
            <a:r>
              <a:rPr b="1" spc="-10" dirty="0">
                <a:latin typeface="Arial"/>
                <a:cs typeface="Arial"/>
              </a:rPr>
              <a:t>лекарств </a:t>
            </a:r>
            <a:r>
              <a:rPr spc="-15" dirty="0"/>
              <a:t>аптечными  сетями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704971" y="6718808"/>
            <a:ext cx="42081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185420" algn="l"/>
              </a:tabLst>
            </a:pP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Постановление </a:t>
            </a:r>
            <a:r>
              <a:rPr sz="1200" spc="-10" dirty="0">
                <a:solidFill>
                  <a:srgbClr val="552112"/>
                </a:solidFill>
                <a:latin typeface="Arial"/>
                <a:cs typeface="Arial"/>
              </a:rPr>
              <a:t>Правительства от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18.04.2020 </a:t>
            </a:r>
            <a:r>
              <a:rPr sz="1200" spc="-15" dirty="0">
                <a:solidFill>
                  <a:srgbClr val="552112"/>
                </a:solidFill>
                <a:latin typeface="Arial"/>
                <a:cs typeface="Arial"/>
              </a:rPr>
              <a:t>года</a:t>
            </a:r>
            <a:r>
              <a:rPr sz="1200" spc="-9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52112"/>
                </a:solidFill>
                <a:latin typeface="Arial"/>
                <a:cs typeface="Arial"/>
              </a:rPr>
              <a:t>№545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69667" y="554482"/>
            <a:ext cx="6832600" cy="10077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3200" spc="-145" dirty="0">
                <a:solidFill>
                  <a:srgbClr val="552112"/>
                </a:solidFill>
                <a:latin typeface="Arial Black"/>
                <a:cs typeface="Arial Black"/>
              </a:rPr>
              <a:t>Центр </a:t>
            </a:r>
            <a:r>
              <a:rPr sz="3200" spc="-80" dirty="0">
                <a:solidFill>
                  <a:srgbClr val="552112"/>
                </a:solidFill>
                <a:latin typeface="Arial Black"/>
                <a:cs typeface="Arial Black"/>
              </a:rPr>
              <a:t>«Мой</a:t>
            </a:r>
            <a:r>
              <a:rPr sz="3200" spc="-434" dirty="0">
                <a:solidFill>
                  <a:srgbClr val="552112"/>
                </a:solidFill>
                <a:latin typeface="Arial Black"/>
                <a:cs typeface="Arial Black"/>
              </a:rPr>
              <a:t> </a:t>
            </a:r>
            <a:r>
              <a:rPr sz="3200" spc="-135" dirty="0">
                <a:solidFill>
                  <a:srgbClr val="552112"/>
                </a:solidFill>
                <a:latin typeface="Arial Black"/>
                <a:cs typeface="Arial Black"/>
              </a:rPr>
              <a:t>бизнес»</a:t>
            </a:r>
            <a:endParaRPr sz="3200"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  <a:spcBef>
                <a:spcPts val="50"/>
              </a:spcBef>
            </a:pPr>
            <a:r>
              <a:rPr sz="3200" dirty="0">
                <a:solidFill>
                  <a:srgbClr val="552112"/>
                </a:solidFill>
                <a:latin typeface="Arial Black"/>
                <a:cs typeface="Arial Black"/>
              </a:rPr>
              <a:t>в </a:t>
            </a:r>
            <a:r>
              <a:rPr sz="3200" spc="-145" dirty="0">
                <a:solidFill>
                  <a:srgbClr val="552112"/>
                </a:solidFill>
                <a:latin typeface="Arial Black"/>
                <a:cs typeface="Arial Black"/>
              </a:rPr>
              <a:t>Республике </a:t>
            </a:r>
            <a:r>
              <a:rPr sz="3200" spc="-140" dirty="0">
                <a:solidFill>
                  <a:srgbClr val="552112"/>
                </a:solidFill>
                <a:latin typeface="Arial Black"/>
                <a:cs typeface="Arial Black"/>
              </a:rPr>
              <a:t>Мордовия</a:t>
            </a:r>
            <a:r>
              <a:rPr sz="3200" spc="-795" dirty="0">
                <a:solidFill>
                  <a:srgbClr val="552112"/>
                </a:solidFill>
                <a:latin typeface="Arial Black"/>
                <a:cs typeface="Arial Black"/>
              </a:rPr>
              <a:t> </a:t>
            </a:r>
            <a:r>
              <a:rPr sz="3200" spc="-155" dirty="0">
                <a:solidFill>
                  <a:srgbClr val="552112"/>
                </a:solidFill>
                <a:latin typeface="Arial Black"/>
                <a:cs typeface="Arial Black"/>
              </a:rPr>
              <a:t>онлайн</a:t>
            </a:r>
            <a:endParaRPr sz="3200">
              <a:latin typeface="Arial Black"/>
              <a:cs typeface="Arial Blac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54044" y="2458088"/>
            <a:ext cx="5812155" cy="2296160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50"/>
              </a:spcBef>
            </a:pPr>
            <a:r>
              <a:rPr sz="1600" b="1" spc="-75" dirty="0">
                <a:solidFill>
                  <a:srgbClr val="552112"/>
                </a:solidFill>
                <a:latin typeface="Arial"/>
                <a:cs typeface="Arial"/>
              </a:rPr>
              <a:t>Открыта </a:t>
            </a:r>
            <a:r>
              <a:rPr sz="1600" b="1" spc="-55" dirty="0">
                <a:solidFill>
                  <a:srgbClr val="552112"/>
                </a:solidFill>
                <a:latin typeface="Arial"/>
                <a:cs typeface="Arial"/>
              </a:rPr>
              <a:t>горячая </a:t>
            </a:r>
            <a:r>
              <a:rPr sz="1600" b="1" spc="-35" dirty="0">
                <a:solidFill>
                  <a:srgbClr val="552112"/>
                </a:solidFill>
                <a:latin typeface="Arial"/>
                <a:cs typeface="Arial"/>
              </a:rPr>
              <a:t>линия </a:t>
            </a:r>
            <a:r>
              <a:rPr sz="1600" b="1" spc="-65" dirty="0">
                <a:solidFill>
                  <a:srgbClr val="552112"/>
                </a:solidFill>
                <a:latin typeface="Arial"/>
                <a:cs typeface="Arial"/>
              </a:rPr>
              <a:t>для </a:t>
            </a:r>
            <a:r>
              <a:rPr sz="1600" b="1" spc="-35" dirty="0">
                <a:solidFill>
                  <a:srgbClr val="552112"/>
                </a:solidFill>
                <a:latin typeface="Arial"/>
                <a:cs typeface="Arial"/>
              </a:rPr>
              <a:t>поддержки</a:t>
            </a:r>
            <a:r>
              <a:rPr sz="1600" b="1" spc="-9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600" b="1" spc="-65" dirty="0">
                <a:solidFill>
                  <a:srgbClr val="552112"/>
                </a:solidFill>
                <a:latin typeface="Arial"/>
                <a:cs typeface="Arial"/>
              </a:rPr>
              <a:t>предпринимателей</a:t>
            </a:r>
            <a:endParaRPr sz="1600">
              <a:latin typeface="Arial"/>
              <a:cs typeface="Arial"/>
            </a:endParaRPr>
          </a:p>
          <a:p>
            <a:pPr marR="352425" algn="ctr">
              <a:lnSpc>
                <a:spcPct val="100000"/>
              </a:lnSpc>
              <a:spcBef>
                <a:spcPts val="1250"/>
              </a:spcBef>
            </a:pPr>
            <a:r>
              <a:rPr sz="3600" spc="-5" dirty="0">
                <a:solidFill>
                  <a:srgbClr val="C00000"/>
                </a:solidFill>
                <a:latin typeface="Arial Black"/>
                <a:cs typeface="Arial Black"/>
              </a:rPr>
              <a:t>+7 (8342)</a:t>
            </a:r>
            <a:r>
              <a:rPr sz="3600" spc="-40" dirty="0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sz="3600" spc="-5" dirty="0">
                <a:solidFill>
                  <a:srgbClr val="C00000"/>
                </a:solidFill>
                <a:latin typeface="Arial Black"/>
                <a:cs typeface="Arial Black"/>
              </a:rPr>
              <a:t>24-77-77</a:t>
            </a:r>
            <a:endParaRPr sz="3600">
              <a:latin typeface="Arial Black"/>
              <a:cs typeface="Arial Black"/>
            </a:endParaRPr>
          </a:p>
          <a:p>
            <a:pPr marR="303530" algn="ctr">
              <a:lnSpc>
                <a:spcPct val="100000"/>
              </a:lnSpc>
              <a:spcBef>
                <a:spcPts val="180"/>
              </a:spcBef>
            </a:pPr>
            <a:r>
              <a:rPr sz="1800" b="1" dirty="0">
                <a:solidFill>
                  <a:srgbClr val="552112"/>
                </a:solidFill>
                <a:latin typeface="Arial"/>
                <a:cs typeface="Arial"/>
              </a:rPr>
              <a:t>с </a:t>
            </a: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8:00 </a:t>
            </a:r>
            <a:r>
              <a:rPr sz="1800" b="1" dirty="0">
                <a:solidFill>
                  <a:srgbClr val="552112"/>
                </a:solidFill>
                <a:latin typeface="Arial"/>
                <a:cs typeface="Arial"/>
              </a:rPr>
              <a:t>до </a:t>
            </a:r>
            <a:r>
              <a:rPr sz="1800" b="1" spc="-5" dirty="0">
                <a:solidFill>
                  <a:srgbClr val="552112"/>
                </a:solidFill>
                <a:latin typeface="Arial"/>
                <a:cs typeface="Arial"/>
              </a:rPr>
              <a:t>20:00 </a:t>
            </a:r>
            <a:r>
              <a:rPr sz="1800" b="1" dirty="0">
                <a:solidFill>
                  <a:srgbClr val="552112"/>
                </a:solidFill>
                <a:latin typeface="Arial"/>
                <a:cs typeface="Arial"/>
              </a:rPr>
              <a:t>по</a:t>
            </a:r>
            <a:r>
              <a:rPr sz="1800" b="1" spc="-15" dirty="0">
                <a:solidFill>
                  <a:srgbClr val="552112"/>
                </a:solidFill>
                <a:latin typeface="Arial"/>
                <a:cs typeface="Arial"/>
              </a:rPr>
              <a:t> будням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950">
              <a:latin typeface="Arial"/>
              <a:cs typeface="Arial"/>
            </a:endParaRPr>
          </a:p>
          <a:p>
            <a:pPr marL="262890" marR="5080">
              <a:lnSpc>
                <a:spcPct val="100000"/>
              </a:lnSpc>
            </a:pPr>
            <a:r>
              <a:rPr sz="1700" b="1" spc="-10" dirty="0">
                <a:solidFill>
                  <a:srgbClr val="552112"/>
                </a:solidFill>
                <a:latin typeface="Arial"/>
                <a:cs typeface="Arial"/>
              </a:rPr>
              <a:t>Актуальная информация </a:t>
            </a:r>
            <a:r>
              <a:rPr sz="1700" b="1" dirty="0">
                <a:solidFill>
                  <a:srgbClr val="552112"/>
                </a:solidFill>
                <a:latin typeface="Arial"/>
                <a:cs typeface="Arial"/>
              </a:rPr>
              <a:t>по антикризисным мерам  </a:t>
            </a:r>
            <a:r>
              <a:rPr sz="1700" b="1" spc="-5" dirty="0">
                <a:solidFill>
                  <a:srgbClr val="552112"/>
                </a:solidFill>
                <a:latin typeface="Arial"/>
                <a:cs typeface="Arial"/>
              </a:rPr>
              <a:t>поддержки </a:t>
            </a:r>
            <a:r>
              <a:rPr sz="1700" b="1" spc="-15" dirty="0">
                <a:solidFill>
                  <a:srgbClr val="552112"/>
                </a:solidFill>
                <a:latin typeface="Arial"/>
                <a:cs typeface="Arial"/>
              </a:rPr>
              <a:t>малого </a:t>
            </a:r>
            <a:r>
              <a:rPr sz="1700" b="1" dirty="0">
                <a:solidFill>
                  <a:srgbClr val="552112"/>
                </a:solidFill>
                <a:latin typeface="Arial"/>
                <a:cs typeface="Arial"/>
              </a:rPr>
              <a:t>и </a:t>
            </a:r>
            <a:r>
              <a:rPr sz="1700" b="1" spc="-5" dirty="0">
                <a:solidFill>
                  <a:srgbClr val="552112"/>
                </a:solidFill>
                <a:latin typeface="Arial"/>
                <a:cs typeface="Arial"/>
              </a:rPr>
              <a:t>среднего </a:t>
            </a:r>
            <a:r>
              <a:rPr sz="1700" b="1" dirty="0">
                <a:solidFill>
                  <a:srgbClr val="552112"/>
                </a:solidFill>
                <a:latin typeface="Arial"/>
                <a:cs typeface="Arial"/>
              </a:rPr>
              <a:t>бизнеса на</a:t>
            </a:r>
            <a:r>
              <a:rPr sz="1700" b="1" spc="-20" dirty="0">
                <a:solidFill>
                  <a:srgbClr val="552112"/>
                </a:solidFill>
                <a:latin typeface="Arial"/>
                <a:cs typeface="Arial"/>
              </a:rPr>
              <a:t> </a:t>
            </a:r>
            <a:r>
              <a:rPr sz="1700" b="1" spc="-5" dirty="0">
                <a:solidFill>
                  <a:srgbClr val="552112"/>
                </a:solidFill>
                <a:latin typeface="Arial"/>
                <a:cs typeface="Arial"/>
              </a:rPr>
              <a:t>сайте</a:t>
            </a:r>
            <a:endParaRPr sz="17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89559" y="3191835"/>
            <a:ext cx="3026149" cy="22860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317363" y="4706188"/>
            <a:ext cx="3339465" cy="16992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40" dirty="0">
                <a:solidFill>
                  <a:srgbClr val="C00000"/>
                </a:solidFill>
                <a:latin typeface="Arial Black"/>
                <a:cs typeface="Arial Black"/>
              </a:rPr>
              <a:t>mbrm.ru</a:t>
            </a:r>
            <a:endParaRPr sz="4000">
              <a:latin typeface="Arial Black"/>
              <a:cs typeface="Arial Black"/>
            </a:endParaRPr>
          </a:p>
          <a:p>
            <a:pPr marL="306705">
              <a:lnSpc>
                <a:spcPct val="100000"/>
              </a:lnSpc>
              <a:spcBef>
                <a:spcPts val="4540"/>
              </a:spcBef>
            </a:pPr>
            <a:r>
              <a:rPr sz="3200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in</a:t>
            </a:r>
            <a:r>
              <a:rPr sz="3200" u="heavy" spc="-5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f</a:t>
            </a:r>
            <a:r>
              <a:rPr sz="3200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o@</a:t>
            </a:r>
            <a:r>
              <a:rPr sz="3200" u="heavy" spc="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m</a:t>
            </a:r>
            <a:r>
              <a:rPr sz="3200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b</a:t>
            </a:r>
            <a:r>
              <a:rPr sz="3200" u="heavy" spc="16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r</a:t>
            </a:r>
            <a:r>
              <a:rPr sz="3200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m.</a:t>
            </a:r>
            <a:r>
              <a:rPr sz="3200" u="heavy" spc="1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r</a:t>
            </a:r>
            <a:r>
              <a:rPr sz="3200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Arial Black"/>
                <a:cs typeface="Arial Black"/>
              </a:rPr>
              <a:t>u</a:t>
            </a:r>
            <a:endParaRPr sz="3200">
              <a:latin typeface="Arial Black"/>
              <a:cs typeface="Arial Black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307208" y="5622419"/>
            <a:ext cx="1200527" cy="1191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60"/>
              </a:lnSpc>
            </a:pPr>
            <a:fld id="{81D60167-4931-47E6-BA6A-407CBD079E47}" type="slidenum">
              <a:rPr spc="10" dirty="0"/>
              <a:t>27</a:t>
            </a:fld>
            <a:endParaRPr spc="1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</TotalTime>
  <Words>3008</Words>
  <Application>Microsoft Office PowerPoint</Application>
  <PresentationFormat>Произвольный</PresentationFormat>
  <Paragraphs>443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Arial</vt:lpstr>
      <vt:lpstr>Wingdings</vt:lpstr>
      <vt:lpstr>Calibri</vt:lpstr>
      <vt:lpstr>Arial Black</vt:lpstr>
      <vt:lpstr>Times New Roman</vt:lpstr>
      <vt:lpstr>Office Theme</vt:lpstr>
      <vt:lpstr>МЕРЫ ПОДДЕРЖКИ  МАЛОГО И СРЕДНЕГО БИЗНЕСА ДЛЯ ПРЕОДОЛЕНИЯ ПОСЛЕДСТВИЙ НОВОЙ  КОРОНАВИРУСНОЙ ИНФЕКЦИИ</vt:lpstr>
      <vt:lpstr>Нормативно-правовые акты Указ Президента Российской Федерации от 02.04.2020 № 239 «О мерах по обеспечению  санитарно-эпидемиологического благополучия населения на территории Российской Федерации в  связи с распространением новой коронавирусной инфекции (COVID-19)»</vt:lpstr>
      <vt:lpstr>Нормативно-правовые акты</vt:lpstr>
      <vt:lpstr>На кого распространяются льготы</vt:lpstr>
      <vt:lpstr>Наиболее пострадавшие отрасли</vt:lpstr>
      <vt:lpstr>Ключевые меры поддержки МСП</vt:lpstr>
      <vt:lpstr>Отраслевая структура</vt:lpstr>
      <vt:lpstr>Федеральный уровень – 646</vt:lpstr>
      <vt:lpstr>Налоговые преференции  (региональный аспект)</vt:lpstr>
      <vt:lpstr>Продление сроков уплаты налогов  для организаций и ИП из наиболее  пострадавших отраслей</vt:lpstr>
      <vt:lpstr>Продление сроков уплаты налогов  для организаций и ИП из наиболее  пострадавших отраслей</vt:lpstr>
      <vt:lpstr>Продление сроков уплаты налогов  для организаций и ИП из наиболее  пострадавших отраслей</vt:lpstr>
      <vt:lpstr>Условия для определения сроков предоставления отсрочки: для организаций  и ИП из наиболее пострадавших отраслей</vt:lpstr>
      <vt:lpstr>Продление срока предоставления  отчётности всем компаниям и ИП</vt:lpstr>
      <vt:lpstr>Мораторий на рост взносов ИП</vt:lpstr>
      <vt:lpstr>Кредитные преференции</vt:lpstr>
      <vt:lpstr>Беспроцентные кредиты  на выплату зарплат</vt:lpstr>
      <vt:lpstr>Льготные кредиты по ставке 8,5%</vt:lpstr>
      <vt:lpstr>Кредитно-гарантийная поддержка</vt:lpstr>
      <vt:lpstr>Программа реструктуризации МФО</vt:lpstr>
      <vt:lpstr>Отсрочка арендных платежей</vt:lpstr>
      <vt:lpstr>Снижение административной нагрузки</vt:lpstr>
      <vt:lpstr>Мораторий на налоговые санкции</vt:lpstr>
      <vt:lpstr>Запрет на проверки, взыскания и  санкции со стороны ФНС и других  контрольно-надзорных органов</vt:lpstr>
      <vt:lpstr>Снижение требований к обеспечению госконтрактов</vt:lpstr>
      <vt:lpstr>Снятие торговых барьеров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Горина Екатерина Леонидовна</dc:creator>
  <cp:lastModifiedBy>пк</cp:lastModifiedBy>
  <cp:revision>8</cp:revision>
  <dcterms:created xsi:type="dcterms:W3CDTF">2020-03-19T23:54:56Z</dcterms:created>
  <dcterms:modified xsi:type="dcterms:W3CDTF">2020-04-28T11:44:27Z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2020-04-21T00:00:00Z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2020-03-19T00:00:00Z</vt:filetime>
  </property>
</Properties>
</file>