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2"/>
  </p:notesMasterIdLst>
  <p:sldIdLst>
    <p:sldId id="256" r:id="rId2"/>
    <p:sldId id="294" r:id="rId3"/>
    <p:sldId id="295" r:id="rId4"/>
    <p:sldId id="257" r:id="rId5"/>
    <p:sldId id="315" r:id="rId6"/>
    <p:sldId id="313" r:id="rId7"/>
    <p:sldId id="300" r:id="rId8"/>
    <p:sldId id="299" r:id="rId9"/>
    <p:sldId id="301" r:id="rId10"/>
    <p:sldId id="324" r:id="rId11"/>
    <p:sldId id="323" r:id="rId12"/>
    <p:sldId id="317" r:id="rId13"/>
    <p:sldId id="329" r:id="rId14"/>
    <p:sldId id="326" r:id="rId15"/>
    <p:sldId id="327" r:id="rId16"/>
    <p:sldId id="328" r:id="rId17"/>
    <p:sldId id="322" r:id="rId18"/>
    <p:sldId id="318" r:id="rId19"/>
    <p:sldId id="320" r:id="rId20"/>
    <p:sldId id="319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82" autoAdjust="0"/>
    <p:restoredTop sz="94660"/>
  </p:normalViewPr>
  <p:slideViewPr>
    <p:cSldViewPr>
      <p:cViewPr>
        <p:scale>
          <a:sx n="100" d="100"/>
          <a:sy n="100" d="100"/>
        </p:scale>
        <p:origin x="-2040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1;&#1080;&#1089;&#1090;%20&#1074;%20&#1055;&#1088;&#1077;&#1079;&#1077;&#1085;&#1090;&#1072;&#1094;&#1080;&#1103;%20&#1089;.%20&#1040;&#1088;&#1076;&#1072;&#1090;&#1086;&#1074;&#1086;%20&#1044;&#1091;&#1073;&#1077;&#1085;&#1089;&#1082;&#1086;&#1075;&#1086;%20&#1088;&#1072;&#1081;&#1086;&#1085;&#1072;.ppt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defRPr>
            </a:pPr>
            <a:r>
              <a:rPr lang="ru-RU" sz="1200" dirty="0"/>
              <a:t>Структура численности занятых по видам экономической деятельности в </a:t>
            </a:r>
            <a:r>
              <a:rPr lang="ru-RU" sz="1200" dirty="0" smtClean="0"/>
              <a:t>2019 </a:t>
            </a:r>
            <a:r>
              <a:rPr lang="ru-RU" sz="1200" dirty="0"/>
              <a:t>г.,%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4131520984564837E-4"/>
          <c:y val="0.14949124567789143"/>
          <c:w val="0.60798665788221951"/>
          <c:h val="0.76935053923878571"/>
        </c:manualLayout>
      </c:layout>
      <c:pie3DChart>
        <c:varyColors val="1"/>
        <c:ser>
          <c:idx val="0"/>
          <c:order val="0"/>
          <c:tx>
            <c:strRef>
              <c:f>'[Лист в Презентация с. Ардатово Дубенского района.pptx]Лист1'!$B$1</c:f>
              <c:strCache>
                <c:ptCount val="1"/>
                <c:pt idx="0">
                  <c:v>Структура численности занятых по видам экономической деятельности в 2016 г.,%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Lbls>
            <c:dLbl>
              <c:idx val="1"/>
              <c:layout>
                <c:manualLayout>
                  <c:x val="-4.212339626845845E-3"/>
                  <c:y val="2.474639039046668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3.8015829483806288E-2"/>
                  <c:y val="6.310041056066198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'[Лист в Презентация с. Ардатово Дубенского района.pptx]Лист1'!$A$2:$A$8</c:f>
              <c:strCache>
                <c:ptCount val="7"/>
                <c:pt idx="0">
                  <c:v>сельское хозяйство</c:v>
                </c:pt>
                <c:pt idx="1">
                  <c:v>строительство</c:v>
                </c:pt>
                <c:pt idx="2">
                  <c:v>перерабатывающая промышленность</c:v>
                </c:pt>
                <c:pt idx="3">
                  <c:v>образование</c:v>
                </c:pt>
                <c:pt idx="4">
                  <c:v>здравохранение и предоставление социальных услуг</c:v>
                </c:pt>
                <c:pt idx="5">
                  <c:v>прочие виды услуг</c:v>
                </c:pt>
                <c:pt idx="6">
                  <c:v>транспорт и связь</c:v>
                </c:pt>
              </c:strCache>
            </c:strRef>
          </c:cat>
          <c:val>
            <c:numRef>
              <c:f>'[Лист в Презентация с. Ардатово Дубенского района.pptx]Лист1'!$B$2:$B$8</c:f>
              <c:numCache>
                <c:formatCode>General</c:formatCode>
                <c:ptCount val="7"/>
                <c:pt idx="0">
                  <c:v>3.9</c:v>
                </c:pt>
                <c:pt idx="1">
                  <c:v>1.7</c:v>
                </c:pt>
                <c:pt idx="2">
                  <c:v>1.5</c:v>
                </c:pt>
                <c:pt idx="3">
                  <c:v>13.9</c:v>
                </c:pt>
                <c:pt idx="4">
                  <c:v>7.8</c:v>
                </c:pt>
                <c:pt idx="5">
                  <c:v>24.1</c:v>
                </c:pt>
                <c:pt idx="6">
                  <c:v>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5784109539062963"/>
          <c:y val="0.17884122406032876"/>
          <c:w val="0.33401222343149006"/>
          <c:h val="0.82115883241867493"/>
        </c:manualLayout>
      </c:layout>
      <c:overlay val="0"/>
      <c:txPr>
        <a:bodyPr/>
        <a:lstStyle/>
        <a:p>
          <a:pPr>
            <a:defRPr sz="1010" b="0" i="0" u="none" strike="noStrike" baseline="0">
              <a:solidFill>
                <a:srgbClr val="000000"/>
              </a:solidFill>
              <a:latin typeface="Times New Roman"/>
              <a:ea typeface="Times New Roman"/>
              <a:cs typeface="Times New Roman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526027996500433E-2"/>
          <c:y val="6.2132633430719605E-2"/>
          <c:w val="0.79506573831048899"/>
          <c:h val="0.830166972200170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1.1895810902563719E-3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1728395061728392E-3"/>
                  <c:y val="6.4118951038708146E-3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1.5943568252767423E-2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5432098765432098E-3"/>
                  <c:y val="7.9982978208173602E-4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 родившихся</c:v>
                </c:pt>
                <c:pt idx="1">
                  <c:v> выбывших</c:v>
                </c:pt>
                <c:pt idx="2">
                  <c:v> умерших</c:v>
                </c:pt>
                <c:pt idx="3">
                  <c:v> прибывших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17</c:v>
                </c:pt>
                <c:pt idx="1">
                  <c:v>142</c:v>
                </c:pt>
                <c:pt idx="2">
                  <c:v>38</c:v>
                </c:pt>
                <c:pt idx="3">
                  <c:v>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3.0864197530864196E-3"/>
                  <c:y val="3.879174443096316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6296296296296294E-3"/>
                  <c:y val="8.951244188253416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0864197530864196E-3"/>
                  <c:y val="-7.3730165270915061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-7.884951777113511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 родившихся</c:v>
                </c:pt>
                <c:pt idx="1">
                  <c:v> выбывших</c:v>
                </c:pt>
                <c:pt idx="2">
                  <c:v> умерших</c:v>
                </c:pt>
                <c:pt idx="3">
                  <c:v> прибывших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34</c:v>
                </c:pt>
                <c:pt idx="1">
                  <c:v>404</c:v>
                </c:pt>
                <c:pt idx="2">
                  <c:v>37</c:v>
                </c:pt>
                <c:pt idx="3">
                  <c:v>354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1.6176446868876305E-2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4.6296296296296294E-3"/>
                  <c:y val="-1.0424300861496216E-2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1728395061728392E-3"/>
                  <c:y val="3.4909697670970799E-3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0864197530864196E-3"/>
                  <c:y val="-1.3230333522390704E-2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 родившихся</c:v>
                </c:pt>
                <c:pt idx="1">
                  <c:v> выбывших</c:v>
                </c:pt>
                <c:pt idx="2">
                  <c:v> умерших</c:v>
                </c:pt>
                <c:pt idx="3">
                  <c:v> прибывших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51</c:v>
                </c:pt>
                <c:pt idx="1">
                  <c:v>479</c:v>
                </c:pt>
                <c:pt idx="2">
                  <c:v>105</c:v>
                </c:pt>
                <c:pt idx="3">
                  <c:v>333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1728395061728392E-3"/>
                  <c:y val="4.1317173825769233E-4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0864197530864196E-3"/>
                  <c:y val="9.2179277647651998E-3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4.8122355397071373E-3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6296296296295166E-3"/>
                  <c:y val="9.2179277647651998E-3"/>
                </c:manualLayout>
              </c:layout>
              <c:spPr/>
              <c:txPr>
                <a:bodyPr/>
                <a:lstStyle/>
                <a:p>
                  <a:pPr>
                    <a:defRPr sz="1200" b="1"/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 родившихся</c:v>
                </c:pt>
                <c:pt idx="1">
                  <c:v> выбывших</c:v>
                </c:pt>
                <c:pt idx="2">
                  <c:v> умерших</c:v>
                </c:pt>
                <c:pt idx="3">
                  <c:v> прибывших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45</c:v>
                </c:pt>
                <c:pt idx="1">
                  <c:v>360</c:v>
                </c:pt>
                <c:pt idx="2">
                  <c:v>103</c:v>
                </c:pt>
                <c:pt idx="3">
                  <c:v>217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2680448"/>
        <c:axId val="54973568"/>
      </c:barChart>
      <c:catAx>
        <c:axId val="62680448"/>
        <c:scaling>
          <c:orientation val="minMax"/>
        </c:scaling>
        <c:delete val="0"/>
        <c:axPos val="b"/>
        <c:majorTickMark val="out"/>
        <c:minorTickMark val="none"/>
        <c:tickLblPos val="nextTo"/>
        <c:crossAx val="54973568"/>
        <c:crosses val="autoZero"/>
        <c:auto val="1"/>
        <c:lblAlgn val="ctr"/>
        <c:lblOffset val="100"/>
        <c:noMultiLvlLbl val="0"/>
      </c:catAx>
      <c:valAx>
        <c:axId val="549735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268044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1200"/>
              <a:t>Структура доходов бюджета поселения</a:t>
            </a:r>
          </a:p>
        </c:rich>
      </c:tx>
      <c:layout>
        <c:manualLayout>
          <c:xMode val="edge"/>
          <c:yMode val="edge"/>
          <c:x val="0.24561477183773081"/>
          <c:y val="1.858736059479554E-2"/>
        </c:manualLayout>
      </c:layout>
      <c:overlay val="0"/>
      <c:spPr>
        <a:noFill/>
        <a:ln w="25400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7449732428299819E-2"/>
          <c:y val="0.25522511609125781"/>
          <c:w val="0.89326028079317532"/>
          <c:h val="0.52509556497745469"/>
        </c:manualLayout>
      </c:layout>
      <c:pie3DChart>
        <c:varyColors val="1"/>
        <c:ser>
          <c:idx val="0"/>
          <c:order val="0"/>
          <c:tx>
            <c:strRef>
              <c:f>ГОРОД!$A$3:$B$3</c:f>
              <c:strCache>
                <c:ptCount val="1"/>
                <c:pt idx="0">
                  <c:v>Доходы </c:v>
                </c:pt>
              </c:strCache>
            </c:strRef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</c:dPt>
          <c:dPt>
            <c:idx val="1"/>
            <c:bubble3D val="0"/>
            <c:explosion val="17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bubble3D val="0"/>
          </c:dPt>
          <c:dLbls>
            <c:dLbl>
              <c:idx val="0"/>
              <c:layout>
                <c:manualLayout>
                  <c:x val="-2.5054321611827753E-2"/>
                  <c:y val="-5.888228067236276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Налоговые и неналоговые</a:t>
                    </a:r>
                  </a:p>
                  <a:p>
                    <a:r>
                      <a:rPr lang="ru-RU" dirty="0" smtClean="0"/>
                      <a:t> </a:t>
                    </a:r>
                    <a:r>
                      <a:rPr lang="ru-RU" dirty="0"/>
                      <a:t>доходы 
55%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3688122718244768E-2"/>
                  <c:y val="3.791506830876909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3.359139761479981E-2"/>
                  <c:y val="3.0257419745608721E-2"/>
                </c:manualLayout>
              </c:layout>
              <c:tx>
                <c:rich>
                  <a:bodyPr/>
                  <a:lstStyle/>
                  <a:p>
                    <a:r>
                      <a:rPr lang="ru-RU" sz="1050" dirty="0"/>
                      <a:t>Субвенции 
</a:t>
                    </a:r>
                    <a:r>
                      <a:rPr lang="ru-RU" sz="1050" dirty="0" smtClean="0"/>
                      <a:t>0,005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layout>
                <c:manualLayout>
                  <c:x val="9.9914584784452365E-2"/>
                  <c:y val="-0.16725620835857055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5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ГОРОД!$A$4:$A$8</c:f>
              <c:strCache>
                <c:ptCount val="5"/>
                <c:pt idx="0">
                  <c:v>Собственные доходы </c:v>
                </c:pt>
                <c:pt idx="1">
                  <c:v>Субсидии</c:v>
                </c:pt>
                <c:pt idx="2">
                  <c:v>Субвенции </c:v>
                </c:pt>
                <c:pt idx="4">
                  <c:v>трансферты</c:v>
                </c:pt>
              </c:strCache>
            </c:strRef>
          </c:cat>
          <c:val>
            <c:numRef>
              <c:f>ГОРОД!$B$4:$B$8</c:f>
              <c:numCache>
                <c:formatCode>General</c:formatCode>
                <c:ptCount val="5"/>
                <c:pt idx="0">
                  <c:v>14597.8</c:v>
                </c:pt>
                <c:pt idx="1">
                  <c:v>29278.6</c:v>
                </c:pt>
                <c:pt idx="2">
                  <c:v>1.3</c:v>
                </c:pt>
                <c:pt idx="4" formatCode="0.0">
                  <c:v>33370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45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210739614994935E-2"/>
          <c:y val="0.12589371980676331"/>
          <c:w val="0.95542046605876396"/>
          <c:h val="0.71630846868779086"/>
        </c:manualLayout>
      </c:layout>
      <c:bar3DChart>
        <c:barDir val="col"/>
        <c:grouping val="clustered"/>
        <c:varyColors val="0"/>
        <c:ser>
          <c:idx val="0"/>
          <c:order val="0"/>
          <c:tx>
            <c:v>план</c:v>
          </c:tx>
          <c:invertIfNegative val="0"/>
          <c:dLbls>
            <c:dLbl>
              <c:idx val="0"/>
              <c:layout>
                <c:manualLayout>
                  <c:x val="-4.508691732682351E-3"/>
                  <c:y val="0.185587888470462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0261828973505971E-3"/>
                  <c:y val="0.196457326892109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6.0790273556231003E-3"/>
                  <c:y val="0.257648953301127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5955452376963517E-7"/>
                  <c:y val="0.270531400966183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6734238007483106E-2"/>
                  <c:y val="0.256441350628272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solidFill>
                  <a:schemeClr val="tx2"/>
                </a:solidFill>
              </a:ln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Лист1!$A$130:$A$133</c:f>
              <c:strCache>
                <c:ptCount val="4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</c:strCache>
            </c:strRef>
          </c:cat>
          <c:val>
            <c:numRef>
              <c:f>Лист1!$B$130:$B$133</c:f>
              <c:numCache>
                <c:formatCode>General</c:formatCode>
                <c:ptCount val="4"/>
                <c:pt idx="0">
                  <c:v>11607.7</c:v>
                </c:pt>
                <c:pt idx="1">
                  <c:v>12605.8</c:v>
                </c:pt>
                <c:pt idx="2">
                  <c:v>12126.3</c:v>
                </c:pt>
                <c:pt idx="3">
                  <c:v>17623.5</c:v>
                </c:pt>
              </c:numCache>
            </c:numRef>
          </c:val>
        </c:ser>
        <c:ser>
          <c:idx val="1"/>
          <c:order val="1"/>
          <c:tx>
            <c:v>факт</c:v>
          </c:tx>
          <c:invertIfNegative val="0"/>
          <c:dLbls>
            <c:dLbl>
              <c:idx val="0"/>
              <c:layout>
                <c:manualLayout>
                  <c:x val="7.2862168824641598E-3"/>
                  <c:y val="0.199677938808373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0526849037487711E-3"/>
                  <c:y val="0.22544283413848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1053698074974676E-3"/>
                  <c:y val="0.22544283413848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8.1053698074975422E-3"/>
                  <c:y val="0.22544283413848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5.7160408140471798E-3"/>
                  <c:y val="0.3154186161512419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solidFill>
                  <a:schemeClr val="tx2"/>
                </a:solidFill>
              </a:ln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Лист1!$A$130:$A$133</c:f>
              <c:strCache>
                <c:ptCount val="4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</c:strCache>
            </c:strRef>
          </c:cat>
          <c:val>
            <c:numRef>
              <c:f>Лист1!$C$130:$C$133</c:f>
              <c:numCache>
                <c:formatCode>General</c:formatCode>
                <c:ptCount val="4"/>
                <c:pt idx="0">
                  <c:v>11607.7</c:v>
                </c:pt>
                <c:pt idx="1">
                  <c:v>12609.3</c:v>
                </c:pt>
                <c:pt idx="2">
                  <c:v>12925.6</c:v>
                </c:pt>
                <c:pt idx="3">
                  <c:v>14597.8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6709888"/>
        <c:axId val="56711424"/>
        <c:axId val="0"/>
      </c:bar3DChart>
      <c:catAx>
        <c:axId val="56709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56711424"/>
        <c:crosses val="autoZero"/>
        <c:auto val="1"/>
        <c:lblAlgn val="ctr"/>
        <c:lblOffset val="100"/>
        <c:noMultiLvlLbl val="0"/>
      </c:catAx>
      <c:valAx>
        <c:axId val="567114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670988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земельный налог</c:v>
                </c:pt>
              </c:strCache>
            </c:strRef>
          </c:tx>
          <c:marker>
            <c:symbol val="none"/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2305.8000000000002</c:v>
                </c:pt>
                <c:pt idx="1">
                  <c:v>2849.9</c:v>
                </c:pt>
                <c:pt idx="2">
                  <c:v>3096.1</c:v>
                </c:pt>
                <c:pt idx="3">
                  <c:v>2355.5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аренда имущества</c:v>
                </c:pt>
              </c:strCache>
            </c:strRef>
          </c:tx>
          <c:marker>
            <c:symbol val="none"/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1141.8</c:v>
                </c:pt>
                <c:pt idx="1">
                  <c:v>1311.9</c:v>
                </c:pt>
                <c:pt idx="2">
                  <c:v>1091.7</c:v>
                </c:pt>
                <c:pt idx="3">
                  <c:v>1512.5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 на имущество</c:v>
                </c:pt>
              </c:strCache>
            </c:strRef>
          </c:tx>
          <c:marker>
            <c:symbol val="none"/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640.79999999999995</c:v>
                </c:pt>
                <c:pt idx="1">
                  <c:v>1158.4000000000001</c:v>
                </c:pt>
                <c:pt idx="2">
                  <c:v>1302.3</c:v>
                </c:pt>
                <c:pt idx="3">
                  <c:v>2014.8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НДФЛ</c:v>
                </c:pt>
              </c:strCache>
            </c:strRef>
          </c:tx>
          <c:marker>
            <c:symbol val="none"/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5151.8999999999996</c:v>
                </c:pt>
                <c:pt idx="1">
                  <c:v>5163.7</c:v>
                </c:pt>
                <c:pt idx="2">
                  <c:v>5594.6</c:v>
                </c:pt>
                <c:pt idx="3">
                  <c:v>6704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398976"/>
        <c:axId val="56400512"/>
      </c:lineChart>
      <c:catAx>
        <c:axId val="56398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6400512"/>
        <c:crosses val="autoZero"/>
        <c:auto val="1"/>
        <c:lblAlgn val="ctr"/>
        <c:lblOffset val="100"/>
        <c:noMultiLvlLbl val="0"/>
      </c:catAx>
      <c:valAx>
        <c:axId val="564005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6398976"/>
        <c:crosses val="autoZero"/>
        <c:crossBetween val="between"/>
      </c:valAx>
      <c:spPr>
        <a:solidFill>
          <a:schemeClr val="lt1"/>
        </a:solidFill>
        <a:ln w="28575" cap="flat" cmpd="sng" algn="ctr">
          <a:solidFill>
            <a:schemeClr val="accent6"/>
          </a:solidFill>
          <a:prstDash val="solid"/>
        </a:ln>
        <a:effectLst/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66CC"/>
                </a:solidFill>
                <a:latin typeface="Calibri"/>
                <a:ea typeface="Calibri"/>
                <a:cs typeface="Calibri"/>
              </a:defRPr>
            </a:pPr>
            <a:endParaRPr lang="ru-RU" dirty="0"/>
          </a:p>
        </c:rich>
      </c:tx>
      <c:layout>
        <c:manualLayout>
          <c:xMode val="edge"/>
          <c:yMode val="edge"/>
          <c:x val="0.12907103625935648"/>
          <c:y val="0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chemeClr val="accent5"/>
            </a:solidFill>
            <a:ln w="50800" cap="flat" cmpd="sng" algn="ctr">
              <a:solidFill>
                <a:schemeClr val="lt1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1.5185869623439928E-2"/>
                  <c:y val="-0.336952755905511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0294204295891585E-2"/>
                  <c:y val="-0.363299689811500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76214580320317E-2"/>
                  <c:y val="-0.407660940109759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750468691413574E-2"/>
                  <c:y val="-0.4272727272727272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8.1108661417322835E-3"/>
                  <c:y val="-0.328703703703703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Лист1!$A$155:$A$158</c:f>
              <c:strCache>
                <c:ptCount val="4"/>
                <c:pt idx="0">
                  <c:v>2016г.</c:v>
                </c:pt>
                <c:pt idx="1">
                  <c:v>2017г.</c:v>
                </c:pt>
                <c:pt idx="2">
                  <c:v>2018г.</c:v>
                </c:pt>
                <c:pt idx="3">
                  <c:v>2019г.</c:v>
                </c:pt>
              </c:strCache>
            </c:strRef>
          </c:cat>
          <c:val>
            <c:numRef>
              <c:f>Лист1!$B$155:$B$158</c:f>
              <c:numCache>
                <c:formatCode>General</c:formatCode>
                <c:ptCount val="4"/>
                <c:pt idx="0">
                  <c:v>17845</c:v>
                </c:pt>
                <c:pt idx="1">
                  <c:v>19909</c:v>
                </c:pt>
                <c:pt idx="2">
                  <c:v>23245</c:v>
                </c:pt>
                <c:pt idx="3">
                  <c:v>24430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56209792"/>
        <c:axId val="56211328"/>
        <c:axId val="0"/>
      </c:bar3DChart>
      <c:catAx>
        <c:axId val="56209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56211328"/>
        <c:crosses val="autoZero"/>
        <c:auto val="1"/>
        <c:lblAlgn val="ctr"/>
        <c:lblOffset val="100"/>
        <c:noMultiLvlLbl val="0"/>
      </c:catAx>
      <c:valAx>
        <c:axId val="562113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62097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3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Lbls>
            <c:dLbl>
              <c:idx val="0"/>
              <c:numFmt formatCode="0.00%" sourceLinked="0"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numFmt formatCode="0.00%" sourceLinked="0"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numFmt formatCode="0.00%" sourceLinked="0"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9278215223097114E-2"/>
                  <c:y val="-6.277804701984047E-3"/>
                </c:manualLayout>
              </c:layout>
              <c:numFmt formatCode="0.00%" sourceLinked="0"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numFmt formatCode="0.00%" sourceLinked="0"/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0%" sourceLinked="0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Лист1!$M$3:$M$7</c:f>
              <c:strCache>
                <c:ptCount val="5"/>
                <c:pt idx="0">
                  <c:v>Органы управления </c:v>
                </c:pt>
                <c:pt idx="1">
                  <c:v>Национальная экономика </c:v>
                </c:pt>
                <c:pt idx="2">
                  <c:v>Общегосударственные расходы </c:v>
                </c:pt>
                <c:pt idx="3">
                  <c:v>Расходы на ЖКХ и благоустройство города </c:v>
                </c:pt>
                <c:pt idx="4">
                  <c:v>Социальная политика </c:v>
                </c:pt>
              </c:strCache>
            </c:strRef>
          </c:cat>
          <c:val>
            <c:numRef>
              <c:f>Лист1!$N$3:$N$7</c:f>
              <c:numCache>
                <c:formatCode>General</c:formatCode>
                <c:ptCount val="5"/>
                <c:pt idx="0">
                  <c:v>4234.2</c:v>
                </c:pt>
                <c:pt idx="1">
                  <c:v>8424.2999999999993</c:v>
                </c:pt>
                <c:pt idx="2">
                  <c:v>74</c:v>
                </c:pt>
                <c:pt idx="3">
                  <c:v>64189.4</c:v>
                </c:pt>
                <c:pt idx="4">
                  <c:v>310.10000000000002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7064135547413"/>
          <c:y val="4.4466960012351398E-2"/>
          <c:w val="0.751159403341909"/>
          <c:h val="0.7144013432144510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28331.200000000001</c:v>
                </c:pt>
                <c:pt idx="1">
                  <c:v>27850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 formatCode="General">
                  <c:v>23519.8</c:v>
                </c:pt>
                <c:pt idx="1">
                  <c:v>23979.4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77247.7</c:v>
                </c:pt>
                <c:pt idx="1">
                  <c:v>77232.2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6920320"/>
        <c:axId val="56926208"/>
        <c:axId val="0"/>
      </c:bar3DChart>
      <c:catAx>
        <c:axId val="56920320"/>
        <c:scaling>
          <c:orientation val="minMax"/>
        </c:scaling>
        <c:delete val="0"/>
        <c:axPos val="b"/>
        <c:majorTickMark val="out"/>
        <c:minorTickMark val="none"/>
        <c:tickLblPos val="nextTo"/>
        <c:crossAx val="56926208"/>
        <c:crosses val="autoZero"/>
        <c:auto val="1"/>
        <c:lblAlgn val="ctr"/>
        <c:lblOffset val="100"/>
        <c:noMultiLvlLbl val="0"/>
      </c:catAx>
      <c:valAx>
        <c:axId val="56926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69203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4710142667810089"/>
          <c:y val="0.85263142658638258"/>
          <c:w val="0.64167745120968789"/>
          <c:h val="0.1473685734136174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 sz="1400"/>
            </a:pPr>
            <a:r>
              <a:rPr lang="ru-RU" sz="1400" baseline="0" dirty="0" smtClean="0"/>
              <a:t>Доля объема </a:t>
            </a:r>
            <a:r>
              <a:rPr lang="ru-RU" sz="1400" baseline="0" dirty="0"/>
              <a:t>инвестиций </a:t>
            </a:r>
            <a:r>
              <a:rPr lang="ru-RU" sz="1400" baseline="0" dirty="0" smtClean="0"/>
              <a:t>предприятий Темниковского городского поселения в общем объеме инвестиций всех предприятий Темниковского муниципального района, % </a:t>
            </a:r>
            <a:endParaRPr lang="ru-RU" sz="1400" baseline="0" dirty="0"/>
          </a:p>
        </c:rich>
      </c:tx>
      <c:layout>
        <c:manualLayout>
          <c:xMode val="edge"/>
          <c:yMode val="edge"/>
          <c:x val="0.16093257128337973"/>
          <c:y val="2.3255813953488372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tx2">
            <a:lumMod val="20000"/>
            <a:lumOff val="80000"/>
          </a:schemeClr>
        </a:solidFill>
      </c:spPr>
    </c:sideWall>
    <c:backWall>
      <c:thickness val="0"/>
      <c:spPr>
        <a:solidFill>
          <a:schemeClr val="tx2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1.0388069136047296E-3"/>
          <c:y val="0.25322205818022747"/>
          <c:w val="0.98561775964286802"/>
          <c:h val="0.627744090812521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Лист1!$D$1</c:f>
              <c:strCache>
                <c:ptCount val="1"/>
                <c:pt idx="0">
                  <c:v>Объем инвестиций по предприятиям 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8382242211659425E-2"/>
                  <c:y val="-1.2154965004374452E-2"/>
                </c:manualLayout>
              </c:layout>
              <c:spPr/>
              <c:txPr>
                <a:bodyPr/>
                <a:lstStyle/>
                <a:p>
                  <a:pPr>
                    <a:defRPr sz="16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8004212551824149E-2"/>
                  <c:y val="9.3837489063867009E-3"/>
                </c:manualLayout>
              </c:layout>
              <c:spPr/>
              <c:txPr>
                <a:bodyPr/>
                <a:lstStyle/>
                <a:p>
                  <a:pPr>
                    <a:defRPr sz="16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77638770969801E-2"/>
                  <c:y val="2.0738462379702536E-2"/>
                </c:manualLayout>
              </c:layout>
              <c:spPr/>
              <c:txPr>
                <a:bodyPr/>
                <a:lstStyle/>
                <a:p>
                  <a:pPr>
                    <a:defRPr sz="16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75.798855522357826</c:v>
                </c:pt>
                <c:pt idx="1">
                  <c:v>81.502131222408281</c:v>
                </c:pt>
                <c:pt idx="2">
                  <c:v>84.999287264203232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56953088"/>
        <c:axId val="56958976"/>
        <c:axId val="0"/>
      </c:bar3DChart>
      <c:catAx>
        <c:axId val="569530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56958976"/>
        <c:crosses val="autoZero"/>
        <c:auto val="1"/>
        <c:lblAlgn val="ctr"/>
        <c:lblOffset val="100"/>
        <c:noMultiLvlLbl val="0"/>
      </c:catAx>
      <c:valAx>
        <c:axId val="56958976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569530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>
              <a:defRPr sz="1100"/>
            </a:pPr>
            <a:r>
              <a:rPr lang="ru-RU" sz="1400" baseline="0" dirty="0"/>
              <a:t>Объем инвестиций по </a:t>
            </a:r>
            <a:r>
              <a:rPr lang="ru-RU" sz="1400" baseline="0" dirty="0" smtClean="0"/>
              <a:t>предприятиям Темниковского городского поселения, </a:t>
            </a:r>
            <a:r>
              <a:rPr lang="ru-RU" sz="1400" baseline="0" dirty="0" err="1" smtClean="0"/>
              <a:t>млн.руб</a:t>
            </a:r>
            <a:r>
              <a:rPr lang="ru-RU" sz="1400" baseline="0" dirty="0" smtClean="0"/>
              <a:t>. </a:t>
            </a:r>
            <a:endParaRPr lang="ru-RU" sz="1400" baseline="0" dirty="0"/>
          </a:p>
        </c:rich>
      </c:tx>
      <c:layout>
        <c:manualLayout>
          <c:xMode val="edge"/>
          <c:yMode val="edge"/>
          <c:x val="3.4913585591383842E-2"/>
          <c:y val="0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1">
            <a:lumMod val="60000"/>
            <a:lumOff val="40000"/>
          </a:schemeClr>
        </a:solidFill>
        <a:ln w="25400">
          <a:noFill/>
        </a:ln>
      </c:spPr>
    </c:sideWall>
    <c:backWall>
      <c:thickness val="0"/>
      <c:spPr>
        <a:solidFill>
          <a:schemeClr val="accent1">
            <a:lumMod val="60000"/>
            <a:lumOff val="40000"/>
          </a:schemeClr>
        </a:solidFill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"/>
          <c:y val="0.17160255467110261"/>
          <c:w val="0.86639271881668323"/>
          <c:h val="0.5121915883220182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инвестиций по предприятиям 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028573453524321E-2"/>
                  <c:y val="-0.14732972612652648"/>
                </c:manualLayout>
              </c:layout>
              <c:spPr/>
              <c:txPr>
                <a:bodyPr/>
                <a:lstStyle/>
                <a:p>
                  <a:pPr>
                    <a:defRPr sz="16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7934798627816863E-2"/>
                  <c:y val="-0.18154587761853622"/>
                </c:manualLayout>
              </c:layout>
              <c:spPr/>
              <c:txPr>
                <a:bodyPr/>
                <a:lstStyle/>
                <a:p>
                  <a:pPr>
                    <a:defRPr sz="16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0195552984534286E-2"/>
                  <c:y val="-0.21693235286169404"/>
                </c:manualLayout>
              </c:layout>
              <c:spPr/>
              <c:txPr>
                <a:bodyPr/>
                <a:lstStyle/>
                <a:p>
                  <a:pPr>
                    <a:defRPr sz="16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0</c:formatCode>
                <c:ptCount val="3"/>
                <c:pt idx="0">
                  <c:v>15</c:v>
                </c:pt>
                <c:pt idx="1">
                  <c:v>43</c:v>
                </c:pt>
                <c:pt idx="2">
                  <c:v>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57087488"/>
        <c:axId val="57089024"/>
        <c:axId val="0"/>
      </c:bar3DChart>
      <c:catAx>
        <c:axId val="570874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57089024"/>
        <c:crosses val="autoZero"/>
        <c:auto val="1"/>
        <c:lblAlgn val="ctr"/>
        <c:lblOffset val="100"/>
        <c:noMultiLvlLbl val="0"/>
      </c:catAx>
      <c:valAx>
        <c:axId val="5708902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570874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3967386021191799E-2"/>
          <c:y val="9.4970192705860962E-2"/>
          <c:w val="0.86383579654495868"/>
          <c:h val="0.765130263304077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solidFill>
                <a:schemeClr val="accent1">
                  <a:lumMod val="40000"/>
                  <a:lumOff val="60000"/>
                </a:schemeClr>
              </a:solidFill>
            </c:spPr>
            <c:txPr>
              <a:bodyPr/>
              <a:lstStyle/>
              <a:p>
                <a:pPr>
                  <a:defRPr sz="18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219</c:v>
                </c:pt>
                <c:pt idx="1">
                  <c:v>195</c:v>
                </c:pt>
                <c:pt idx="2">
                  <c:v>159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4046592"/>
        <c:axId val="104048128"/>
        <c:axId val="0"/>
      </c:bar3DChart>
      <c:catAx>
        <c:axId val="104046592"/>
        <c:scaling>
          <c:orientation val="minMax"/>
        </c:scaling>
        <c:delete val="0"/>
        <c:axPos val="b"/>
        <c:majorTickMark val="out"/>
        <c:minorTickMark val="none"/>
        <c:tickLblPos val="nextTo"/>
        <c:crossAx val="104048128"/>
        <c:crosses val="autoZero"/>
        <c:auto val="1"/>
        <c:lblAlgn val="ctr"/>
        <c:lblOffset val="100"/>
        <c:noMultiLvlLbl val="0"/>
      </c:catAx>
      <c:valAx>
        <c:axId val="104048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40465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0.52778</cdr:x>
      <cdr:y>0.62294</cdr:y>
    </cdr:from>
    <cdr:to>
      <cdr:x>0.63889</cdr:x>
      <cdr:y>0.82497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343400" y="28194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0.47222</cdr:x>
      <cdr:y>0.25254</cdr:y>
    </cdr:from>
    <cdr:to>
      <cdr:x>0.58333</cdr:x>
      <cdr:y>0.45458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886200" y="11430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B57AA-7A24-4F1C-8CA7-8F3C5F5F3E34}" type="datetimeFigureOut">
              <a:rPr lang="ru-RU" smtClean="0"/>
              <a:pPr/>
              <a:t>05.08.2020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5D368-6025-425E-9166-CCA920DA3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090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EAF463A-BC7C-46EE-9F1E-7F377CCA4891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8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4953000"/>
            <a:ext cx="8458200" cy="167640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4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Муниципальная экономическая политика и управление муниципальными финансами» </a:t>
            </a:r>
            <a:b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для участия в региональном этапе Всероссийского конкурса «Лучшая муниципальная практика»</a:t>
            </a:r>
            <a:br>
              <a:rPr lang="ru-RU" sz="2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ru-RU" sz="2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3540" y="76200"/>
            <a:ext cx="87392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Темниковский муниципальный 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</a:rPr>
              <a:t>район</a:t>
            </a:r>
            <a:br>
              <a:rPr lang="ru-RU" dirty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rgbClr val="7030A0"/>
                </a:solidFill>
                <a:latin typeface="Arial Black" pitchFamily="34" charset="0"/>
              </a:rPr>
              <a:t>ТЕМНИКОВСКОЕ ГОРОДСКОЕ </a:t>
            </a:r>
            <a:r>
              <a:rPr lang="ru-RU" dirty="0">
                <a:solidFill>
                  <a:srgbClr val="7030A0"/>
                </a:solidFill>
                <a:latin typeface="Arial Black" pitchFamily="34" charset="0"/>
              </a:rPr>
              <a:t>ПОСЕЛЕНИЕ</a:t>
            </a:r>
            <a:br>
              <a:rPr lang="ru-RU" dirty="0">
                <a:solidFill>
                  <a:srgbClr val="7030A0"/>
                </a:solidFill>
                <a:latin typeface="Arial Black" pitchFamily="34" charset="0"/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0"/>
          <a:stretch/>
        </p:blipFill>
        <p:spPr bwMode="auto">
          <a:xfrm>
            <a:off x="2778948" y="838200"/>
            <a:ext cx="3888431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4953000"/>
            <a:ext cx="8458200" cy="167640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ru-RU" sz="2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7800" y="228600"/>
            <a:ext cx="75962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400" dirty="0">
                <a:solidFill>
                  <a:srgbClr val="0070C0"/>
                </a:solidFill>
                <a:latin typeface="Arial Black" pitchFamily="34" charset="0"/>
              </a:rPr>
            </a:br>
            <a:endParaRPr lang="ru-RU" sz="2400" dirty="0"/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609600" y="533400"/>
            <a:ext cx="837129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457200" algn="just" eaLnBrk="0" hangingPunct="0">
              <a:defRPr/>
            </a:pPr>
            <a:r>
              <a:rPr lang="ru-RU" sz="1200" b="1" dirty="0">
                <a:latin typeface="Monotype Corsiva" pitchFamily="66" charset="0"/>
                <a:cs typeface="Vrinda" panose="020B0502040204020203" pitchFamily="34" charset="0"/>
              </a:rPr>
              <a:t>                        </a:t>
            </a:r>
            <a:r>
              <a:rPr lang="ru-RU" sz="1200" b="1" dirty="0" smtClean="0">
                <a:latin typeface="Monotype Corsiva" pitchFamily="66" charset="0"/>
                <a:cs typeface="Vrinda" panose="020B0502040204020203" pitchFamily="34" charset="0"/>
              </a:rPr>
              <a:t> </a:t>
            </a:r>
            <a:r>
              <a:rPr lang="ru-RU" sz="12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Самобытен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красив,    неповторим этот    старейший город   Республики   </a:t>
            </a:r>
            <a:r>
              <a:rPr lang="ru-RU" sz="12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Мордовия.   Впервые                                                                                                                             </a:t>
            </a:r>
            <a:endParaRPr lang="ru-RU" sz="1200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Темников упоминается в восьмидесятых годах Х</a:t>
            </a:r>
            <a:r>
              <a:rPr lang="en-US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столетия в раздельной грамоте Дмитрия  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Донского и Олега     Рязанского. До  1530  года    он   располагался  неподалеку от   современного 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села Старый Город. В марте   этого   года   развернулось строительство  на месте,    где   город 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расположен сейчас.  Второго августа   </a:t>
            </a:r>
            <a:r>
              <a:rPr lang="ru-RU" sz="1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озведение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новых    построек    было  закончено  и  с  этого    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времени  город - крепость   стал нести    охранную   службу  на засечной  полосе  южных  границ 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Московского    государства.   </a:t>
            </a:r>
            <a:r>
              <a:rPr lang="en-US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Когда-то    Темников    входил   в   состав </a:t>
            </a:r>
            <a:r>
              <a:rPr lang="ru-RU" sz="1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Замокшанского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стана 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Мещерского   края,   затем перешел   в    Казанскую,  несколько   позже  в   Азовскую   губернии. 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Свыше  150 лет  он был   уездным   центром   Тамбовской   губернии. В  1923  году   включен  в </a:t>
            </a:r>
          </a:p>
          <a:p>
            <a:pPr indent="457200" algn="just" eaLnBrk="0" hangingPunct="0"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состав Пензенской губернии. После стал районным центром Средне-Волжской области.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организацией Мордовского округа г. Темников вошел в него как один из его районов, затем в Мордовскую автономную область и, наконец, в Мордовскую Автономную Советскую Социалистическую Республику. В настоящее время </a:t>
            </a:r>
            <a:r>
              <a:rPr lang="ru-RU" sz="1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 входит в состав Республики Мордовия.  Существуют два предположения, основанных на народных преданиях, легендах. Когда-то в далекие времена большую часть территории Темниковского уезда занимали непроходимые темные леса. Отсюда якобы и название Темников. Другая легенда говорит о том, что название города связано с именем татарского военачальника – «темника», основавшего свою стоянку на границе завоеванных татарами мордовских и русских земель.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Здесь проходил со своими войсками на Казань царь Иван Грозный. Овеянные пороховым дымом, через Темников прокладывали свой путь на Москву легендарные полки Емельяна Пугачева и Степана Разина.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 старым городом на Мокше связали свои судьбы знаменитый русский флотоводец адмирал Ф. Ф. Ушаков, декабристы Аполлон и Алексей Веденяпины, русская Жанна </a:t>
            </a:r>
            <a:r>
              <a:rPr lang="ru-RU" sz="1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д'Арк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Алена </a:t>
            </a:r>
            <a:r>
              <a:rPr lang="ru-RU" sz="1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Арзамасская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Темниковская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композитор Леонид Иванович Воинов, врач А. И. </a:t>
            </a:r>
            <a:r>
              <a:rPr lang="ru-RU" sz="1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Рудявский</a:t>
            </a:r>
            <a:r>
              <a:rPr lang="ru-RU" sz="1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основоположник мордовской литературы З. Ф. Дорофеев.</a:t>
            </a:r>
          </a:p>
          <a:p>
            <a:pPr indent="457200" eaLnBrk="0" hangingPunct="0">
              <a:defRPr/>
            </a:pP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11" descr="герб Темникова, 16.08.1781 г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86" y="381000"/>
            <a:ext cx="1385888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9" descr="http://fotohomka.ru/images/Nov/29/f8bd4cf98f0b4b8672f6991e4059b94a/mini_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86" y="5105400"/>
            <a:ext cx="2286016" cy="1551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15" descr="http://img0.mordovmedia.ru/static/db9396d20b85e5ac715a9cff8a93572c/thumbs/media/news/82/52182/6615ea64609dc882ca00e5db7a661923.jpeg/660x37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4724400"/>
            <a:ext cx="2971800" cy="1932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0" descr="K:\фото города\12401_20091123_1457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5206292"/>
            <a:ext cx="2346411" cy="1421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55186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229600" cy="762000"/>
          </a:xfrm>
        </p:spPr>
        <p:txBody>
          <a:bodyPr/>
          <a:lstStyle/>
          <a:p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600" dirty="0" smtClean="0">
                <a:solidFill>
                  <a:srgbClr val="0070C0"/>
                </a:solidFill>
                <a:effectLst/>
                <a:latin typeface="Arial Black" pitchFamily="34" charset="0"/>
              </a:rPr>
              <a:t>ОБЩИЕ СВЕДЕНИЯ О ТЕМНИКОВСКОМ ГОРОДСКОМ ПОСЕЛЕНИИ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81000" y="876300"/>
            <a:ext cx="4267200" cy="1371600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Площадь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территории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Темниковского городского 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-19 460 000м2  </a:t>
            </a:r>
          </a:p>
          <a:p>
            <a:pPr marL="0" indent="0" algn="just">
              <a:buNone/>
              <a:defRPr/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Численность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населения на 1 января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5778 человек.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 национальному составу преобладающее большинство – 61,2% составляет русские, 29,8 % - мордва,  7,7% - татары.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  <a:defRPr/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Административным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центром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Темниковского городского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поселения является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Темников.</a:t>
            </a:r>
            <a:endParaRPr lang="ru-RU" sz="12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ru-RU" sz="12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914400" y="2590800"/>
            <a:ext cx="2587752" cy="175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0260001"/>
              </p:ext>
            </p:extLst>
          </p:nvPr>
        </p:nvGraphicFramePr>
        <p:xfrm>
          <a:off x="609600" y="4572000"/>
          <a:ext cx="3302000" cy="190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" name="Лист" r:id="rId5" imgW="3295622" imgH="2104920" progId="Excel.Sheet.8">
                  <p:embed/>
                </p:oleObj>
              </mc:Choice>
              <mc:Fallback>
                <p:oleObj name="Лист" r:id="rId5" imgW="3295622" imgH="2104920" progId="Excel.Sheet.8">
                  <p:embed/>
                  <p:pic>
                    <p:nvPicPr>
                      <p:cNvPr id="0" name="Диаграмма 12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4572000"/>
                        <a:ext cx="3302000" cy="190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4" descr="D:\Документы\Мои документы\Мои рисунки\Старинный Темников\image (26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914400"/>
            <a:ext cx="40386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Диаграмм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887017"/>
              </p:ext>
            </p:extLst>
          </p:nvPr>
        </p:nvGraphicFramePr>
        <p:xfrm>
          <a:off x="4703279" y="3657600"/>
          <a:ext cx="4431196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733260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Arial Black" pitchFamily="34" charset="0"/>
              </a:rPr>
              <a:t>ТЕМНИКОВСКОЕ ГОРОДСКОЕ ПОСЕЛЕНИЕ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3000" y="3429000"/>
            <a:ext cx="7086600" cy="274320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just">
              <a:lnSpc>
                <a:spcPct val="160000"/>
              </a:lnSpc>
            </a:pPr>
            <a:endParaRPr lang="ru-RU" sz="2400" dirty="0" smtClean="0"/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Основными задачами администрации городского поселения являются исполнение полномочий, предусмотренных Уставом поселения по обеспечению деятельности местного самоуправления</a:t>
            </a:r>
            <a:r>
              <a:rPr lang="en-US" sz="6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бюджета поселения, </a:t>
            </a:r>
            <a:endParaRPr lang="en-US" sz="6400" b="1" i="1" u="sng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защита малоимущих граждан, </a:t>
            </a:r>
            <a:endParaRPr lang="en-US" sz="6400" b="1" i="1" u="sng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благоустройства территории, </a:t>
            </a:r>
            <a:endParaRPr lang="en-US" sz="6400" b="1" i="1" u="sng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дорог, </a:t>
            </a:r>
            <a:endParaRPr lang="en-US" sz="6400" b="1" i="1" u="sng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-45000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в границах поселения </a:t>
            </a:r>
            <a:r>
              <a:rPr lang="ru-RU" sz="6400" b="1" i="1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электро</a:t>
            </a: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-, </a:t>
            </a:r>
            <a:r>
              <a:rPr lang="ru-RU" sz="6400" b="1" i="1" u="sng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водо</a:t>
            </a: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-, газоснабжения,</a:t>
            </a:r>
            <a:endParaRPr lang="en-US" sz="6400" b="1" i="1" u="sng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0850" indent="-45085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ü"/>
              <a:tabLst>
                <a:tab pos="355600" algn="l"/>
              </a:tabLst>
            </a:pPr>
            <a:r>
              <a:rPr lang="ru-RU" sz="6400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обеспечение на территории поселения общественной безопасности и правопорядка и т.д.. </a:t>
            </a:r>
          </a:p>
          <a:p>
            <a:pPr algn="just">
              <a:lnSpc>
                <a:spcPct val="160000"/>
              </a:lnSpc>
            </a:pPr>
            <a:endParaRPr lang="ru-RU" sz="8000" dirty="0" smtClean="0"/>
          </a:p>
          <a:p>
            <a:pPr algn="just">
              <a:lnSpc>
                <a:spcPct val="160000"/>
              </a:lnSpc>
            </a:pPr>
            <a:endParaRPr lang="ru-RU" sz="8000" dirty="0" smtClean="0"/>
          </a:p>
          <a:p>
            <a:pPr algn="just">
              <a:lnSpc>
                <a:spcPct val="160000"/>
              </a:lnSpc>
            </a:pPr>
            <a:endParaRPr lang="ru-RU" sz="8000" dirty="0" smtClean="0"/>
          </a:p>
          <a:p>
            <a:pPr algn="just">
              <a:lnSpc>
                <a:spcPct val="160000"/>
              </a:lnSpc>
            </a:pPr>
            <a:endParaRPr lang="ru-RU" sz="8000" dirty="0" smtClean="0"/>
          </a:p>
          <a:p>
            <a:pPr algn="just">
              <a:lnSpc>
                <a:spcPct val="160000"/>
              </a:lnSpc>
            </a:pPr>
            <a:endParaRPr lang="ru-RU" sz="8000" dirty="0" smtClean="0"/>
          </a:p>
          <a:p>
            <a:pPr algn="just">
              <a:lnSpc>
                <a:spcPct val="160000"/>
              </a:lnSpc>
            </a:pPr>
            <a:endParaRPr lang="ru-RU" sz="8000" dirty="0" smtClean="0"/>
          </a:p>
          <a:p>
            <a:pPr algn="just">
              <a:buNone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29200" y="619125"/>
            <a:ext cx="381000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Темниковского городского 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поселения 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Таракин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Виктор Николаевич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Телефон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+7 (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834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Факс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+7 (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834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2-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E-mail: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temngoradm@bk.ru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Заместитель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главы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Игонов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Дмитрий Федорович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Главный </a:t>
            </a: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бухгалтер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Пикина Наталья Владимировна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C:\Users\пк\AppData\Local\Microsoft\Windows\Temporary Internet Files\Content.Outlook\NY1H2POD\imgpre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85800"/>
            <a:ext cx="1905000" cy="23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838200"/>
          </a:xfrm>
        </p:spPr>
        <p:txBody>
          <a:bodyPr/>
          <a:lstStyle/>
          <a:p>
            <a:r>
              <a:rPr lang="ru-RU" sz="1800" b="1" dirty="0" smtClean="0"/>
              <a:t>Численность населения</a:t>
            </a:r>
            <a:endParaRPr lang="ru-RU" sz="1800" b="1" dirty="0"/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9475372"/>
              </p:ext>
            </p:extLst>
          </p:nvPr>
        </p:nvGraphicFramePr>
        <p:xfrm>
          <a:off x="381000" y="1143000"/>
          <a:ext cx="8458200" cy="4983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112880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457200"/>
          </a:xfrm>
        </p:spPr>
        <p:txBody>
          <a:bodyPr/>
          <a:lstStyle/>
          <a:p>
            <a:r>
              <a:rPr lang="ru-RU" sz="2400" dirty="0" smtClean="0"/>
              <a:t>Доходы бюджета Темниковского городского поселения 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7196946"/>
              </p:ext>
            </p:extLst>
          </p:nvPr>
        </p:nvGraphicFramePr>
        <p:xfrm>
          <a:off x="4002616" y="762000"/>
          <a:ext cx="4948767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715912"/>
              </p:ext>
            </p:extLst>
          </p:nvPr>
        </p:nvGraphicFramePr>
        <p:xfrm>
          <a:off x="381000" y="1295400"/>
          <a:ext cx="3124200" cy="18180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5357"/>
                <a:gridCol w="858843"/>
              </a:tblGrid>
              <a:tr h="7116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</a:t>
                      </a:r>
                      <a:endParaRPr lang="ru-RU" sz="1200" b="1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983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и неналоговые доходы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14597,8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Субсидии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29278,6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Субвенции 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u="none" strike="noStrike">
                          <a:effectLst/>
                          <a:latin typeface="Arial" pitchFamily="34" charset="0"/>
                          <a:cs typeface="Arial" pitchFamily="34" charset="0"/>
                        </a:rPr>
                        <a:t>1,3</a:t>
                      </a:r>
                      <a:endParaRPr lang="ru-RU" sz="1200" b="0" i="0" u="none" strike="noStrike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Трансферты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33370,0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3595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effectLst/>
                          <a:latin typeface="Arial" pitchFamily="34" charset="0"/>
                          <a:cs typeface="Arial" pitchFamily="34" charset="0"/>
                        </a:rPr>
                        <a:t>ИТОГО</a:t>
                      </a:r>
                      <a:endParaRPr lang="ru-RU" sz="1200" b="0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77247,7</a:t>
                      </a:r>
                      <a:endParaRPr lang="ru-RU" sz="1200" b="1" i="0" u="none" strike="noStrike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2049" name="Picture 1" descr="C:\Users\1\Desktop\5a1157d14f3b8f20e8dbe32f4a628c6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0" r="17453"/>
          <a:stretch/>
        </p:blipFill>
        <p:spPr bwMode="auto">
          <a:xfrm>
            <a:off x="533400" y="3590925"/>
            <a:ext cx="2600326" cy="273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4320755"/>
              </p:ext>
            </p:extLst>
          </p:nvPr>
        </p:nvGraphicFramePr>
        <p:xfrm>
          <a:off x="3886200" y="3933825"/>
          <a:ext cx="5124450" cy="292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962400" y="3876675"/>
            <a:ext cx="533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solidFill>
                  <a:srgbClr val="0070C0"/>
                </a:solidFill>
                <a:latin typeface="Arial Black" pitchFamily="34" charset="0"/>
              </a:rPr>
              <a:t>ОБЪЕМ НАЛОГОВЫХ И НЕНАЛОГОВЫХ ДОХОДОВ ,ТЫС.РУБ.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41397162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0317646"/>
              </p:ext>
            </p:extLst>
          </p:nvPr>
        </p:nvGraphicFramePr>
        <p:xfrm>
          <a:off x="457200" y="1295400"/>
          <a:ext cx="84582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371600" y="228600"/>
            <a:ext cx="7162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СТРУКТУРА НАЛОГОВЫХ ДОХОДОВ БЮДЖЕТА  </a:t>
            </a:r>
            <a:endParaRPr lang="ru-RU" dirty="0" smtClean="0">
              <a:solidFill>
                <a:srgbClr val="0070C0"/>
              </a:solidFill>
              <a:latin typeface="Arial Black" pitchFamily="34" charset="0"/>
            </a:endParaRPr>
          </a:p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ЗА </a:t>
            </a:r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2015-2018 ГОДЫ, </a:t>
            </a:r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тыс. </a:t>
            </a:r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33619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57200"/>
          </a:xfrm>
        </p:spPr>
        <p:txBody>
          <a:bodyPr/>
          <a:lstStyle/>
          <a:p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18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18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18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18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18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1600" dirty="0" smtClean="0">
                <a:solidFill>
                  <a:srgbClr val="0070C0"/>
                </a:solidFill>
                <a:latin typeface="Arial Black" pitchFamily="34" charset="0"/>
              </a:rPr>
              <a:t>СТРУКТУРА РАСХОДНОЙ ЧАСТИ </a:t>
            </a:r>
            <a:r>
              <a:rPr lang="ru-RU" sz="1600" dirty="0">
                <a:solidFill>
                  <a:srgbClr val="0070C0"/>
                </a:solidFill>
                <a:latin typeface="Arial Black" pitchFamily="34" charset="0"/>
              </a:rPr>
              <a:t>БЮДЖЕТА  </a:t>
            </a:r>
            <a:r>
              <a:rPr lang="ru-RU" sz="1600" dirty="0" smtClean="0">
                <a:solidFill>
                  <a:srgbClr val="0070C0"/>
                </a:solidFill>
                <a:latin typeface="Arial Black" pitchFamily="34" charset="0"/>
              </a:rPr>
              <a:t>В 2019 ГОДУ</a:t>
            </a:r>
            <a:endParaRPr lang="ru-RU" sz="1600" dirty="0"/>
          </a:p>
        </p:txBody>
      </p:sp>
      <p:pic>
        <p:nvPicPr>
          <p:cNvPr id="3074" name="Picture 2" descr="C:\Users\1\Desktop\Без наз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762000"/>
            <a:ext cx="3352800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5105400" y="733425"/>
            <a:ext cx="3365500" cy="2413001"/>
            <a:chOff x="3216" y="462"/>
            <a:chExt cx="2120" cy="1520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3216" y="462"/>
              <a:ext cx="2112" cy="1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3241" y="513"/>
              <a:ext cx="620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РАСХОДЫ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241" y="708"/>
              <a:ext cx="1089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Органы управления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4875" y="708"/>
              <a:ext cx="295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4234,2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3241" y="889"/>
              <a:ext cx="1349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Национальная экономика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4875" y="889"/>
              <a:ext cx="295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8424,3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3250" y="1064"/>
              <a:ext cx="1442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Общегосударственные расходы</a:t>
              </a: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875" y="1041"/>
              <a:ext cx="188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74,0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3241" y="1200"/>
              <a:ext cx="1098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Сельское хозяйство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3241" y="1345"/>
              <a:ext cx="1031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Расходы на ЖКХ и 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3241" y="1468"/>
              <a:ext cx="1265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благоустройство города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875" y="1403"/>
              <a:ext cx="348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64189,4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241" y="1620"/>
              <a:ext cx="1165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Социальная политика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4901" y="1620"/>
              <a:ext cx="241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310,3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241" y="1852"/>
              <a:ext cx="905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Итого расходов</a:t>
              </a:r>
              <a:endPara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4842" y="1823"/>
              <a:ext cx="348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77232,2</a:t>
              </a:r>
              <a:endPara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3224" y="462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224" y="462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3224" y="672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3224" y="672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3224" y="860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3224" y="860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Line 26"/>
            <p:cNvSpPr>
              <a:spLocks noChangeShapeType="1"/>
            </p:cNvSpPr>
            <p:nvPr/>
          </p:nvSpPr>
          <p:spPr bwMode="auto">
            <a:xfrm>
              <a:off x="3224" y="1027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3224" y="1027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9" name="Line 28"/>
            <p:cNvSpPr>
              <a:spLocks noChangeShapeType="1"/>
            </p:cNvSpPr>
            <p:nvPr/>
          </p:nvSpPr>
          <p:spPr bwMode="auto">
            <a:xfrm flipV="1">
              <a:off x="3224" y="1171"/>
              <a:ext cx="1517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Rectangle 29"/>
            <p:cNvSpPr>
              <a:spLocks noChangeArrowheads="1"/>
            </p:cNvSpPr>
            <p:nvPr/>
          </p:nvSpPr>
          <p:spPr bwMode="auto">
            <a:xfrm>
              <a:off x="3224" y="1171"/>
              <a:ext cx="2104" cy="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Line 30"/>
            <p:cNvSpPr>
              <a:spLocks noChangeShapeType="1"/>
            </p:cNvSpPr>
            <p:nvPr/>
          </p:nvSpPr>
          <p:spPr bwMode="auto">
            <a:xfrm>
              <a:off x="3224" y="1345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2" name="Rectangle 31"/>
            <p:cNvSpPr>
              <a:spLocks noChangeArrowheads="1"/>
            </p:cNvSpPr>
            <p:nvPr/>
          </p:nvSpPr>
          <p:spPr bwMode="auto">
            <a:xfrm>
              <a:off x="3224" y="1345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3" name="Line 32"/>
            <p:cNvSpPr>
              <a:spLocks noChangeShapeType="1"/>
            </p:cNvSpPr>
            <p:nvPr/>
          </p:nvSpPr>
          <p:spPr bwMode="auto">
            <a:xfrm>
              <a:off x="3224" y="1570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6" name="Rectangle 33"/>
            <p:cNvSpPr>
              <a:spLocks noChangeArrowheads="1"/>
            </p:cNvSpPr>
            <p:nvPr/>
          </p:nvSpPr>
          <p:spPr bwMode="auto">
            <a:xfrm>
              <a:off x="3224" y="1570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7" name="Line 34"/>
            <p:cNvSpPr>
              <a:spLocks noChangeShapeType="1"/>
            </p:cNvSpPr>
            <p:nvPr/>
          </p:nvSpPr>
          <p:spPr bwMode="auto">
            <a:xfrm>
              <a:off x="3224" y="1787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8" name="Rectangle 35"/>
            <p:cNvSpPr>
              <a:spLocks noChangeArrowheads="1"/>
            </p:cNvSpPr>
            <p:nvPr/>
          </p:nvSpPr>
          <p:spPr bwMode="auto">
            <a:xfrm>
              <a:off x="3224" y="1787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79" name="Line 36"/>
            <p:cNvSpPr>
              <a:spLocks noChangeShapeType="1"/>
            </p:cNvSpPr>
            <p:nvPr/>
          </p:nvSpPr>
          <p:spPr bwMode="auto">
            <a:xfrm>
              <a:off x="3216" y="462"/>
              <a:ext cx="0" cy="15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0" name="Rectangle 37"/>
            <p:cNvSpPr>
              <a:spLocks noChangeArrowheads="1"/>
            </p:cNvSpPr>
            <p:nvPr/>
          </p:nvSpPr>
          <p:spPr bwMode="auto">
            <a:xfrm>
              <a:off x="3216" y="462"/>
              <a:ext cx="8" cy="15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1" name="Line 38"/>
            <p:cNvSpPr>
              <a:spLocks noChangeShapeType="1"/>
            </p:cNvSpPr>
            <p:nvPr/>
          </p:nvSpPr>
          <p:spPr bwMode="auto">
            <a:xfrm>
              <a:off x="4741" y="462"/>
              <a:ext cx="0" cy="15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2" name="Rectangle 39"/>
            <p:cNvSpPr>
              <a:spLocks noChangeArrowheads="1"/>
            </p:cNvSpPr>
            <p:nvPr/>
          </p:nvSpPr>
          <p:spPr bwMode="auto">
            <a:xfrm>
              <a:off x="4741" y="462"/>
              <a:ext cx="9" cy="15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3" name="Line 40"/>
            <p:cNvSpPr>
              <a:spLocks noChangeShapeType="1"/>
            </p:cNvSpPr>
            <p:nvPr/>
          </p:nvSpPr>
          <p:spPr bwMode="auto">
            <a:xfrm>
              <a:off x="3224" y="1968"/>
              <a:ext cx="2104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4" name="Rectangle 41"/>
            <p:cNvSpPr>
              <a:spLocks noChangeArrowheads="1"/>
            </p:cNvSpPr>
            <p:nvPr/>
          </p:nvSpPr>
          <p:spPr bwMode="auto">
            <a:xfrm>
              <a:off x="3224" y="1968"/>
              <a:ext cx="2104" cy="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5" name="Line 42"/>
            <p:cNvSpPr>
              <a:spLocks noChangeShapeType="1"/>
            </p:cNvSpPr>
            <p:nvPr/>
          </p:nvSpPr>
          <p:spPr bwMode="auto">
            <a:xfrm>
              <a:off x="5320" y="462"/>
              <a:ext cx="0" cy="151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6" name="Rectangle 43"/>
            <p:cNvSpPr>
              <a:spLocks noChangeArrowheads="1"/>
            </p:cNvSpPr>
            <p:nvPr/>
          </p:nvSpPr>
          <p:spPr bwMode="auto">
            <a:xfrm>
              <a:off x="5320" y="462"/>
              <a:ext cx="8" cy="15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7" name="Line 44"/>
            <p:cNvSpPr>
              <a:spLocks noChangeShapeType="1"/>
            </p:cNvSpPr>
            <p:nvPr/>
          </p:nvSpPr>
          <p:spPr bwMode="auto">
            <a:xfrm>
              <a:off x="3216" y="1975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8" name="Rectangle 45"/>
            <p:cNvSpPr>
              <a:spLocks noChangeArrowheads="1"/>
            </p:cNvSpPr>
            <p:nvPr/>
          </p:nvSpPr>
          <p:spPr bwMode="auto">
            <a:xfrm>
              <a:off x="3216" y="1975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89" name="Line 46"/>
            <p:cNvSpPr>
              <a:spLocks noChangeShapeType="1"/>
            </p:cNvSpPr>
            <p:nvPr/>
          </p:nvSpPr>
          <p:spPr bwMode="auto">
            <a:xfrm>
              <a:off x="4741" y="1975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0" name="Rectangle 47"/>
            <p:cNvSpPr>
              <a:spLocks noChangeArrowheads="1"/>
            </p:cNvSpPr>
            <p:nvPr/>
          </p:nvSpPr>
          <p:spPr bwMode="auto">
            <a:xfrm>
              <a:off x="4741" y="1975"/>
              <a:ext cx="9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1" name="Line 48"/>
            <p:cNvSpPr>
              <a:spLocks noChangeShapeType="1"/>
            </p:cNvSpPr>
            <p:nvPr/>
          </p:nvSpPr>
          <p:spPr bwMode="auto">
            <a:xfrm>
              <a:off x="5320" y="1975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2" name="Rectangle 49"/>
            <p:cNvSpPr>
              <a:spLocks noChangeArrowheads="1"/>
            </p:cNvSpPr>
            <p:nvPr/>
          </p:nvSpPr>
          <p:spPr bwMode="auto">
            <a:xfrm>
              <a:off x="5320" y="1975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3" name="Line 50"/>
            <p:cNvSpPr>
              <a:spLocks noChangeShapeType="1"/>
            </p:cNvSpPr>
            <p:nvPr/>
          </p:nvSpPr>
          <p:spPr bwMode="auto">
            <a:xfrm>
              <a:off x="5328" y="462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4" name="Rectangle 51"/>
            <p:cNvSpPr>
              <a:spLocks noChangeArrowheads="1"/>
            </p:cNvSpPr>
            <p:nvPr/>
          </p:nvSpPr>
          <p:spPr bwMode="auto">
            <a:xfrm>
              <a:off x="5328" y="462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5" name="Line 52"/>
            <p:cNvSpPr>
              <a:spLocks noChangeShapeType="1"/>
            </p:cNvSpPr>
            <p:nvPr/>
          </p:nvSpPr>
          <p:spPr bwMode="auto">
            <a:xfrm>
              <a:off x="5328" y="672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6" name="Rectangle 53"/>
            <p:cNvSpPr>
              <a:spLocks noChangeArrowheads="1"/>
            </p:cNvSpPr>
            <p:nvPr/>
          </p:nvSpPr>
          <p:spPr bwMode="auto">
            <a:xfrm>
              <a:off x="5328" y="672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7" name="Line 54"/>
            <p:cNvSpPr>
              <a:spLocks noChangeShapeType="1"/>
            </p:cNvSpPr>
            <p:nvPr/>
          </p:nvSpPr>
          <p:spPr bwMode="auto">
            <a:xfrm>
              <a:off x="5328" y="860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8" name="Rectangle 55"/>
            <p:cNvSpPr>
              <a:spLocks noChangeArrowheads="1"/>
            </p:cNvSpPr>
            <p:nvPr/>
          </p:nvSpPr>
          <p:spPr bwMode="auto">
            <a:xfrm>
              <a:off x="5328" y="860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99" name="Line 56"/>
            <p:cNvSpPr>
              <a:spLocks noChangeShapeType="1"/>
            </p:cNvSpPr>
            <p:nvPr/>
          </p:nvSpPr>
          <p:spPr bwMode="auto">
            <a:xfrm>
              <a:off x="5328" y="1027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0" name="Rectangle 57"/>
            <p:cNvSpPr>
              <a:spLocks noChangeArrowheads="1"/>
            </p:cNvSpPr>
            <p:nvPr/>
          </p:nvSpPr>
          <p:spPr bwMode="auto">
            <a:xfrm>
              <a:off x="5328" y="1027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1" name="Line 58"/>
            <p:cNvSpPr>
              <a:spLocks noChangeShapeType="1"/>
            </p:cNvSpPr>
            <p:nvPr/>
          </p:nvSpPr>
          <p:spPr bwMode="auto">
            <a:xfrm>
              <a:off x="5328" y="1171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2" name="Rectangle 59"/>
            <p:cNvSpPr>
              <a:spLocks noChangeArrowheads="1"/>
            </p:cNvSpPr>
            <p:nvPr/>
          </p:nvSpPr>
          <p:spPr bwMode="auto">
            <a:xfrm>
              <a:off x="5328" y="1171"/>
              <a:ext cx="8" cy="8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3" name="Line 60"/>
            <p:cNvSpPr>
              <a:spLocks noChangeShapeType="1"/>
            </p:cNvSpPr>
            <p:nvPr/>
          </p:nvSpPr>
          <p:spPr bwMode="auto">
            <a:xfrm>
              <a:off x="5328" y="1345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4" name="Rectangle 61"/>
            <p:cNvSpPr>
              <a:spLocks noChangeArrowheads="1"/>
            </p:cNvSpPr>
            <p:nvPr/>
          </p:nvSpPr>
          <p:spPr bwMode="auto">
            <a:xfrm>
              <a:off x="5328" y="1345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5" name="Line 62"/>
            <p:cNvSpPr>
              <a:spLocks noChangeShapeType="1"/>
            </p:cNvSpPr>
            <p:nvPr/>
          </p:nvSpPr>
          <p:spPr bwMode="auto">
            <a:xfrm>
              <a:off x="5328" y="1570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6" name="Rectangle 63"/>
            <p:cNvSpPr>
              <a:spLocks noChangeArrowheads="1"/>
            </p:cNvSpPr>
            <p:nvPr/>
          </p:nvSpPr>
          <p:spPr bwMode="auto">
            <a:xfrm>
              <a:off x="5328" y="1570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7" name="Line 64"/>
            <p:cNvSpPr>
              <a:spLocks noChangeShapeType="1"/>
            </p:cNvSpPr>
            <p:nvPr/>
          </p:nvSpPr>
          <p:spPr bwMode="auto">
            <a:xfrm>
              <a:off x="5328" y="1787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8" name="Rectangle 65"/>
            <p:cNvSpPr>
              <a:spLocks noChangeArrowheads="1"/>
            </p:cNvSpPr>
            <p:nvPr/>
          </p:nvSpPr>
          <p:spPr bwMode="auto">
            <a:xfrm>
              <a:off x="5328" y="1787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09" name="Line 66"/>
            <p:cNvSpPr>
              <a:spLocks noChangeShapeType="1"/>
            </p:cNvSpPr>
            <p:nvPr/>
          </p:nvSpPr>
          <p:spPr bwMode="auto">
            <a:xfrm>
              <a:off x="5328" y="1968"/>
              <a:ext cx="1" cy="1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10" name="Rectangle 67"/>
            <p:cNvSpPr>
              <a:spLocks noChangeArrowheads="1"/>
            </p:cNvSpPr>
            <p:nvPr/>
          </p:nvSpPr>
          <p:spPr bwMode="auto">
            <a:xfrm>
              <a:off x="5328" y="1968"/>
              <a:ext cx="8" cy="7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graphicFrame>
        <p:nvGraphicFramePr>
          <p:cNvPr id="70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2904991"/>
              </p:ext>
            </p:extLst>
          </p:nvPr>
        </p:nvGraphicFramePr>
        <p:xfrm>
          <a:off x="381000" y="3657600"/>
          <a:ext cx="4114800" cy="2743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" name="Прямоугольник 63"/>
          <p:cNvSpPr/>
          <p:nvPr/>
        </p:nvSpPr>
        <p:spPr>
          <a:xfrm>
            <a:off x="76200" y="3352800"/>
            <a:ext cx="50292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РАБОТНИКОВ, </a:t>
            </a:r>
            <a:r>
              <a:rPr lang="ru-RU" sz="1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РУБ.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4" name="Объект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7856916"/>
              </p:ext>
            </p:extLst>
          </p:nvPr>
        </p:nvGraphicFramePr>
        <p:xfrm>
          <a:off x="4778376" y="3483605"/>
          <a:ext cx="4191000" cy="2849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18970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57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ОСНОВНЫЕ ХАРАКТЕРИСТИКИ БЮДЖЕТА ЗА 2017- 2019 ГОДЫ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1663234"/>
              </p:ext>
            </p:extLst>
          </p:nvPr>
        </p:nvGraphicFramePr>
        <p:xfrm>
          <a:off x="838200" y="914400"/>
          <a:ext cx="7696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79786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305800" cy="381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2000" b="1" dirty="0" smtClean="0"/>
              <a:t>Инвестиции в основной капитал</a:t>
            </a:r>
            <a:endParaRPr lang="ru-RU" sz="2000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899144235"/>
              </p:ext>
            </p:extLst>
          </p:nvPr>
        </p:nvGraphicFramePr>
        <p:xfrm>
          <a:off x="762000" y="685800"/>
          <a:ext cx="7983016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6022414"/>
              </p:ext>
            </p:extLst>
          </p:nvPr>
        </p:nvGraphicFramePr>
        <p:xfrm>
          <a:off x="1752600" y="4343400"/>
          <a:ext cx="6569496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9310783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534400" cy="5334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1600" b="1" dirty="0"/>
              <a:t>Всего субъектов малого и среднего предпринимательства </a:t>
            </a:r>
            <a:r>
              <a:rPr lang="ru-RU" sz="1600" b="1" dirty="0" smtClean="0"/>
              <a:t>159</a:t>
            </a: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/>
              <a:t>из них </a:t>
            </a:r>
            <a:r>
              <a:rPr lang="ru-RU" sz="1600" b="1" dirty="0" smtClean="0"/>
              <a:t>34 </a:t>
            </a:r>
            <a:r>
              <a:rPr lang="ru-RU" sz="1600" b="1" dirty="0"/>
              <a:t>малых и </a:t>
            </a:r>
            <a:r>
              <a:rPr lang="ru-RU" sz="1600" b="1" dirty="0" err="1"/>
              <a:t>микропредприятий</a:t>
            </a:r>
            <a:r>
              <a:rPr lang="ru-RU" sz="1600" b="1"/>
              <a:t>, </a:t>
            </a:r>
            <a:r>
              <a:rPr lang="ru-RU" sz="1600" b="1" smtClean="0"/>
              <a:t>125 </a:t>
            </a:r>
            <a:r>
              <a:rPr lang="ru-RU" sz="1600" b="1" dirty="0" smtClean="0"/>
              <a:t>индивидуальных предпринимателей </a:t>
            </a:r>
            <a:endParaRPr lang="ru-RU" sz="1600" b="1" dirty="0"/>
          </a:p>
        </p:txBody>
      </p:sp>
      <p:graphicFrame>
        <p:nvGraphicFramePr>
          <p:cNvPr id="3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6729023"/>
              </p:ext>
            </p:extLst>
          </p:nvPr>
        </p:nvGraphicFramePr>
        <p:xfrm>
          <a:off x="228600" y="3643455"/>
          <a:ext cx="4038599" cy="2847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0" name="Picture 2" descr="D:\Мои документы1\Лучшая практика\2020\c71f8ebad0247c760b54b9e5036b00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838200"/>
            <a:ext cx="4114800" cy="249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ои документы1\Лучшая практика\2020\post_5abd925a3c7d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838200"/>
            <a:ext cx="4114800" cy="249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Мои документы1\Лучшая практика\2020\mebly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5200"/>
            <a:ext cx="411480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19518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57200"/>
          </a:xfrm>
        </p:spPr>
        <p:txBody>
          <a:bodyPr/>
          <a:lstStyle/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Итоги 2019 года: самые значимые события города Темников</a:t>
            </a:r>
            <a:endParaRPr lang="ru-RU" sz="2000" dirty="0"/>
          </a:p>
        </p:txBody>
      </p:sp>
      <p:pic>
        <p:nvPicPr>
          <p:cNvPr id="4" name="Picture 2" descr="C:\Users\1\Desktop\121319_0088363058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05000"/>
            <a:ext cx="46482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57800" y="1600200"/>
            <a:ext cx="3771900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2019 году реализован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Темниковского городского поселения «Благоустройство центральной части города Темникова», включающий комплекс благоустраиваемых общественных территорий: историческая часть города, парк культуры и отдыха, аллея молодоженов, аллея Славы, центральная площадь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57800" y="4191000"/>
            <a:ext cx="3657600" cy="24622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0" algn="ctr">
              <a:buFont typeface="Wingdings 2" pitchFamily="18" charset="2"/>
              <a:buNone/>
            </a:pP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Комплекс  благоустраиваемых общественных  территорий </a:t>
            </a:r>
          </a:p>
          <a:p>
            <a:pPr marL="180975" indent="0" algn="ctr">
              <a:buFont typeface="Wingdings 2" pitchFamily="18" charset="2"/>
              <a:buNone/>
            </a:pP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города Темникова расположен в его центральной части. </a:t>
            </a:r>
          </a:p>
          <a:p>
            <a:pPr marL="180975" indent="0" algn="ctr">
              <a:buFont typeface="Wingdings 2" pitchFamily="18" charset="2"/>
              <a:buNone/>
            </a:pP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Территория проектирования  состоит из 5-ти функциональных зон: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Историческая часть города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Темниковский парк культуры и отдыха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Аллея молодоженов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Аллея Славы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Центральная площадь.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5334000"/>
            <a:ext cx="42672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Располагаясь последовательно друг за другом, функциональные составляющие городской среды  в целом образуют замкнутое «кольцо» – сердце старинного живописного города Темникова, окруженного разнообразными пейзажами.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4800" y="685800"/>
            <a:ext cx="861060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Древнейший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 Мордовии Темников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победитель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Всероссийского конкурса проектов комфортной городской среды в малых городах и исторических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поселениях в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номинации «Малые города с численностью населения до 10 тыс.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человек. Размер Гранта на реализацию проекта «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Благоустройство центральной части города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Темникова» составил 30 млн. рублей. </a:t>
            </a:r>
            <a:endParaRPr lang="ru-RU" sz="1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5205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6300" y="2057400"/>
            <a:ext cx="4257674" cy="4108470"/>
          </a:xfrm>
        </p:spPr>
        <p:txBody>
          <a:bodyPr>
            <a:normAutofit fontScale="77500" lnSpcReduction="20000"/>
          </a:bodyPr>
          <a:lstStyle/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выполнение работ по благоустройству данных территорий было израсходовано денежных средств в следующих размерах: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-на  объект «Центральная площадь-парковая зона» на сумму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 млн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483 тыс.978руб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объект «Центральная площадь г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Темникова-Беседка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на сумму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783 тыс.194руб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выполнение работ по текущему ремонту фасадов зданий центральной части города Темникова на сумму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 млн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 41тыс.707руб.,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выполнение работ по благоустройству пешеходной зоны центральной части города Темникова на сумму 3млн. 942тыс.811.руб.,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 объект «Центральная площадь-Памятник  В.И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Ленину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прилегающая к нему территория» на сумму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млн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 399тыс.588руб.,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объект «Территория центральной площади-Сцена» на сумму 1млн. 439тыс.359руб.,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объект «Аллея славы» на сумму 11млн. 661тыс.469руб.,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объект «Аллея молодоженов» на сумму 4млн. 510тыс.519.руб.,</a:t>
            </a: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объект «Темниковский парк культуры и отдыха» на сумму 9млн. 953тыс.949 руб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500" y="8382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 algn="just"/>
            <a:r>
              <a:rPr lang="ru-RU" sz="1400" dirty="0" smtClean="0">
                <a:solidFill>
                  <a:srgbClr val="7030A0"/>
                </a:solidFill>
              </a:rPr>
              <a:t>Финансовые расходы  на реализацию  проекта </a:t>
            </a:r>
            <a:r>
              <a:rPr lang="ru-RU" sz="1400" dirty="0">
                <a:solidFill>
                  <a:srgbClr val="7030A0"/>
                </a:solidFill>
              </a:rPr>
              <a:t>Темниковского городского поселения «Благоустройство центральной части г. Темникова» включающий комплекс благоустраиваемых общественных территорий : историческая часть города, парк культуры и отдыха, Аллея Славы, Аллея молодоженов, центральная площадь.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00200" y="191869"/>
            <a:ext cx="64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Благоустройство центральной части г. Темникова</a:t>
            </a:r>
          </a:p>
        </p:txBody>
      </p:sp>
      <p:pic>
        <p:nvPicPr>
          <p:cNvPr id="2051" name="Picture 3" descr="C:\Users\1\Desktop\bbtLy6HnYH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514600"/>
            <a:ext cx="3733800" cy="274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36486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БЛАГОУСТРОЕНА АЛЛЕЯ МОЛОДОЖЕНОВ </a:t>
            </a:r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914400"/>
            <a:ext cx="7467600" cy="762000"/>
          </a:xfrm>
        </p:spPr>
        <p:txBody>
          <a:bodyPr/>
          <a:lstStyle/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Аллея молодожёнов очень популярна среди молодого населения города. Именно здесь молодые пары любят прогуливаться, выпускники учебных заведений проводить выпускные балы.</a:t>
            </a:r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752600"/>
            <a:ext cx="3505200" cy="1853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Содержимое 6" descr="DSCF339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85800" y="3992545"/>
            <a:ext cx="3313284" cy="18811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685800" y="3244334"/>
            <a:ext cx="3733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 smtClean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 smtClean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 smtClean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 smtClean="0">
              <a:latin typeface="Monotype Corsiva" pitchFamily="66" charset="0"/>
              <a:cs typeface="Times New Roman" pitchFamily="18" charset="0"/>
            </a:endParaRPr>
          </a:p>
          <a:p>
            <a:endParaRPr lang="ru-RU" b="1" dirty="0"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4098" name="Picture 2" descr="D:\Документы\Мои документы\Мои рисунки\темников\BVQt2h16Aj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674376"/>
            <a:ext cx="3352888" cy="20425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Документы\Мои документы\Мои рисунки\темников\o2zpX4sv9C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810000"/>
            <a:ext cx="3390988" cy="20637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417071" y="6029325"/>
            <a:ext cx="3041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Аллея молодоженов  в 2020 году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47481" y="6093440"/>
            <a:ext cx="3090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Аллея молодоженов  в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2018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году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49764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381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БЛАГОУСТРОЕНА  АЛЛЕЯ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СЛАВЫ</a:t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568028" y="685800"/>
            <a:ext cx="3505200" cy="1761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8" name="Содержимое 6" descr="IMG_0151.JPG"/>
          <p:cNvPicPr>
            <a:picLocks noChangeAspect="1"/>
          </p:cNvPicPr>
          <p:nvPr/>
        </p:nvPicPr>
        <p:blipFill>
          <a:blip r:embed="rId3" cstate="print"/>
          <a:srcRect b="6979"/>
          <a:stretch>
            <a:fillRect/>
          </a:stretch>
        </p:blipFill>
        <p:spPr>
          <a:xfrm>
            <a:off x="568028" y="2635115"/>
            <a:ext cx="3505200" cy="1622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3" descr="F:\Материал для конкурса проекта Создание комфортной городской среды\26 марта\Аллея Славы\сейчас\IMG_01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8028" y="4348222"/>
            <a:ext cx="35052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762000" y="6291322"/>
            <a:ext cx="24705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Аллея  Славы  в 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2018 году </a:t>
            </a:r>
            <a:endParaRPr lang="ru-RU" dirty="0"/>
          </a:p>
          <a:p>
            <a:endParaRPr lang="ru-RU" b="1" dirty="0"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11" name="Содержимое 7" descr="IMG-277a794d019c9d8ed5728f5b226d6bb1-V.jpg"/>
          <p:cNvPicPr>
            <a:picLocks noGrp="1" noChangeAspect="1"/>
          </p:cNvPicPr>
          <p:nvPr>
            <p:ph sz="quarter" idx="14"/>
          </p:nvPr>
        </p:nvPicPr>
        <p:blipFill>
          <a:blip r:embed="rId5"/>
          <a:srcRect t="4424" b="4867"/>
          <a:stretch>
            <a:fillRect/>
          </a:stretch>
        </p:blipFill>
        <p:spPr>
          <a:xfrm>
            <a:off x="5105399" y="685800"/>
            <a:ext cx="3324221" cy="1544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2" name="Picture 2" descr="D:\Документы\Мои документы\Мои рисунки\темников\oS8Zrlkyaa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1" y="2400300"/>
            <a:ext cx="3352799" cy="183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Документы\Мои документы\Мои рисунки\темников\1Pdf0bH2NI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2" y="4348222"/>
            <a:ext cx="3352799" cy="1947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00061" y="6274415"/>
            <a:ext cx="2456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Аллея  Славы  в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  <a:cs typeface="Times New Roman" pitchFamily="18" charset="0"/>
              </a:rPr>
              <a:t>2020 году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25945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251" y="152400"/>
            <a:ext cx="8229600" cy="5334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БЛАГОУСТРОЕНА  ЦЕНТРАЛЬНАЯ ПЛОЩАДЬ ТЕМНИКОВА </a:t>
            </a:r>
            <a:endParaRPr lang="ru-RU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685800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Центральная площадь города  расположена в исторической части города.</a:t>
            </a:r>
          </a:p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Именно здесь на площади  во время крестьянской войны в Х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VII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  была сожжена Алена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Арзамасская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.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  <a:endParaRPr lang="ru-RU" sz="1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В настоящее время на площади проводятся самые значимые и массовые мероприятия  города и района.</a:t>
            </a:r>
          </a:p>
        </p:txBody>
      </p:sp>
      <p:pic>
        <p:nvPicPr>
          <p:cNvPr id="5" name="Picture 2" descr="image (1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/>
          </a:blip>
          <a:srcRect b="13225"/>
          <a:stretch>
            <a:fillRect/>
          </a:stretch>
        </p:blipFill>
        <p:spPr bwMode="auto">
          <a:xfrm>
            <a:off x="378276" y="1777943"/>
            <a:ext cx="3584123" cy="2098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6" name="Содержимое 6" descr="IMG_01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81000" y="4038600"/>
            <a:ext cx="3603171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533400" y="6355354"/>
            <a:ext cx="3429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Центральная </a:t>
            </a:r>
            <a:r>
              <a:rPr lang="ru-RU" b="1" dirty="0">
                <a:latin typeface="Monotype Corsiva" pitchFamily="66" charset="0"/>
                <a:cs typeface="Times New Roman" pitchFamily="18" charset="0"/>
              </a:rPr>
              <a:t>площадь  </a:t>
            </a: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в 2018 году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029200" y="6401520"/>
            <a:ext cx="3764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Monotype Corsiva" pitchFamily="66" charset="0"/>
                <a:cs typeface="Times New Roman" pitchFamily="18" charset="0"/>
              </a:rPr>
              <a:t>Центральная площадь  в </a:t>
            </a:r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2020 году </a:t>
            </a:r>
            <a:endParaRPr lang="ru-RU" dirty="0"/>
          </a:p>
          <a:p>
            <a:pPr algn="ctr"/>
            <a:endParaRPr lang="ru-RU" dirty="0"/>
          </a:p>
        </p:txBody>
      </p:sp>
      <p:pic>
        <p:nvPicPr>
          <p:cNvPr id="6146" name="Picture 2" descr="D:\Документы\Мои документы\Мои рисунки\темников\iPpn2l1dYM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767306"/>
            <a:ext cx="3479552" cy="207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Документы\Мои документы\Мои рисунки\темников\70ZMPK1JDrw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162949"/>
            <a:ext cx="3479552" cy="213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2404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2400" y="76200"/>
            <a:ext cx="9525000" cy="361950"/>
          </a:xfrm>
        </p:spPr>
        <p:txBody>
          <a:bodyPr/>
          <a:lstStyle/>
          <a:p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Установлен памятник адмиралу флота Ф. Ф.  Ушакову </a:t>
            </a:r>
            <a:endParaRPr lang="ru-RU" sz="18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547" y="1646768"/>
            <a:ext cx="4298053" cy="2816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2400" y="457200"/>
            <a:ext cx="883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2019 году в рамках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Федеральной программы Российского военно-исторического общества «Творческие люди»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Темникове установлен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памятник непобедимому адмиралу, святому праведному воину Федору Ушакову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7200" y="1524000"/>
            <a:ext cx="381000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 algn="just"/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Автор скульптуры заслуженный художник России Юрий </a:t>
            </a:r>
            <a:r>
              <a:rPr lang="ru-RU" sz="13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Злотя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Изготовление памятника осуществлялось за счет средств Российского военно-исторического общества. А на строительство фундамента под памятник и 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доставку  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была объявлена благотворительная акция. На собранные денежные средства 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294 тыс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702 руб., удалось провести геологические и геодезические работы 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(52 </a:t>
            </a:r>
            <a:r>
              <a:rPr lang="ru-RU" sz="13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.), изготовить проектно-сметную документацию (20 </a:t>
            </a:r>
            <a:r>
              <a:rPr lang="ru-RU" sz="13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.), осуществить укладку мраморной плитки основания фундамента (101,9 </a:t>
            </a:r>
            <a:r>
              <a:rPr lang="ru-RU" sz="13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.), осуществить транспортировку памятника из </a:t>
            </a:r>
            <a:r>
              <a:rPr lang="ru-RU" sz="13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г.Москва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(102,3 </a:t>
            </a:r>
            <a:r>
              <a:rPr lang="ru-RU" sz="13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), работа 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крана (15 </a:t>
            </a:r>
            <a:r>
              <a:rPr lang="ru-RU" sz="13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.). Благотворительная помощь оказывалась не только в денежном эквиваленте, но и в виде работ, оказанных 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предприятиями, строительными материалами. Вес 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памятника 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 тонны. 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Высота всего памятника </a:t>
            </a:r>
            <a:r>
              <a:rPr lang="ru-RU" sz="13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5,7 м </a:t>
            </a:r>
            <a:r>
              <a:rPr lang="ru-RU" sz="13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Постамент памятника выполнен из литой бронзы, окрашен окисью хрома, которая впоследствии изменит цвет на более темный.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00600" y="4953000"/>
            <a:ext cx="3886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/>
              <a:t>Место установки памятника – очень символичное. Раньше здесь находился </a:t>
            </a:r>
            <a:r>
              <a:rPr lang="ru-RU" sz="1400" dirty="0" err="1"/>
              <a:t>Спасо</a:t>
            </a:r>
            <a:r>
              <a:rPr lang="ru-RU" sz="1400" dirty="0"/>
              <a:t> - Преображенский собор, в котором был отпет праведный воин Ф.Ф. Ушаков.</a:t>
            </a:r>
          </a:p>
        </p:txBody>
      </p:sp>
    </p:spTree>
    <p:extLst>
      <p:ext uri="{BB962C8B-B14F-4D97-AF65-F5344CB8AC3E}">
        <p14:creationId xmlns:p14="http://schemas.microsoft.com/office/powerpoint/2010/main" val="32129460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229600" cy="533400"/>
          </a:xfrm>
        </p:spPr>
        <p:txBody>
          <a:bodyPr/>
          <a:lstStyle/>
          <a:p>
            <a:r>
              <a:rPr lang="ru-RU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Итоги 2019 года: самые значимые события города Темников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762000"/>
            <a:ext cx="4343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Проведено благоустройство дворовой территории многоквартирных жилах домов по ул. Бараева, д.11, 13 в рамках национального проекта «Комфортная городская среда» </a:t>
            </a:r>
          </a:p>
        </p:txBody>
      </p:sp>
      <p:pic>
        <p:nvPicPr>
          <p:cNvPr id="5" name="Picture 4" descr="C:\Users\1\Desktop\cJbAFZuvGs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92" y="2132020"/>
            <a:ext cx="374441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65669" y="452453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marL="85725" lvl="0"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Проведён капитальный ремонт холодного водоснабжения, водоотведения и ремонт сетей электроснабжения многоквартирных жилых домов по ул. Белинского д. 2, 4, 6, 8. </a:t>
            </a:r>
          </a:p>
          <a:p>
            <a:pPr marL="85725" lvl="0"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ул. Гагарина,  дом 25 завершился капитальный ремонт мягкой кровли, а также произведена установка входных козырьков в подъездах МКД. </a:t>
            </a:r>
          </a:p>
        </p:txBody>
      </p:sp>
      <p:pic>
        <p:nvPicPr>
          <p:cNvPr id="7" name="Picture 3" descr="C:\Users\1\Desktop\qTSVNIGHhx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669" y="908720"/>
            <a:ext cx="3958781" cy="244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1\Desktop\agyJrWoe4V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315" y="3837261"/>
            <a:ext cx="3901380" cy="259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546269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9050"/>
            <a:ext cx="8229600" cy="59055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Итоги 2019 года: самые значимые события города Темников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53340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85725" algn="just">
              <a:buNone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регионального проекта «Развитие системы оказания первичной медико-санитарной  помощи» нацпроекта «Здравоохранение» в поликлинике </a:t>
            </a:r>
            <a:b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внедрена новая модель медицинской организации с переходом на «бережливые» технологии – «Бережливая поликлиника»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74887" y="4884151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880" lvl="0" algn="just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детском саду «Золотой петушок»  произведена замена всех оконных блоков, а также проведены  строительные работы по ремонту цоколя,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отмостки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здания учреждения и установке нового ограждения территории детского сада</a:t>
            </a:r>
          </a:p>
        </p:txBody>
      </p:sp>
      <p:pic>
        <p:nvPicPr>
          <p:cNvPr id="6" name="Picture 4" descr="C:\Users\1\Desktop\yRJ5aTVJLx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20" b="25471"/>
          <a:stretch/>
        </p:blipFill>
        <p:spPr bwMode="auto">
          <a:xfrm>
            <a:off x="1547664" y="2349282"/>
            <a:ext cx="2016224" cy="212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1\Desktop\X9Zuc9K78b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653136"/>
            <a:ext cx="3384376" cy="203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1\Desktop\zZ_LZdXUmM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75305"/>
            <a:ext cx="3400683" cy="195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306" y="2656737"/>
            <a:ext cx="3456384" cy="1829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6994738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14400"/>
          </a:xfrm>
        </p:spPr>
        <p:txBody>
          <a:bodyPr/>
          <a:lstStyle/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Итоги 2019 года: самые значимые события города Темников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dirty="0">
                <a:solidFill>
                  <a:schemeClr val="accent1">
                    <a:lumMod val="50000"/>
                  </a:schemeClr>
                </a:solidFill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836712"/>
            <a:ext cx="4419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just">
              <a:buNone/>
            </a:pPr>
            <a:r>
              <a:rPr lang="ru-RU" sz="1600" b="1" kern="50" spc="2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Andale Sans UI"/>
                <a:cs typeface="Times New Roman" pitchFamily="18" charset="0"/>
              </a:rPr>
              <a:t>В рамках национального проекта «Демография», регионального проекта «Спорт- норма жизни» на городском стадионе установлена  малая  спортивная площадка  для проведения тестирования населения в соответствии со Всероссийским физкультурно-спортивным комплексом  «Готов к труду и обороне» (ГТО)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133330" y="4572000"/>
            <a:ext cx="37820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just">
              <a:buNone/>
            </a:pPr>
            <a:r>
              <a:rPr lang="ru-RU" sz="1600" b="1" kern="50" spc="2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Andale Sans UI"/>
                <a:cs typeface="Times New Roman" pitchFamily="18" charset="0"/>
              </a:rPr>
              <a:t>В рамках национального проекта «Демография», регионального проекта «Спорт- норма жизни» установлен хоккейный корт </a:t>
            </a:r>
          </a:p>
        </p:txBody>
      </p:sp>
      <p:pic>
        <p:nvPicPr>
          <p:cNvPr id="7" name="Picture 2" descr="C:\Users\1\Desktop\111419_0268964546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331" y="836712"/>
            <a:ext cx="3763125" cy="265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1\Desktop\IMG-c51cf27469bb569a0ae52d1b710344d0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26" y="3592719"/>
            <a:ext cx="4285673" cy="2781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111850"/>
      </p:ext>
    </p:extLst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2537</TotalTime>
  <Words>1404</Words>
  <Application>Microsoft Office PowerPoint</Application>
  <PresentationFormat>Экран (4:3)</PresentationFormat>
  <Paragraphs>192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Исполнительная</vt:lpstr>
      <vt:lpstr>Лист</vt:lpstr>
      <vt:lpstr>     «Муниципальная экономическая политика и управление муниципальными финансами»  для участия в региональном этапе Всероссийского конкурса «Лучшая муниципальная практика» </vt:lpstr>
      <vt:lpstr>      </vt:lpstr>
      <vt:lpstr>    ОБЩИЕ СВЕДЕНИЯ О ТЕМНИКОВСКОМ ГОРОДСКОМ ПОСЕЛЕНИИ</vt:lpstr>
      <vt:lpstr>ТЕМНИКОВСКОЕ ГОРОДСКОЕ ПОСЕЛЕНИЕ</vt:lpstr>
      <vt:lpstr>Численность населения</vt:lpstr>
      <vt:lpstr>Доходы бюджета Темниковского городского поселения </vt:lpstr>
      <vt:lpstr>Презентация PowerPoint</vt:lpstr>
      <vt:lpstr>      СТРУКТУРА РАСХОДНОЙ ЧАСТИ БЮДЖЕТА  В 2019 ГОДУ</vt:lpstr>
      <vt:lpstr>ОСНОВНЫЕ ХАРАКТЕРИСТИКИ БЮДЖЕТА ЗА 2017- 2019 ГОДЫ</vt:lpstr>
      <vt:lpstr>Инвестиции в основной капитал</vt:lpstr>
      <vt:lpstr>Всего субъектов малого и среднего предпринимательства 159 из них 34 малых и микропредприятий, 125 индивидуальных предпринимателей </vt:lpstr>
      <vt:lpstr>Итоги 2019 года: самые значимые события города Темников</vt:lpstr>
      <vt:lpstr>Презентация PowerPoint</vt:lpstr>
      <vt:lpstr>БЛАГОУСТРОЕНА АЛЛЕЯ МОЛОДОЖЕНОВ </vt:lpstr>
      <vt:lpstr> БЛАГОУСТРОЕНА  АЛЛЕЯ СЛАВЫ </vt:lpstr>
      <vt:lpstr>БЛАГОУСТРОЕНА  ЦЕНТРАЛЬНАЯ ПЛОЩАДЬ ТЕМНИКОВА </vt:lpstr>
      <vt:lpstr>                 Установлен памятник адмиралу флота Ф. Ф.  Ушакову </vt:lpstr>
      <vt:lpstr>Итоги 2019 года: самые значимые события города Темников</vt:lpstr>
      <vt:lpstr>        Итоги 2019 года: самые значимые события города Темников</vt:lpstr>
      <vt:lpstr>Итоги 2019 года: самые значимые события города Темников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Вольский муниципальный район</dc:title>
  <dc:creator>user</dc:creator>
  <cp:lastModifiedBy>пк</cp:lastModifiedBy>
  <cp:revision>261</cp:revision>
  <dcterms:created xsi:type="dcterms:W3CDTF">2014-12-18T17:36:44Z</dcterms:created>
  <dcterms:modified xsi:type="dcterms:W3CDTF">2020-08-05T06:29:04Z</dcterms:modified>
</cp:coreProperties>
</file>