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84" r:id="rId3"/>
    <p:sldId id="264" r:id="rId4"/>
    <p:sldId id="265" r:id="rId5"/>
    <p:sldId id="257" r:id="rId6"/>
    <p:sldId id="266" r:id="rId7"/>
    <p:sldId id="295" r:id="rId8"/>
    <p:sldId id="294" r:id="rId9"/>
    <p:sldId id="296" r:id="rId10"/>
    <p:sldId id="297" r:id="rId11"/>
    <p:sldId id="271" r:id="rId12"/>
    <p:sldId id="272" r:id="rId13"/>
    <p:sldId id="277" r:id="rId14"/>
    <p:sldId id="259" r:id="rId15"/>
    <p:sldId id="268" r:id="rId16"/>
    <p:sldId id="291" r:id="rId17"/>
    <p:sldId id="292" r:id="rId18"/>
    <p:sldId id="274" r:id="rId19"/>
    <p:sldId id="276" r:id="rId20"/>
    <p:sldId id="298" r:id="rId21"/>
    <p:sldId id="288" r:id="rId22"/>
    <p:sldId id="278" r:id="rId23"/>
    <p:sldId id="328" r:id="rId24"/>
    <p:sldId id="269" r:id="rId25"/>
    <p:sldId id="262" r:id="rId26"/>
    <p:sldId id="281" r:id="rId27"/>
  </p:sldIdLst>
  <p:sldSz cx="7561263" cy="106934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64"/>
  </p:normalViewPr>
  <p:slideViewPr>
    <p:cSldViewPr>
      <p:cViewPr>
        <p:scale>
          <a:sx n="121" d="100"/>
          <a:sy n="121" d="100"/>
        </p:scale>
        <p:origin x="-2076" y="2850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3701A-0F6D-4DD9-B8EA-74F31FD6B48E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2417A-DEFF-41E1-A812-3CC98683A9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032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C987-9DB4-4EEB-981A-1498110335B0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96276-81D6-47F2-B9ED-F30F3E651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138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8390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7095" y="3321887"/>
            <a:ext cx="6427074" cy="229215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8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83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288" y="6871500"/>
            <a:ext cx="6427074" cy="212382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7288" y="4532321"/>
            <a:ext cx="6427074" cy="233918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062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3548" y="3326836"/>
            <a:ext cx="2488916" cy="940870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898485" y="3326836"/>
            <a:ext cx="2488916" cy="940870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33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4" y="2393639"/>
            <a:ext cx="3340871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8064" y="3391194"/>
            <a:ext cx="3340871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941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326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75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4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7" cy="912652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4" cy="731458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750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060" y="7485381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82060" y="8369073"/>
            <a:ext cx="4536758" cy="125498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404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107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111436" y="571801"/>
            <a:ext cx="1275964" cy="1216374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83548" y="571801"/>
            <a:ext cx="3701869" cy="1216374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54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3" y="2495129"/>
            <a:ext cx="6805137" cy="7057149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3C925-97B8-46F3-979A-1FD8F3C841C3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062B4-5AE1-4A9C-8A94-E73ADF0D4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04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305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png"/><Relationship Id="rId7" Type="http://schemas.openxmlformats.org/officeDocument/2006/relationships/image" Target="../media/image29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ap.investrm.ru/" TargetMode="External"/><Relationship Id="rId5" Type="http://schemas.openxmlformats.org/officeDocument/2006/relationships/hyperlink" Target="http://www.investrm.ru/" TargetMode="Externa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hyperlink" Target="http://temnikov.e-mordovia.ru/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192.168.0.1\проекты\Сайты\В разработке\Инвест. портал\_паспорта\Карты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" y="0"/>
            <a:ext cx="7552617" cy="1069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2210383" y="3618508"/>
            <a:ext cx="2362336" cy="1033169"/>
            <a:chOff x="2628503" y="3618508"/>
            <a:chExt cx="2362336" cy="1033169"/>
          </a:xfrm>
        </p:grpSpPr>
        <p:pic>
          <p:nvPicPr>
            <p:cNvPr id="1030" name="Picture 6" descr="\\192.168.0.1\проекты\Сайты\В разработке\Инвест. портал\_паспорта\20_Шаблон презентации\плашка1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503" y="3618508"/>
              <a:ext cx="2143261" cy="10331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154635" y="3902801"/>
              <a:ext cx="18362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1936.8 км</a:t>
              </a:r>
              <a:r>
                <a:rPr lang="ru-RU" sz="1800" baseline="30000" dirty="0">
                  <a:solidFill>
                    <a:schemeClr val="bg1"/>
                  </a:solidFill>
                  <a:latin typeface="PF Square Sans Pro Medium" panose="02000500000000020004" pitchFamily="2" charset="0"/>
                </a:rPr>
                <a:t>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157586" y="3724574"/>
              <a:ext cx="10801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>
                  <a:solidFill>
                    <a:schemeClr val="bg1"/>
                  </a:solidFill>
                  <a:latin typeface="PF Square Sans Pro" panose="02000506040000020004" pitchFamily="2" charset="0"/>
                </a:rPr>
                <a:t>Площадь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80231" y="1987614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PF Square Sans Pro" panose="02000506040000020004" pitchFamily="2" charset="0"/>
              </a:rPr>
              <a:t>ИНВЕСТИЦИОННЫЙ ПАСПОРТ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0230" y="2403112"/>
            <a:ext cx="7361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PF Square Sans Pro Medium" panose="02000500000000020004" pitchFamily="2" charset="0"/>
              </a:rPr>
              <a:t>ТЕМНИКОВСКИЙ МУНИЦИПАЛЬНЫЙ РАЙОН</a:t>
            </a:r>
          </a:p>
        </p:txBody>
      </p:sp>
    </p:spTree>
    <p:extLst>
      <p:ext uri="{BB962C8B-B14F-4D97-AF65-F5344CB8AC3E}">
        <p14:creationId xmlns:p14="http://schemas.microsoft.com/office/powerpoint/2010/main" val="2515796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82" b="7631"/>
          <a:stretch/>
        </p:blipFill>
        <p:spPr bwMode="auto">
          <a:xfrm>
            <a:off x="3171" y="411581"/>
            <a:ext cx="7558092" cy="435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5905" y="4741014"/>
            <a:ext cx="727280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Первое упоминание о </a:t>
            </a:r>
            <a:r>
              <a:rPr lang="ru-RU" sz="1600" dirty="0">
                <a:latin typeface="PF Square Sans Pro Medium" panose="02000500000000020004" pitchFamily="2" charset="0"/>
              </a:rPr>
              <a:t>г. Темников</a:t>
            </a:r>
            <a:r>
              <a:rPr lang="ru-RU" sz="1600" dirty="0">
                <a:latin typeface="PF Square Sans Pro" panose="02000506040000020004" pitchFamily="2" charset="0"/>
              </a:rPr>
              <a:t>, относится к  1536 году. Район образован 16 июля 1928 года. 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К основным историческим, датам относятся: 1578 – начало строительства засечной черты по линии Темников–Алатырь–Тетюши; 1659 – основание </a:t>
            </a:r>
            <a:r>
              <a:rPr lang="ru-RU" sz="1600" dirty="0" err="1">
                <a:latin typeface="PF Square Sans Pro" panose="02000506040000020004" pitchFamily="2" charset="0"/>
              </a:rPr>
              <a:t>Санаксарского</a:t>
            </a:r>
            <a:r>
              <a:rPr lang="ru-RU" sz="1600" dirty="0">
                <a:latin typeface="PF Square Sans Pro" panose="02000506040000020004" pitchFamily="2" charset="0"/>
              </a:rPr>
              <a:t> монастыря; 1705 – основание Саровского монастыря; 1780 – утверждение Екатериной II герба г. 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Темникова</a:t>
            </a:r>
            <a:r>
              <a:rPr lang="ru-RU" sz="1600" dirty="0">
                <a:latin typeface="PF Square Sans Pro" panose="02000506040000020004" pitchFamily="2" charset="0"/>
              </a:rPr>
              <a:t>; 1785 – открытие </a:t>
            </a:r>
            <a:r>
              <a:rPr lang="ru-RU" sz="1600" dirty="0" err="1">
                <a:latin typeface="PF Square Sans Pro" panose="02000506040000020004" pitchFamily="2" charset="0"/>
              </a:rPr>
              <a:t>Кондровской</a:t>
            </a:r>
            <a:r>
              <a:rPr lang="ru-RU" sz="1600" dirty="0">
                <a:latin typeface="PF Square Sans Pro" panose="02000506040000020004" pitchFamily="2" charset="0"/>
              </a:rPr>
              <a:t> бумажной фабрики; 1813 – организация адмиралом Ф. Ф. Ушаковым госпиталя для лечения солдат, раненных в боях с наполеоновскими войсками; 1897 – открытие 1-й земской библиотеки; 1918 – создание оркестра русских народных инструментов под руководством Л. И. </a:t>
            </a:r>
            <a:r>
              <a:rPr lang="ru-RU" sz="1600" dirty="0" err="1">
                <a:latin typeface="PF Square Sans Pro" panose="02000506040000020004" pitchFamily="2" charset="0"/>
              </a:rPr>
              <a:t>Воинова</a:t>
            </a:r>
            <a:r>
              <a:rPr lang="ru-RU" sz="1600" dirty="0">
                <a:latin typeface="PF Square Sans Pro" panose="02000506040000020004" pitchFamily="2" charset="0"/>
              </a:rPr>
              <a:t>; 1932 – ввод в действие 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Темниковского</a:t>
            </a:r>
            <a:r>
              <a:rPr lang="ru-RU" sz="1600" dirty="0">
                <a:latin typeface="PF Square Sans Pro" panose="02000506040000020004" pitchFamily="2" charset="0"/>
              </a:rPr>
              <a:t> лесопильного комбината «</a:t>
            </a:r>
            <a:r>
              <a:rPr lang="ru-RU" sz="1600" dirty="0" err="1">
                <a:latin typeface="PF Square Sans Pro" panose="02000506040000020004" pitchFamily="2" charset="0"/>
              </a:rPr>
              <a:t>Лесгортоп</a:t>
            </a:r>
            <a:r>
              <a:rPr lang="ru-RU" sz="1600" dirty="0">
                <a:latin typeface="PF Square Sans Pro" panose="02000506040000020004" pitchFamily="2" charset="0"/>
              </a:rPr>
              <a:t> и </a:t>
            </a:r>
            <a:r>
              <a:rPr lang="ru-RU" sz="1600" dirty="0" err="1">
                <a:latin typeface="PF Square Sans Pro" panose="02000506040000020004" pitchFamily="2" charset="0"/>
              </a:rPr>
              <a:t>Жегаловского</a:t>
            </a:r>
            <a:r>
              <a:rPr lang="ru-RU" sz="1600" dirty="0">
                <a:latin typeface="PF Square Sans Pro" panose="02000506040000020004" pitchFamily="2" charset="0"/>
              </a:rPr>
              <a:t> крахмального завода; 1936 – создание Мордовского государственного природного заповедника; 1939 – открытие 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Темниковского</a:t>
            </a:r>
            <a:r>
              <a:rPr lang="ru-RU" sz="1600" dirty="0">
                <a:latin typeface="PF Square Sans Pro" panose="02000506040000020004" pitchFamily="2" charset="0"/>
              </a:rPr>
              <a:t> учительского института; 1941 – начало эксплуатации </a:t>
            </a:r>
            <a:r>
              <a:rPr lang="ru-RU" sz="1600" dirty="0" err="1">
                <a:latin typeface="PF Square Sans Pro" panose="02000506040000020004" pitchFamily="2" charset="0"/>
              </a:rPr>
              <a:t>Пурдошанского</a:t>
            </a:r>
            <a:r>
              <a:rPr lang="ru-RU" sz="1600" dirty="0">
                <a:latin typeface="PF Square Sans Pro" panose="02000506040000020004" pitchFamily="2" charset="0"/>
              </a:rPr>
              <a:t> крахмального завода; 1967 – ввод в строй производственных мощностей завода по выпуску конденсаторов; 1968 – открытие Дома-музея композитора Л. И. </a:t>
            </a:r>
            <a:r>
              <a:rPr lang="ru-RU" sz="1600" dirty="0" err="1">
                <a:latin typeface="PF Square Sans Pro" panose="02000506040000020004" pitchFamily="2" charset="0"/>
              </a:rPr>
              <a:t>Воинова</a:t>
            </a:r>
            <a:r>
              <a:rPr lang="ru-RU" sz="1600" dirty="0">
                <a:latin typeface="PF Square Sans Pro" panose="02000506040000020004" pitchFamily="2" charset="0"/>
              </a:rPr>
              <a:t>; 1970 – ввод в действие нового моста через р. Мокшу вблизи г. 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Темникова</a:t>
            </a:r>
            <a:r>
              <a:rPr lang="ru-RU" sz="1600" dirty="0">
                <a:latin typeface="PF Square Sans Pro" panose="02000506040000020004" pitchFamily="2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История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 культура</a:t>
            </a: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" y="-15056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038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192.168.0.1\проекты\Сайты\В разработке\Инвест. портал\_паспорта\_Районы\Темников\Фото Темников\Село  (9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48"/>
          <a:stretch/>
        </p:blipFill>
        <p:spPr bwMode="auto">
          <a:xfrm>
            <a:off x="-13570" y="522165"/>
            <a:ext cx="7610626" cy="312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251" y="3756129"/>
            <a:ext cx="72728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err="1">
                <a:latin typeface="PF Square Sans Pro Medium" panose="02000500000000020004" pitchFamily="2" charset="0"/>
              </a:rPr>
              <a:t>Темниковский</a:t>
            </a:r>
            <a:r>
              <a:rPr lang="ru-RU" sz="1600" dirty="0">
                <a:latin typeface="PF Square Sans Pro Medium" panose="02000500000000020004" pitchFamily="2" charset="0"/>
              </a:rPr>
              <a:t> район </a:t>
            </a:r>
            <a:r>
              <a:rPr lang="ru-RU" sz="1600" dirty="0">
                <a:latin typeface="PF Square Sans Pro" panose="02000506040000020004" pitchFamily="2" charset="0"/>
              </a:rPr>
              <a:t>расположен в северо-западной части Республики Мордовия, центре </a:t>
            </a:r>
            <a:r>
              <a:rPr lang="ru-RU" sz="1600" dirty="0" err="1">
                <a:latin typeface="PF Square Sans Pro" panose="02000506040000020004" pitchFamily="2" charset="0"/>
              </a:rPr>
              <a:t>Волговятской</a:t>
            </a:r>
            <a:r>
              <a:rPr lang="ru-RU" sz="1600" dirty="0">
                <a:latin typeface="PF Square Sans Pro" panose="02000506040000020004" pitchFamily="2" charset="0"/>
              </a:rPr>
              <a:t> зоны. Граничит с </a:t>
            </a:r>
            <a:r>
              <a:rPr lang="ru-RU" sz="1600" dirty="0" err="1">
                <a:latin typeface="PF Square Sans Pro" panose="02000506040000020004" pitchFamily="2" charset="0"/>
              </a:rPr>
              <a:t>Теньгушевским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Торбеевским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Атюрьевским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err="1">
                <a:latin typeface="PF Square Sans Pro" panose="02000506040000020004" pitchFamily="2" charset="0"/>
              </a:rPr>
              <a:t>Краснослободским</a:t>
            </a:r>
            <a:r>
              <a:rPr lang="ru-RU" sz="1600" dirty="0">
                <a:latin typeface="PF Square Sans Pro" panose="02000506040000020004" pitchFamily="2" charset="0"/>
              </a:rPr>
              <a:t> и </a:t>
            </a:r>
            <a:r>
              <a:rPr lang="ru-RU" sz="1600" dirty="0" err="1">
                <a:latin typeface="PF Square Sans Pro" panose="02000506040000020004" pitchFamily="2" charset="0"/>
              </a:rPr>
              <a:t>Ельниковским</a:t>
            </a:r>
            <a:r>
              <a:rPr lang="ru-RU" sz="1600" dirty="0">
                <a:latin typeface="PF Square Sans Pro" panose="02000506040000020004" pitchFamily="2" charset="0"/>
              </a:rPr>
              <a:t> районами Республики, на севере с Нижегородской областью. Протяженность района с севера на юг - 50 км, с запада на восток – 44 км. Территория района составляет 1,93 тыс. кв. км. По территории с востока на запад протекает приток Оки р</a:t>
            </a:r>
            <a:r>
              <a:rPr lang="en-US" sz="1600" dirty="0">
                <a:latin typeface="PF Square Sans Pro" panose="02000506040000020004" pitchFamily="2" charset="0"/>
              </a:rPr>
              <a:t>. </a:t>
            </a:r>
            <a:r>
              <a:rPr lang="ru-RU" sz="1600" dirty="0">
                <a:latin typeface="PF Square Sans Pro" panose="02000506040000020004" pitchFamily="2" charset="0"/>
              </a:rPr>
              <a:t>Мокша. Значительную часть территории района в северной части (32000 га) занимают леса Мордовского государственного заповедника им. П.Г. Смидовича.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Климат</a:t>
            </a:r>
            <a:r>
              <a:rPr lang="ru-RU" sz="1600" dirty="0">
                <a:latin typeface="PF Square Sans Pro" panose="02000506040000020004" pitchFamily="2" charset="0"/>
              </a:rPr>
              <a:t> умеренно-континентальный. Наблюдается четкое разделение сезонов. Зимы длятся на протяжении </a:t>
            </a:r>
            <a:r>
              <a:rPr lang="en-US" sz="1600" dirty="0">
                <a:latin typeface="PF Square Sans Pro" panose="02000506040000020004" pitchFamily="2" charset="0"/>
              </a:rPr>
              <a:t>5</a:t>
            </a:r>
            <a:r>
              <a:rPr lang="ru-RU" sz="1600" dirty="0">
                <a:latin typeface="PF Square Sans Pro" panose="02000506040000020004" pitchFamily="2" charset="0"/>
              </a:rPr>
              <a:t> месяцев. Средние показатели января </a:t>
            </a:r>
            <a:r>
              <a:rPr lang="en-US" sz="1600" dirty="0">
                <a:latin typeface="PF Square Sans Pro" panose="02000506040000020004" pitchFamily="2" charset="0"/>
              </a:rPr>
              <a:t>-</a:t>
            </a:r>
            <a:r>
              <a:rPr lang="ru-RU" sz="1600" dirty="0">
                <a:latin typeface="PF Square Sans Pro" panose="02000506040000020004" pitchFamily="2" charset="0"/>
              </a:rPr>
              <a:t>8…-11 градусов. Уверенный снежный покров ложится в конце ноября, высота покрова достигает 30-35 см, в отдельных местах до 50 см. Весенний период кратковременный, температуры быстро поднимаются, что позволяет к середине апреля полностью сойти снегу. Весенние осадки и талые воды способны провоцировать образование сильных паводков. Лето в районе умеренно теплое. Средние показатели июля +18,5…+19,5 градусов. Возможны жаркие и сухие периоды. Основная масса летних дождей приходится на июль месяц. Осенний период начинается в середине сентября, когда температуры в среднем опускаются ниже +15 градусов. Первые заморозки отмечаются во второй половине октября. Среднегодовая норма осадков составляет 450 мм.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География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 климатические условия</a:t>
            </a: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405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9498763"/>
            <a:ext cx="7542255" cy="592985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200" dirty="0">
                <a:solidFill>
                  <a:schemeClr val="bg1"/>
                </a:solidFill>
                <a:latin typeface="PF Square Sans Pro" panose="02000506040000020004" pitchFamily="2" charset="0"/>
              </a:rPr>
              <a:t>Административно-территориальное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устройство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0231" y="2071763"/>
            <a:ext cx="725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состав </a:t>
            </a:r>
            <a:r>
              <a:rPr lang="ru-RU" sz="1600" dirty="0" err="1">
                <a:latin typeface="PF Square Sans Pro Medium" panose="02000500000000020004" pitchFamily="2" charset="0"/>
              </a:rPr>
              <a:t>Темниковского</a:t>
            </a:r>
            <a:r>
              <a:rPr lang="ru-RU" sz="1600" dirty="0">
                <a:latin typeface="PF Square Sans Pro Medium" panose="02000500000000020004" pitchFamily="2" charset="0"/>
              </a:rPr>
              <a:t> муниципального района </a:t>
            </a:r>
            <a:r>
              <a:rPr lang="ru-RU" sz="1600" dirty="0">
                <a:latin typeface="PF Square Sans Pro" panose="02000506040000020004" pitchFamily="2" charset="0"/>
              </a:rPr>
              <a:t>входят 1 городское поселение (г. Темников) и 6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сельских поселений. Всего 96 населённых пунктов. Наиболее крупными являются такие населённые пункты, как   с. Пурдошки, с. Русское </a:t>
            </a:r>
            <a:r>
              <a:rPr lang="ru-RU" sz="1600" dirty="0" err="1">
                <a:latin typeface="PF Square Sans Pro" panose="02000506040000020004" pitchFamily="2" charset="0"/>
              </a:rPr>
              <a:t>Тювеево</a:t>
            </a:r>
            <a:r>
              <a:rPr lang="ru-RU" sz="1600" dirty="0">
                <a:latin typeface="PF Square Sans Pro" panose="02000506040000020004" pitchFamily="2" charset="0"/>
              </a:rPr>
              <a:t>, с. </a:t>
            </a:r>
            <a:r>
              <a:rPr lang="ru-RU" sz="1600" dirty="0" err="1">
                <a:latin typeface="PF Square Sans Pro" panose="02000506040000020004" pitchFamily="2" charset="0"/>
              </a:rPr>
              <a:t>Аксёл</a:t>
            </a:r>
            <a:r>
              <a:rPr lang="ru-RU" sz="1600" dirty="0">
                <a:latin typeface="PF Square Sans Pro" panose="02000506040000020004" pitchFamily="2" charset="0"/>
              </a:rPr>
              <a:t>, с. Старый город, с. Урей, д. Андреевка. Административным центром является г. Темников. Расстояние до столицы Республики Мордовия г. Саранск 168 км. Ближайшая железнодорожная станция расположена в 80 км.  от района.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732473" y="4092534"/>
            <a:ext cx="3673990" cy="3198382"/>
            <a:chOff x="180232" y="4524582"/>
            <a:chExt cx="3673990" cy="3198382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180232" y="4524582"/>
              <a:ext cx="3673990" cy="3198382"/>
              <a:chOff x="313337" y="2316451"/>
              <a:chExt cx="3673990" cy="3198382"/>
            </a:xfrm>
          </p:grpSpPr>
          <p:sp>
            <p:nvSpPr>
              <p:cNvPr id="24" name="TextBox 23"/>
              <p:cNvSpPr txBox="1"/>
              <p:nvPr/>
            </p:nvSpPr>
            <p:spPr>
              <a:xfrm>
                <a:off x="1920497" y="2585394"/>
                <a:ext cx="206683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>
                    <a:latin typeface="PF Square Sans Pro" panose="02000506040000020004" pitchFamily="2" charset="0"/>
                  </a:rPr>
                  <a:t>сельских поселений</a:t>
                </a:r>
                <a:endParaRPr lang="ru-RU" sz="1200" dirty="0">
                  <a:latin typeface="PF Square Sans Pro" panose="02000506040000020004" pitchFamily="2" charset="0"/>
                </a:endParaRPr>
              </a:p>
            </p:txBody>
          </p:sp>
          <p:grpSp>
            <p:nvGrpSpPr>
              <p:cNvPr id="25" name="Группа 24"/>
              <p:cNvGrpSpPr/>
              <p:nvPr/>
            </p:nvGrpSpPr>
            <p:grpSpPr>
              <a:xfrm>
                <a:off x="313337" y="2316451"/>
                <a:ext cx="2823387" cy="3198382"/>
                <a:chOff x="653138" y="3827176"/>
                <a:chExt cx="3264205" cy="3697746"/>
              </a:xfrm>
            </p:grpSpPr>
            <p:grpSp>
              <p:nvGrpSpPr>
                <p:cNvPr id="26" name="Группа 25"/>
                <p:cNvGrpSpPr/>
                <p:nvPr/>
              </p:nvGrpSpPr>
              <p:grpSpPr>
                <a:xfrm>
                  <a:off x="653138" y="3988440"/>
                  <a:ext cx="3264205" cy="3536482"/>
                  <a:chOff x="1829632" y="2005980"/>
                  <a:chExt cx="3264205" cy="3536482"/>
                </a:xfrm>
              </p:grpSpPr>
              <p:sp>
                <p:nvSpPr>
                  <p:cNvPr id="28" name="Овал 27"/>
                  <p:cNvSpPr/>
                  <p:nvPr/>
                </p:nvSpPr>
                <p:spPr>
                  <a:xfrm>
                    <a:off x="1829632" y="2898429"/>
                    <a:ext cx="2644033" cy="2644033"/>
                  </a:xfrm>
                  <a:prstGeom prst="ellipse">
                    <a:avLst/>
                  </a:prstGeom>
                </p:spPr>
                <p:style>
                  <a:lnRef idx="2">
                    <a:schemeClr val="accent2"/>
                  </a:lnRef>
                  <a:fillRef idx="1">
                    <a:schemeClr val="lt1"/>
                  </a:fillRef>
                  <a:effectRef idx="0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pic>
                <p:nvPicPr>
                  <p:cNvPr id="29" name="Picture 2" descr="Rural house"/>
                  <p:cNvPicPr>
                    <a:picLocks noChangeAspect="1" noChangeArrowheads="1"/>
                  </p:cNvPicPr>
                  <p:nvPr/>
                </p:nvPicPr>
                <p:blipFill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169514" y="2005980"/>
                    <a:ext cx="1924323" cy="192432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0" name="Picture 6" descr="House buildi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945898" y="3713529"/>
                    <a:ext cx="766604" cy="90010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31" name="Picture 6" descr="House buildi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579501" y="4642361"/>
                    <a:ext cx="766604" cy="90010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2814089" y="3413165"/>
                    <a:ext cx="1659576" cy="131657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3600" dirty="0">
                        <a:latin typeface="PF Square Sans Pro Medium" panose="02000500000000020004" pitchFamily="2" charset="0"/>
                      </a:rPr>
                      <a:t>96</a:t>
                    </a:r>
                    <a:endParaRPr lang="ru-RU" sz="6000" dirty="0">
                      <a:latin typeface="PF Square Sans Pro Medium" panose="02000500000000020004" pitchFamily="2" charset="0"/>
                    </a:endParaRPr>
                  </a:p>
                  <a:p>
                    <a:r>
                      <a:rPr lang="ru-RU" sz="1600" dirty="0">
                        <a:latin typeface="PF Square Sans Pro" panose="02000506040000020004" pitchFamily="2" charset="0"/>
                      </a:rPr>
                      <a:t>населенных </a:t>
                    </a:r>
                  </a:p>
                  <a:p>
                    <a:r>
                      <a:rPr lang="ru-RU" sz="1600" dirty="0">
                        <a:latin typeface="PF Square Sans Pro" panose="02000506040000020004" pitchFamily="2" charset="0"/>
                      </a:rPr>
                      <a:t>пунктов</a:t>
                    </a:r>
                  </a:p>
                </p:txBody>
              </p:sp>
            </p:grpSp>
            <p:sp>
              <p:nvSpPr>
                <p:cNvPr id="27" name="Прямоугольник 26"/>
                <p:cNvSpPr/>
                <p:nvPr/>
              </p:nvSpPr>
              <p:spPr>
                <a:xfrm>
                  <a:off x="1549549" y="3827176"/>
                  <a:ext cx="689792" cy="11742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ru-RU" sz="4800" dirty="0">
                      <a:latin typeface="PF Square Sans Pro Medium" panose="02000500000000020004" pitchFamily="2" charset="0"/>
                    </a:rPr>
                    <a:t>6</a:t>
                  </a:r>
                  <a:r>
                    <a:rPr lang="ru-RU" sz="6000" dirty="0" smtClean="0">
                      <a:latin typeface="PF Square Sans Pro Medium" panose="02000500000000020004" pitchFamily="2" charset="0"/>
                    </a:rPr>
                    <a:t> </a:t>
                  </a:r>
                  <a:endParaRPr lang="ru-RU" sz="5400" dirty="0"/>
                </a:p>
              </p:txBody>
            </p:sp>
          </p:grpSp>
        </p:grpSp>
        <p:pic>
          <p:nvPicPr>
            <p:cNvPr id="21" name="Picture 6" descr="House buildi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38" y="5435996"/>
              <a:ext cx="663077" cy="778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4098471" y="4797152"/>
            <a:ext cx="2850512" cy="2063507"/>
            <a:chOff x="4014135" y="5277114"/>
            <a:chExt cx="2850512" cy="2063507"/>
          </a:xfrm>
        </p:grpSpPr>
        <p:pic>
          <p:nvPicPr>
            <p:cNvPr id="20" name="Picture 2" descr="City avenue perspective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6969" y="5732148"/>
              <a:ext cx="1608473" cy="16084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4456201" y="5460224"/>
              <a:ext cx="24084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PF Square Sans Pro" panose="02000506040000020004" pitchFamily="2" charset="0"/>
                </a:rPr>
                <a:t>городское поселение</a:t>
              </a:r>
              <a:endParaRPr lang="ru-RU" sz="1200" dirty="0">
                <a:latin typeface="PF Square Sans Pro" panose="02000506040000020004" pitchFamily="2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014135" y="5277114"/>
              <a:ext cx="75373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4800" dirty="0">
                  <a:latin typeface="PF Square Sans Pro Medium" panose="02000500000000020004" pitchFamily="2" charset="0"/>
                </a:rPr>
                <a:t>1</a:t>
              </a:r>
              <a:r>
                <a:rPr lang="ru-RU" sz="6000" dirty="0">
                  <a:latin typeface="PF Square Sans Pro Medium" panose="02000500000000020004" pitchFamily="2" charset="0"/>
                </a:rPr>
                <a:t> </a:t>
              </a:r>
              <a:endParaRPr lang="ru-RU" sz="5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21489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7562850" cy="106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СОЦИАЛЬНО-ЭКОНОМИЧЕСКОЕ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РАЗВИТИЕ РАЙОНА</a:t>
            </a:r>
          </a:p>
        </p:txBody>
      </p:sp>
    </p:spTree>
    <p:extLst>
      <p:ext uri="{BB962C8B-B14F-4D97-AF65-F5344CB8AC3E}">
        <p14:creationId xmlns:p14="http://schemas.microsoft.com/office/powerpoint/2010/main" val="4058623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Социально-экономическое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развитие района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215900" y="2274158"/>
            <a:ext cx="714859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err="1">
                <a:latin typeface="PF Square Sans Pro" panose="02000506040000020004" pitchFamily="2" charset="0"/>
              </a:rPr>
              <a:t>Темниковский</a:t>
            </a:r>
            <a:r>
              <a:rPr lang="ru-RU" sz="1600" dirty="0">
                <a:latin typeface="PF Square Sans Pro" panose="02000506040000020004" pitchFamily="2" charset="0"/>
              </a:rPr>
              <a:t> муниципальный район считается </a:t>
            </a:r>
            <a:r>
              <a:rPr lang="ru-RU" sz="1600" dirty="0">
                <a:latin typeface="PF Square Sans Pro Medium" panose="02000500000000020004" pitchFamily="2" charset="0"/>
              </a:rPr>
              <a:t>аграрны</a:t>
            </a:r>
            <a:r>
              <a:rPr lang="ru-RU" sz="1600" dirty="0">
                <a:latin typeface="PF Square Sans Pro" panose="02000506040000020004" pitchFamily="2" charset="0"/>
              </a:rPr>
              <a:t>м.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Основные виды сельскохозяйственной деятельности: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На долю сельского хозяйства  приходится более 50% ВРП.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Агропромышленный комплекс района  представляют: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Общая площадь сельскохозяйственных угодий -  57958 Га, в том числе пашни - 21101 Га.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108" y="3218835"/>
            <a:ext cx="252894" cy="1162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02" y="3290890"/>
            <a:ext cx="252894" cy="1162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897" y="3227072"/>
            <a:ext cx="252894" cy="1162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010538" y="4445508"/>
            <a:ext cx="167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Производство </a:t>
            </a:r>
          </a:p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зерна</a:t>
            </a:r>
            <a:endParaRPr lang="ru-RU" dirty="0">
              <a:latin typeface="PF Square Sans Pro Medium" panose="02000500000000020004" pitchFamily="2" charset="0"/>
            </a:endParaRPr>
          </a:p>
        </p:txBody>
      </p:sp>
      <p:pic>
        <p:nvPicPr>
          <p:cNvPr id="25" name="Picture 5" descr="C:\Users\Maks\Desktop\meat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725" y="2826420"/>
            <a:ext cx="2143135" cy="21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4682184" y="4437033"/>
            <a:ext cx="167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Производство </a:t>
            </a:r>
          </a:p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мяса</a:t>
            </a:r>
          </a:p>
        </p:txBody>
      </p:sp>
      <p:pic>
        <p:nvPicPr>
          <p:cNvPr id="28" name="Picture 5" descr="C:\Users\Maks\AppData\Local\Temp\Rar$DIa0.684\icon_5898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9" y="6066780"/>
            <a:ext cx="735594" cy="73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1261113" y="6172967"/>
            <a:ext cx="36716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PF Square Sans Pro Medium" panose="02000500000000020004" pitchFamily="2" charset="0"/>
              </a:rPr>
              <a:t>5 </a:t>
            </a:r>
            <a:r>
              <a:rPr lang="ru-RU" sz="1600" dirty="0" smtClean="0">
                <a:latin typeface="PF Square Sans Pro" panose="02000506040000020004" pitchFamily="2" charset="0"/>
              </a:rPr>
              <a:t>сельскохозяйственных </a:t>
            </a:r>
            <a:r>
              <a:rPr lang="ru-RU" sz="1600" dirty="0">
                <a:latin typeface="PF Square Sans Pro" panose="02000506040000020004" pitchFamily="2" charset="0"/>
              </a:rPr>
              <a:t>предприятий</a:t>
            </a:r>
            <a:endParaRPr lang="ru-RU" sz="1800" dirty="0"/>
          </a:p>
        </p:txBody>
      </p:sp>
      <p:pic>
        <p:nvPicPr>
          <p:cNvPr id="30" name="Picture 6" descr="C:\Users\Maks\AppData\Local\Temp\Rar$DIa0.327\icon_629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12" y="6802374"/>
            <a:ext cx="658068" cy="65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290702" y="6839704"/>
            <a:ext cx="36420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PF Square Sans Pro Medium" panose="02000500000000020004" pitchFamily="2" charset="0"/>
              </a:rPr>
              <a:t>12</a:t>
            </a:r>
            <a:r>
              <a:rPr lang="ru-RU" sz="20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крестьянских (фермерских) хозяйств</a:t>
            </a:r>
            <a:endParaRPr lang="ru-RU" sz="18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6195268" y="6296281"/>
            <a:ext cx="1156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 smtClean="0">
                <a:latin typeface="PF Square Sans Pro" panose="02000506040000020004" pitchFamily="2" charset="0"/>
              </a:rPr>
              <a:t>4709</a:t>
            </a:r>
            <a:endParaRPr lang="ru-RU" sz="1800" dirty="0">
              <a:latin typeface="PF Square Sans Pro" panose="02000506040000020004" pitchFamily="2" charset="0"/>
            </a:endParaRPr>
          </a:p>
        </p:txBody>
      </p:sp>
      <p:pic>
        <p:nvPicPr>
          <p:cNvPr id="33" name="Picture 8" descr="C:\Users\Maks\AppData\Local\Temp\Rar$DIa0.468\icon_5836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779" y="6210796"/>
            <a:ext cx="653337" cy="65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88131" y="6882798"/>
            <a:ext cx="19082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личных подсобных 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хозяйств граждан.</a:t>
            </a:r>
          </a:p>
        </p:txBody>
      </p:sp>
    </p:spTree>
    <p:extLst>
      <p:ext uri="{BB962C8B-B14F-4D97-AF65-F5344CB8AC3E}">
        <p14:creationId xmlns:p14="http://schemas.microsoft.com/office/powerpoint/2010/main" val="2783948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Социально-экономическое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развитие района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215900" y="2274158"/>
            <a:ext cx="7148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На территории района зарегистрированы предприятия таких отраслей как  производство и распределение электроэнергии (филиал электрические сети </a:t>
            </a:r>
            <a:r>
              <a:rPr lang="ru-RU" sz="1600" dirty="0" smtClean="0">
                <a:latin typeface="PF Square Sans Pro" panose="02000506040000020004" pitchFamily="2" charset="0"/>
              </a:rPr>
              <a:t>ПАО </a:t>
            </a:r>
            <a:r>
              <a:rPr lang="ru-RU" sz="1600" dirty="0">
                <a:latin typeface="PF Square Sans Pro" panose="02000506040000020004" pitchFamily="2" charset="0"/>
              </a:rPr>
              <a:t>«Мордовэнерго»), газа </a:t>
            </a:r>
            <a:r>
              <a:rPr lang="ru-RU" sz="1600" dirty="0" smtClean="0">
                <a:latin typeface="PF Square Sans Pro" panose="02000506040000020004" pitchFamily="2" charset="0"/>
              </a:rPr>
              <a:t>(Филиал АО «Газпром газораспределение Саранск»), </a:t>
            </a:r>
            <a:r>
              <a:rPr lang="ru-RU" sz="1600" dirty="0">
                <a:latin typeface="PF Square Sans Pro" panose="02000506040000020004" pitchFamily="2" charset="0"/>
              </a:rPr>
              <a:t>издательская деятельность (редакция газеты «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Темниковские</a:t>
            </a:r>
            <a:r>
              <a:rPr lang="ru-RU" sz="1600" dirty="0">
                <a:latin typeface="PF Square Sans Pro" panose="02000506040000020004" pitchFamily="2" charset="0"/>
              </a:rPr>
              <a:t> известия»).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Отрасль строительства представляют: ООО «ПМК-Темниковская», </a:t>
            </a:r>
            <a:r>
              <a:rPr lang="ru-RU" sz="1600" dirty="0" smtClean="0">
                <a:latin typeface="PF Square Sans Pro" panose="02000506040000020004" pitchFamily="2" charset="0"/>
              </a:rPr>
              <a:t>  </a:t>
            </a:r>
            <a:r>
              <a:rPr lang="ru-RU" sz="1600" dirty="0">
                <a:latin typeface="PF Square Sans Pro" panose="02000506040000020004" pitchFamily="2" charset="0"/>
              </a:rPr>
              <a:t>филиал  ДРСУ.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районе имеется 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 err="1">
                <a:latin typeface="PF Square Sans Pro" panose="02000506040000020004" pitchFamily="2" charset="0"/>
              </a:rPr>
              <a:t>межрайгаз</a:t>
            </a:r>
            <a:r>
              <a:rPr lang="ru-RU" sz="1600" dirty="0">
                <a:latin typeface="PF Square Sans Pro" panose="02000506040000020004" pitchFamily="2" charset="0"/>
              </a:rPr>
              <a:t>, предприятия ЖКХ, почтовой и электрической связи, лесхоз.   Успешно развивается малый и средний бизнес. 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324247" y="5500008"/>
            <a:ext cx="7050368" cy="1569660"/>
            <a:chOff x="136178" y="5721256"/>
            <a:chExt cx="7050368" cy="1569660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6178" y="5745063"/>
              <a:ext cx="176202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4000" dirty="0">
                  <a:latin typeface="PF Square Sans Pro Medium" panose="02000500000000020004" pitchFamily="2" charset="0"/>
                </a:rPr>
                <a:t>  </a:t>
              </a:r>
              <a:r>
                <a:rPr lang="ru-RU" sz="4000" dirty="0" smtClean="0">
                  <a:latin typeface="PF Square Sans Pro Medium" panose="02000500000000020004" pitchFamily="2" charset="0"/>
                </a:rPr>
                <a:t>305</a:t>
              </a:r>
              <a:endParaRPr lang="ru-RU" sz="4000" dirty="0">
                <a:latin typeface="PF Square Sans Pro Medium" panose="02000500000000020004" pitchFamily="2" charset="0"/>
              </a:endParaRPr>
            </a:p>
            <a:p>
              <a:r>
                <a:rPr lang="ru-RU" sz="1600" dirty="0">
                  <a:latin typeface="PF Square Sans Pro" panose="02000506040000020004" pitchFamily="2" charset="0"/>
                </a:rPr>
                <a:t>субъект малого и </a:t>
              </a:r>
            </a:p>
            <a:p>
              <a:r>
                <a:rPr lang="ru-RU" sz="1600" dirty="0">
                  <a:latin typeface="PF Square Sans Pro" panose="02000506040000020004" pitchFamily="2" charset="0"/>
                </a:rPr>
                <a:t>среднего бизнеса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628503" y="5865272"/>
              <a:ext cx="455804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PF Square Sans Pro Medium" panose="02000500000000020004" pitchFamily="2" charset="0"/>
                </a:rPr>
                <a:t>237 </a:t>
              </a:r>
              <a:r>
                <a:rPr lang="ru-RU" sz="1800" dirty="0">
                  <a:latin typeface="PF Square Sans Pro" panose="02000506040000020004" pitchFamily="2" charset="0"/>
                </a:rPr>
                <a:t>индивидуальных предпринимателей 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628503" y="6638196"/>
              <a:ext cx="36840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PF Square Sans Pro Medium" panose="02000500000000020004" pitchFamily="2" charset="0"/>
                </a:rPr>
                <a:t>69</a:t>
              </a:r>
              <a:r>
                <a:rPr lang="ru-RU" sz="2800" dirty="0">
                  <a:latin typeface="PF Square Sans Pro" panose="02000506040000020004" pitchFamily="2" charset="0"/>
                </a:rPr>
                <a:t> </a:t>
              </a:r>
              <a:r>
                <a:rPr lang="ru-RU" sz="1800" dirty="0">
                  <a:latin typeface="PF Square Sans Pro" panose="02000506040000020004" pitchFamily="2" charset="0"/>
                </a:rPr>
                <a:t>малых и средних предприятий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55118" y="5939314"/>
              <a:ext cx="97427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latin typeface="PF Square Sans Pro Medium" panose="02000500000000020004" pitchFamily="2" charset="0"/>
                </a:rPr>
                <a:t>из них</a:t>
              </a:r>
            </a:p>
          </p:txBody>
        </p:sp>
        <p:sp>
          <p:nvSpPr>
            <p:cNvPr id="18" name="Левая фигурная скобка 17"/>
            <p:cNvSpPr/>
            <p:nvPr/>
          </p:nvSpPr>
          <p:spPr>
            <a:xfrm>
              <a:off x="2429396" y="5721256"/>
              <a:ext cx="199107" cy="1569660"/>
            </a:xfrm>
            <a:prstGeom prst="lef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324247" y="4986660"/>
            <a:ext cx="6949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PF Square Sans Pro Medium" panose="02000500000000020004" pitchFamily="2" charset="0"/>
              </a:rPr>
              <a:t>На территории района на 1 января </a:t>
            </a:r>
            <a:r>
              <a:rPr lang="ru-RU" sz="1800" dirty="0" smtClean="0">
                <a:latin typeface="PF Square Sans Pro Medium" panose="02000500000000020004" pitchFamily="2" charset="0"/>
              </a:rPr>
              <a:t>2021 </a:t>
            </a:r>
            <a:r>
              <a:rPr lang="ru-RU" sz="1800" dirty="0">
                <a:latin typeface="PF Square Sans Pro Medium" panose="02000500000000020004" pitchFamily="2" charset="0"/>
              </a:rPr>
              <a:t>года зарегистрировано: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4246" y="7324015"/>
            <a:ext cx="69491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Из общего количества действующих предприятий малого </a:t>
            </a:r>
            <a:r>
              <a:rPr lang="ru-RU" sz="1600">
                <a:latin typeface="PF Square Sans Pro" panose="02000506040000020004" pitchFamily="2" charset="0"/>
              </a:rPr>
              <a:t>бизнеса </a:t>
            </a:r>
            <a:r>
              <a:rPr lang="ru-RU" sz="1600" smtClean="0">
                <a:latin typeface="PF Square Sans Pro" panose="02000506040000020004" pitchFamily="2" charset="0"/>
              </a:rPr>
              <a:t>49 </a:t>
            </a:r>
            <a:r>
              <a:rPr lang="ru-RU" sz="1600" dirty="0">
                <a:latin typeface="PF Square Sans Pro" panose="02000506040000020004" pitchFamily="2" charset="0"/>
              </a:rPr>
              <a:t>% занято в розничной торговле</a:t>
            </a:r>
            <a:r>
              <a:rPr lang="ru-RU" sz="1600">
                <a:latin typeface="PF Square Sans Pro" panose="02000506040000020004" pitchFamily="2" charset="0"/>
              </a:rPr>
              <a:t>, </a:t>
            </a:r>
            <a:r>
              <a:rPr lang="ru-RU" sz="1600" smtClean="0">
                <a:latin typeface="PF Square Sans Pro" panose="02000506040000020004" pitchFamily="2" charset="0"/>
              </a:rPr>
              <a:t>15 </a:t>
            </a:r>
            <a:r>
              <a:rPr lang="ru-RU" sz="1600" dirty="0">
                <a:latin typeface="PF Square Sans Pro" panose="02000506040000020004" pitchFamily="2" charset="0"/>
              </a:rPr>
              <a:t>% в сельском хозяйстве</a:t>
            </a:r>
            <a:r>
              <a:rPr lang="ru-RU" sz="1600">
                <a:latin typeface="PF Square Sans Pro" panose="02000506040000020004" pitchFamily="2" charset="0"/>
              </a:rPr>
              <a:t>, </a:t>
            </a:r>
            <a:r>
              <a:rPr lang="ru-RU" sz="1600" smtClean="0">
                <a:latin typeface="PF Square Sans Pro" panose="02000506040000020004" pitchFamily="2" charset="0"/>
              </a:rPr>
              <a:t>8.6 </a:t>
            </a:r>
            <a:r>
              <a:rPr lang="ru-RU" sz="1600" dirty="0">
                <a:latin typeface="PF Square Sans Pro" panose="02000506040000020004" pitchFamily="2" charset="0"/>
              </a:rPr>
              <a:t>% в обрабатывающих производствах, </a:t>
            </a:r>
            <a:r>
              <a:rPr lang="ru-RU" sz="1600" dirty="0" smtClean="0">
                <a:latin typeface="PF Square Sans Pro" panose="02000506040000020004" pitchFamily="2" charset="0"/>
              </a:rPr>
              <a:t>27.4 </a:t>
            </a:r>
            <a:r>
              <a:rPr lang="ru-RU" sz="1600" dirty="0">
                <a:latin typeface="PF Square Sans Pro" panose="02000506040000020004" pitchFamily="2" charset="0"/>
              </a:rPr>
              <a:t>% в представлении услуг.</a:t>
            </a:r>
          </a:p>
        </p:txBody>
      </p:sp>
    </p:spTree>
    <p:extLst>
      <p:ext uri="{BB962C8B-B14F-4D97-AF65-F5344CB8AC3E}">
        <p14:creationId xmlns:p14="http://schemas.microsoft.com/office/powerpoint/2010/main" val="4152278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7562850" cy="106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ИНВЕСТИЦИОННАЯ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ИНФРАСТРУКТУРА</a:t>
            </a:r>
          </a:p>
        </p:txBody>
      </p:sp>
    </p:spTree>
    <p:extLst>
      <p:ext uri="{BB962C8B-B14F-4D97-AF65-F5344CB8AC3E}">
        <p14:creationId xmlns:p14="http://schemas.microsoft.com/office/powerpoint/2010/main" val="549030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 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251" y="1962324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Полезные ископаемые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98867" y="2417112"/>
            <a:ext cx="59980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Полезные ископаемые в районе представлены в основном торфом, сапропелем и нерудными ископаемыми (глиной, строительным песком, доломитами, фосфоритами). На территории района разведаны месторождения кирпичных, строительных песков, карбонатных пород на щебень; выделены проявления кирпичных суглинков, строительных песков, песчано-гравийных смесей.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49" y="2652873"/>
            <a:ext cx="931014" cy="8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24154" y="4090462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Водные ресурсы</a:t>
            </a:r>
          </a:p>
        </p:txBody>
      </p:sp>
      <p:pic>
        <p:nvPicPr>
          <p:cNvPr id="24" name="Picture 4" descr="http://www2.psd100.com/ppp/2013/11/2701/water-112720473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75" y="4672353"/>
            <a:ext cx="918804" cy="91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1398867" y="4557514"/>
            <a:ext cx="59980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Район располагает значительным количеством запасов водных ресурсов. Эксплуатируются </a:t>
            </a:r>
            <a:r>
              <a:rPr lang="ru-RU" sz="1600" dirty="0" err="1">
                <a:latin typeface="PF Square Sans Pro" panose="02000506040000020004" pitchFamily="2" charset="0"/>
              </a:rPr>
              <a:t>верхнекаменноугольный</a:t>
            </a:r>
            <a:r>
              <a:rPr lang="ru-RU" sz="1600" dirty="0">
                <a:latin typeface="PF Square Sans Pro" panose="02000506040000020004" pitchFamily="2" charset="0"/>
              </a:rPr>
              <a:t> и </a:t>
            </a:r>
            <a:r>
              <a:rPr lang="ru-RU" sz="1600" dirty="0" err="1">
                <a:latin typeface="PF Square Sans Pro" panose="02000506040000020004" pitchFamily="2" charset="0"/>
              </a:rPr>
              <a:t>верхнекаменноугольно-ассельский</a:t>
            </a:r>
            <a:r>
              <a:rPr lang="ru-RU" sz="1600" dirty="0">
                <a:latin typeface="PF Square Sans Pro" panose="02000506040000020004" pitchFamily="2" charset="0"/>
              </a:rPr>
              <a:t> водоносные горизонты. Запасы подземных вод – 327,6 тыс. м3/</a:t>
            </a:r>
            <a:r>
              <a:rPr lang="ru-RU" sz="1600" dirty="0" err="1">
                <a:latin typeface="PF Square Sans Pro" panose="02000506040000020004" pitchFamily="2" charset="0"/>
              </a:rPr>
              <a:t>сут</a:t>
            </a:r>
            <a:r>
              <a:rPr lang="ru-RU" sz="1600" dirty="0">
                <a:latin typeface="PF Square Sans Pro" panose="02000506040000020004" pitchFamily="2" charset="0"/>
              </a:rPr>
              <a:t>. По химическому составу воды сульфатно-гидрокарбонатные кальциево-магниевые. Эксплуатационные запасы и качество подземных вод способны удовлетворить потребности всех водопользователей.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Основной рекой является Мокша, среди притоков которой выделяются Сатис, Пушта, </a:t>
            </a:r>
            <a:r>
              <a:rPr lang="ru-RU" sz="1600" dirty="0" err="1">
                <a:latin typeface="PF Square Sans Pro" panose="02000506040000020004" pitchFamily="2" charset="0"/>
              </a:rPr>
              <a:t>Ужовка</a:t>
            </a:r>
            <a:r>
              <a:rPr lang="ru-RU" sz="1600" dirty="0">
                <a:latin typeface="PF Square Sans Pro" panose="02000506040000020004" pitchFamily="2" charset="0"/>
              </a:rPr>
              <a:t>, Урей. Площадь водосбора Мокши в створе города составляет 15 800 км2. Средний многолетний сток 53,7 м3/с, его объем – 1 694,8 млн м3 в год. В средний по водности год 79 % его годового объема проходит весной, 6,5 % – зимой и 14,5 % – летом и осенью.</a:t>
            </a:r>
          </a:p>
        </p:txBody>
      </p:sp>
    </p:spTree>
    <p:extLst>
      <p:ext uri="{BB962C8B-B14F-4D97-AF65-F5344CB8AC3E}">
        <p14:creationId xmlns:p14="http://schemas.microsoft.com/office/powerpoint/2010/main" val="1703856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 потенциал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29220" y="2644180"/>
            <a:ext cx="599809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Почвы района представлены </a:t>
            </a:r>
            <a:r>
              <a:rPr lang="ru-RU" sz="1600" dirty="0" err="1">
                <a:latin typeface="PF Square Sans Pro" panose="02000506040000020004" pitchFamily="2" charset="0"/>
              </a:rPr>
              <a:t>выщелочными</a:t>
            </a:r>
            <a:r>
              <a:rPr lang="ru-RU" sz="1600" dirty="0">
                <a:latin typeface="PF Square Sans Pro" panose="02000506040000020004" pitchFamily="2" charset="0"/>
              </a:rPr>
              <a:t> и оподзоленными чернозёмами в восточной и юго-восточной части, серыми  и светло-серыми лесными в остальной части района.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 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структуре почвенного покрова сельскохозяйственных земель выделяются черноземы (30 %), дерново-подзолистые (22 %), пойменные (20 %), серые лесные почвы (17 %). В естественной растительности преобладают хвойные и смешанные леса. Под лесами занято 53,6 %, под кустарниками – 3,3 % площади района. Леса района входят в зону смешанных лесов и относятся к </a:t>
            </a:r>
            <a:r>
              <a:rPr lang="ru-RU" sz="1600" dirty="0" err="1">
                <a:latin typeface="PF Square Sans Pro" panose="02000506040000020004" pitchFamily="2" charset="0"/>
              </a:rPr>
              <a:t>примокшанской</a:t>
            </a:r>
            <a:r>
              <a:rPr lang="ru-RU" sz="1600" dirty="0">
                <a:latin typeface="PF Square Sans Pro" panose="02000506040000020004" pitchFamily="2" charset="0"/>
              </a:rPr>
              <a:t> группе. Преобладающими породами являются берёза, дуб, осина, из хвойных ведущее место принадлежит сосне. 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Значительную часть территории в северной части района (32 000 га) занимают леса Мордовского государственного природного заповедника им. П. Г. Смидовича.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9226" y="2178348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Почвенные ресурсы</a:t>
            </a: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94" y="2538388"/>
            <a:ext cx="1100025" cy="116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8995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Инженерная и транспортная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инфраструктура</a:t>
            </a:r>
          </a:p>
        </p:txBody>
      </p:sp>
      <p:pic>
        <p:nvPicPr>
          <p:cNvPr id="8" name="Picture 4" descr="Road ahead straight perspectiv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55" y="1962324"/>
            <a:ext cx="682686" cy="68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88343" y="2134390"/>
            <a:ext cx="44644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F Square Sans Pro Medium" panose="02000500000000020004" pitchFamily="2" charset="0"/>
              </a:rPr>
              <a:t>Автомобильные дороги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41494" y="2687920"/>
            <a:ext cx="25388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 Medium" panose="02000500000000020004" pitchFamily="2" charset="0"/>
              </a:rPr>
              <a:t>Общего пользования </a:t>
            </a:r>
          </a:p>
          <a:p>
            <a:pPr algn="ctr"/>
            <a:r>
              <a:rPr lang="ru-RU" sz="1600" dirty="0">
                <a:latin typeface="PF Square Sans Pro Medium" panose="02000500000000020004" pitchFamily="2" charset="0"/>
              </a:rPr>
              <a:t>регионального значения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0231" y="3258468"/>
            <a:ext cx="344959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PF Square Sans Pro Medium" panose="02000500000000020004" pitchFamily="2" charset="0"/>
              </a:rPr>
              <a:t>280.6</a:t>
            </a:r>
            <a:r>
              <a:rPr lang="ru-RU" sz="1600" dirty="0">
                <a:latin typeface="PF Square Sans Pro" panose="02000506040000020004" pitchFamily="2" charset="0"/>
              </a:rPr>
              <a:t> км – общая протяженность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из них </a:t>
            </a:r>
            <a:r>
              <a:rPr lang="ru-RU" sz="1800" dirty="0">
                <a:latin typeface="PF Square Sans Pro Medium" panose="02000500000000020004" pitchFamily="2" charset="0"/>
              </a:rPr>
              <a:t>263.6 </a:t>
            </a:r>
            <a:r>
              <a:rPr lang="ru-RU" sz="1600" dirty="0">
                <a:latin typeface="PF Square Sans Pro" panose="02000506040000020004" pitchFamily="2" charset="0"/>
              </a:rPr>
              <a:t>км (93.9%) - с твердым покрытием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438756" y="2687920"/>
            <a:ext cx="20781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PF Square Sans Pro Medium" panose="02000500000000020004" pitchFamily="2" charset="0"/>
              </a:rPr>
              <a:t>Местного значения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068663" y="3258468"/>
            <a:ext cx="338301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PF Square Sans Pro Medium" panose="02000500000000020004" pitchFamily="2" charset="0"/>
              </a:rPr>
              <a:t>329.2</a:t>
            </a:r>
            <a:r>
              <a:rPr lang="ru-RU" sz="1600" dirty="0">
                <a:latin typeface="PF Square Sans Pro" panose="02000506040000020004" pitchFamily="2" charset="0"/>
              </a:rPr>
              <a:t> км – общая протяженность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из них </a:t>
            </a:r>
            <a:r>
              <a:rPr lang="ru-RU" sz="1800" dirty="0">
                <a:latin typeface="PF Square Sans Pro Medium" panose="02000500000000020004" pitchFamily="2" charset="0"/>
              </a:rPr>
              <a:t>104.4 </a:t>
            </a:r>
            <a:r>
              <a:rPr lang="ru-RU" sz="1600" dirty="0">
                <a:latin typeface="PF Square Sans Pro" panose="02000506040000020004" pitchFamily="2" charset="0"/>
              </a:rPr>
              <a:t>км (31.7%) - с твердым покрытием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88343" y="6210796"/>
            <a:ext cx="6120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Район хорошо газифицирован. Протяженность уличного газопровода составляет 501.43 км, в </a:t>
            </a:r>
            <a:r>
              <a:rPr lang="ru-RU" sz="1600" dirty="0" err="1">
                <a:latin typeface="PF Square Sans Pro" panose="02000506040000020004" pitchFamily="2" charset="0"/>
              </a:rPr>
              <a:t>т.ч</a:t>
            </a:r>
            <a:r>
              <a:rPr lang="ru-RU" sz="1600" dirty="0">
                <a:latin typeface="PF Square Sans Pro" panose="02000506040000020004" pitchFamily="2" charset="0"/>
              </a:rPr>
              <a:t>. высокого давления - 194.7 км, среднего – 52.57 км, низкого 254.16 км. Обеспеченность природным газом составляет 73%. Из 96 населённых пунктов в </a:t>
            </a:r>
            <a:r>
              <a:rPr lang="ru-RU" sz="1600" dirty="0" smtClean="0">
                <a:latin typeface="PF Square Sans Pro" panose="02000506040000020004" pitchFamily="2" charset="0"/>
              </a:rPr>
              <a:t>54 </a:t>
            </a:r>
            <a:r>
              <a:rPr lang="ru-RU" sz="1600" dirty="0">
                <a:latin typeface="PF Square Sans Pro" panose="02000506040000020004" pitchFamily="2" charset="0"/>
              </a:rPr>
              <a:t>имеется природный газ. </a:t>
            </a:r>
          </a:p>
        </p:txBody>
      </p:sp>
      <p:pic>
        <p:nvPicPr>
          <p:cNvPr id="20" name="Picture 2" descr="Power line with four insulator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8" y="7804678"/>
            <a:ext cx="979988" cy="97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Factory towers spreading smok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8" y="4296235"/>
            <a:ext cx="834441" cy="83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206515" y="4544178"/>
            <a:ext cx="62451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Отпуск тепловой энергии осуществляют </a:t>
            </a:r>
            <a:r>
              <a:rPr lang="ru-RU" sz="1600" dirty="0" smtClean="0">
                <a:latin typeface="PF Square Sans Pro" panose="02000506040000020004" pitchFamily="2" charset="0"/>
              </a:rPr>
              <a:t>24 </a:t>
            </a:r>
            <a:r>
              <a:rPr lang="ru-RU" sz="1600" dirty="0">
                <a:latin typeface="PF Square Sans Pro" panose="02000506040000020004" pitchFamily="2" charset="0"/>
              </a:rPr>
              <a:t>котельные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6515" y="7725866"/>
            <a:ext cx="61893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Электрические сети района находятся в ведении РЭС филиала </a:t>
            </a:r>
            <a:r>
              <a:rPr lang="ru-RU" sz="1600" dirty="0" smtClean="0">
                <a:latin typeface="PF Square Sans Pro" panose="02000506040000020004" pitchFamily="2" charset="0"/>
              </a:rPr>
              <a:t>ПАО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Россети</a:t>
            </a:r>
            <a:r>
              <a:rPr lang="ru-RU" sz="1600" smtClean="0">
                <a:latin typeface="PF Square Sans Pro" panose="02000506040000020004" pitchFamily="2" charset="0"/>
              </a:rPr>
              <a:t> Волга» </a:t>
            </a:r>
            <a:r>
              <a:rPr lang="ru-RU" sz="1600" dirty="0">
                <a:latin typeface="PF Square Sans Pro" panose="02000506040000020004" pitchFamily="2" charset="0"/>
              </a:rPr>
              <a:t>- «Мордовэнерго». Энергосбережение является централизованным и подключено к электрическим сетям по линии 110 </a:t>
            </a:r>
            <a:r>
              <a:rPr lang="ru-RU" sz="1600" dirty="0" err="1">
                <a:latin typeface="PF Square Sans Pro" panose="02000506040000020004" pitchFamily="2" charset="0"/>
              </a:rPr>
              <a:t>кВ.</a:t>
            </a:r>
            <a:r>
              <a:rPr lang="ru-RU" sz="1600" dirty="0">
                <a:latin typeface="PF Square Sans Pro" panose="02000506040000020004" pitchFamily="2" charset="0"/>
              </a:rPr>
              <a:t>  На  территории района имеются понижающие станции.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06515" y="5337989"/>
            <a:ext cx="6102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районе насчитывается 69 водонапорных башен и скважин производительностью 1 234 м</a:t>
            </a:r>
            <a:r>
              <a:rPr lang="ru-RU" sz="1600" baseline="30000" dirty="0">
                <a:latin typeface="PF Square Sans Pro" panose="02000506040000020004" pitchFamily="2" charset="0"/>
              </a:rPr>
              <a:t>3</a:t>
            </a:r>
            <a:r>
              <a:rPr lang="ru-RU" sz="1600" dirty="0">
                <a:latin typeface="PF Square Sans Pro" panose="02000506040000020004" pitchFamily="2" charset="0"/>
              </a:rPr>
              <a:t> и 220,8 км водопроводных сетей.</a:t>
            </a:r>
          </a:p>
        </p:txBody>
      </p:sp>
      <p:pic>
        <p:nvPicPr>
          <p:cNvPr id="26" name="Picture 4" descr="https://cdn1.iconfinder.com/data/icons/windows-8-metro-style/512/gas-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18" y="6494515"/>
            <a:ext cx="756000" cy="7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39" y="5323830"/>
            <a:ext cx="8096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083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Трудовой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8871" y="7059210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PF Square Sans Pro Medium" panose="02000500000000020004" pitchFamily="2" charset="0"/>
              </a:rPr>
              <a:t>Заработная плата**</a:t>
            </a:r>
          </a:p>
          <a:p>
            <a:pPr algn="ctr"/>
            <a:r>
              <a:rPr lang="ru-RU" sz="3200" dirty="0" smtClean="0">
                <a:latin typeface="PF Square Sans Pro Medium" panose="02000500000000020004" pitchFamily="2" charset="0"/>
              </a:rPr>
              <a:t>26 137 </a:t>
            </a:r>
            <a:r>
              <a:rPr lang="ru-RU" sz="3200" dirty="0">
                <a:latin typeface="PF Square Sans Pro Medium" panose="02000500000000020004" pitchFamily="2" charset="0"/>
              </a:rPr>
              <a:t>руб.</a:t>
            </a:r>
            <a:endParaRPr lang="ru-RU" sz="2400" dirty="0">
              <a:latin typeface="PF Square Sans Pro Medium" panose="02000500000000020004" pitchFamily="2" charset="0"/>
            </a:endParaRPr>
          </a:p>
          <a:p>
            <a:pPr algn="ctr"/>
            <a:endParaRPr lang="ru-RU" sz="2800" dirty="0">
              <a:latin typeface="PF Square Sans Pro Medium" panose="02000500000000020004" pitchFamily="2" charset="0"/>
            </a:endParaRPr>
          </a:p>
          <a:p>
            <a:pPr algn="just"/>
            <a:r>
              <a:rPr lang="ru-RU" sz="1200" dirty="0">
                <a:latin typeface="PF Square Sans Pro" panose="02000506040000020004" pitchFamily="2" charset="0"/>
              </a:rPr>
              <a:t>**Среднемесячная заработная плата работников организаций Темниковского муниципального района  в </a:t>
            </a:r>
            <a:r>
              <a:rPr lang="ru-RU" sz="1200" dirty="0" smtClean="0">
                <a:latin typeface="PF Square Sans Pro" panose="02000506040000020004" pitchFamily="2" charset="0"/>
              </a:rPr>
              <a:t>2020 </a:t>
            </a:r>
            <a:r>
              <a:rPr lang="ru-RU" sz="1200" dirty="0">
                <a:latin typeface="PF Square Sans Pro" panose="02000506040000020004" pitchFamily="2" charset="0"/>
              </a:rPr>
              <a:t>году </a:t>
            </a:r>
            <a:endParaRPr lang="ru-RU" sz="2400" dirty="0">
              <a:latin typeface="PF Square Sans Pro Medium" panose="02000500000000020004" pitchFamily="2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296800" y="1820642"/>
            <a:ext cx="5179695" cy="2363170"/>
            <a:chOff x="137251" y="4122564"/>
            <a:chExt cx="5179695" cy="2363170"/>
          </a:xfrm>
        </p:grpSpPr>
        <p:pic>
          <p:nvPicPr>
            <p:cNvPr id="11" name="Picture 2" descr="Users group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4621" y="4757542"/>
              <a:ext cx="1728192" cy="1728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Прямоугольник 13"/>
            <p:cNvSpPr/>
            <p:nvPr/>
          </p:nvSpPr>
          <p:spPr>
            <a:xfrm>
              <a:off x="137251" y="4122564"/>
              <a:ext cx="20233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dirty="0">
                  <a:latin typeface="PF Square Sans Pro Medium" panose="02000500000000020004" pitchFamily="2" charset="0"/>
                </a:rPr>
                <a:t>Население*</a:t>
              </a:r>
              <a:endParaRPr lang="ru-RU" dirty="0">
                <a:latin typeface="PF Square Sans Pro Medium" panose="02000500000000020004" pitchFamily="2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293250" y="5371991"/>
              <a:ext cx="202369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600" smtClean="0">
                  <a:latin typeface="PF Square Sans Pro Medium" panose="02000500000000020004" pitchFamily="2" charset="0"/>
                </a:rPr>
                <a:t>13 006</a:t>
              </a:r>
              <a:r>
                <a:rPr lang="ru-RU" sz="3600" smtClean="0">
                  <a:latin typeface="PF Square Sans Pro" panose="02000506040000020004" pitchFamily="2" charset="0"/>
                </a:rPr>
                <a:t> </a:t>
              </a:r>
              <a:r>
                <a:rPr lang="ru-RU" sz="2000" dirty="0">
                  <a:latin typeface="PF Square Sans Pro" panose="02000506040000020004" pitchFamily="2" charset="0"/>
                </a:rPr>
                <a:t>человек</a:t>
              </a:r>
              <a:endParaRPr lang="ru-RU" sz="1800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29512" y="4607642"/>
              <a:ext cx="99610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dirty="0">
                  <a:latin typeface="PF Square Sans Pro" panose="02000506040000020004" pitchFamily="2" charset="0"/>
                </a:rPr>
                <a:t>*на </a:t>
              </a:r>
              <a:r>
                <a:rPr lang="ru-RU" sz="1200" dirty="0" smtClean="0">
                  <a:latin typeface="PF Square Sans Pro" panose="02000506040000020004" pitchFamily="2" charset="0"/>
                </a:rPr>
                <a:t>2020 </a:t>
              </a:r>
              <a:r>
                <a:rPr lang="ru-RU" sz="1200" dirty="0">
                  <a:latin typeface="PF Square Sans Pro" panose="02000506040000020004" pitchFamily="2" charset="0"/>
                </a:rPr>
                <a:t>год </a:t>
              </a:r>
              <a:endParaRPr lang="ru-RU" sz="1200" dirty="0"/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3053021" y="4048260"/>
            <a:ext cx="15151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PF Square Sans Pro Medium" panose="02000500000000020004" pitchFamily="2" charset="0"/>
              </a:rPr>
              <a:t>в том числе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49707" y="4547840"/>
            <a:ext cx="13214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dirty="0" smtClean="0">
                <a:latin typeface="PF Square Sans Pro Medium" panose="02000500000000020004" pitchFamily="2" charset="0"/>
              </a:rPr>
              <a:t>5 778</a:t>
            </a:r>
            <a:r>
              <a:rPr lang="ru-RU" sz="2400" dirty="0" smtClean="0">
                <a:latin typeface="PF Square Sans Pro Medium" panose="02000500000000020004" pitchFamily="2" charset="0"/>
              </a:rPr>
              <a:t> </a:t>
            </a:r>
            <a:endParaRPr lang="ru-RU" sz="2400" dirty="0">
              <a:latin typeface="PF Square Sans Pro Medium" panose="02000500000000020004" pitchFamily="2" charset="0"/>
            </a:endParaRPr>
          </a:p>
          <a:p>
            <a:r>
              <a:rPr lang="ru-RU" sz="2000" dirty="0">
                <a:latin typeface="PF Square Sans Pro" panose="02000506040000020004" pitchFamily="2" charset="0"/>
              </a:rPr>
              <a:t>городского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657187" y="4521967"/>
            <a:ext cx="122732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PF Square Sans Pro Medium" panose="02000500000000020004" pitchFamily="2" charset="0"/>
              </a:rPr>
              <a:t>7</a:t>
            </a:r>
            <a:r>
              <a:rPr lang="en-US" sz="3600" dirty="0" smtClean="0">
                <a:latin typeface="PF Square Sans Pro Medium" panose="02000500000000020004" pitchFamily="2" charset="0"/>
              </a:rPr>
              <a:t> </a:t>
            </a:r>
            <a:r>
              <a:rPr lang="ru-RU" sz="3600" dirty="0" smtClean="0">
                <a:latin typeface="PF Square Sans Pro Medium" panose="02000500000000020004" pitchFamily="2" charset="0"/>
              </a:rPr>
              <a:t>228</a:t>
            </a:r>
            <a:r>
              <a:rPr lang="ru-RU" sz="2400" dirty="0" smtClean="0">
                <a:latin typeface="PF Square Sans Pro Medium" panose="02000500000000020004" pitchFamily="2" charset="0"/>
              </a:rPr>
              <a:t> </a:t>
            </a:r>
            <a:endParaRPr lang="ru-RU" sz="2400" dirty="0">
              <a:latin typeface="PF Square Sans Pro Medium" panose="02000500000000020004" pitchFamily="2" charset="0"/>
            </a:endParaRPr>
          </a:p>
          <a:p>
            <a:pPr algn="ctr"/>
            <a:r>
              <a:rPr lang="ru-RU" sz="2000" dirty="0">
                <a:latin typeface="PF Square Sans Pro" panose="02000506040000020004" pitchFamily="2" charset="0"/>
              </a:rPr>
              <a:t>сельского</a:t>
            </a:r>
            <a:endParaRPr lang="ru-RU" dirty="0"/>
          </a:p>
        </p:txBody>
      </p:sp>
      <p:pic>
        <p:nvPicPr>
          <p:cNvPr id="20" name="Picture 4" descr="City buildings silhouet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040" y="4447302"/>
            <a:ext cx="1039655" cy="103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ouse build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606" y="4412930"/>
            <a:ext cx="104258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0849" y="5881964"/>
            <a:ext cx="69781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Численность населения старше 18 лет - </a:t>
            </a:r>
            <a:r>
              <a:rPr lang="ru-RU" sz="1600" dirty="0" smtClean="0">
                <a:latin typeface="PF Square Sans Pro" panose="02000506040000020004" pitchFamily="2" charset="0"/>
              </a:rPr>
              <a:t>6362 </a:t>
            </a:r>
            <a:r>
              <a:rPr lang="ru-RU" sz="1600" dirty="0">
                <a:latin typeface="PF Square Sans Pro" panose="02000506040000020004" pitchFamily="2" charset="0"/>
              </a:rPr>
              <a:t>чел. Число родившихся на </a:t>
            </a:r>
            <a:r>
              <a:rPr lang="ru-RU" sz="1600" dirty="0" smtClean="0">
                <a:latin typeface="PF Square Sans Pro" panose="02000506040000020004" pitchFamily="2" charset="0"/>
              </a:rPr>
              <a:t>01.01.2021 </a:t>
            </a:r>
            <a:r>
              <a:rPr lang="ru-RU" sz="1600" dirty="0">
                <a:latin typeface="PF Square Sans Pro" panose="02000506040000020004" pitchFamily="2" charset="0"/>
              </a:rPr>
              <a:t>г. составило 7</a:t>
            </a:r>
            <a:r>
              <a:rPr lang="ru-RU" sz="1600" dirty="0" smtClean="0">
                <a:latin typeface="PF Square Sans Pro" panose="02000506040000020004" pitchFamily="2" charset="0"/>
              </a:rPr>
              <a:t>0 человек, </a:t>
            </a:r>
            <a:r>
              <a:rPr lang="ru-RU" sz="1600" dirty="0">
                <a:latin typeface="PF Square Sans Pro" panose="02000506040000020004" pitchFamily="2" charset="0"/>
              </a:rPr>
              <a:t>число умерших - </a:t>
            </a:r>
            <a:r>
              <a:rPr lang="ru-RU" sz="1600" dirty="0" smtClean="0">
                <a:latin typeface="PF Square Sans Pro" panose="02000506040000020004" pitchFamily="2" charset="0"/>
              </a:rPr>
              <a:t>303 человека. </a:t>
            </a:r>
            <a:r>
              <a:rPr lang="ru-RU" sz="1600" dirty="0">
                <a:latin typeface="PF Square Sans Pro" panose="02000506040000020004" pitchFamily="2" charset="0"/>
              </a:rPr>
              <a:t>Миграционная убыль в </a:t>
            </a:r>
            <a:r>
              <a:rPr lang="ru-RU" sz="1600" dirty="0" smtClean="0">
                <a:latin typeface="PF Square Sans Pro" panose="02000506040000020004" pitchFamily="2" charset="0"/>
              </a:rPr>
              <a:t>2020 </a:t>
            </a:r>
            <a:r>
              <a:rPr lang="ru-RU" sz="1600" dirty="0">
                <a:latin typeface="PF Square Sans Pro" panose="02000506040000020004" pitchFamily="2" charset="0"/>
              </a:rPr>
              <a:t>году составила 272 чел. </a:t>
            </a:r>
          </a:p>
        </p:txBody>
      </p:sp>
    </p:spTree>
    <p:extLst>
      <p:ext uri="{BB962C8B-B14F-4D97-AF65-F5344CB8AC3E}">
        <p14:creationId xmlns:p14="http://schemas.microsoft.com/office/powerpoint/2010/main" val="2150214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1155722"/>
            <a:ext cx="7574835" cy="28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Финансовый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8463" y="4717206"/>
            <a:ext cx="514159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ru-RU" sz="1600" dirty="0">
                <a:latin typeface="PF Square Sans Pro" panose="02000506040000020004" pitchFamily="2" charset="0"/>
              </a:rPr>
              <a:t>Филиал Волго-Вятского банка Сбербанка РФ </a:t>
            </a:r>
            <a:r>
              <a:rPr lang="ru-RU" sz="1600" dirty="0" err="1">
                <a:latin typeface="PF Square Sans Pro" panose="02000506040000020004" pitchFamily="2" charset="0"/>
              </a:rPr>
              <a:t>Краснослободское</a:t>
            </a:r>
            <a:r>
              <a:rPr lang="ru-RU" sz="1600" dirty="0">
                <a:latin typeface="PF Square Sans Pro" panose="02000506040000020004" pitchFamily="2" charset="0"/>
              </a:rPr>
              <a:t> ОСБ 4306 Дополнительный офис №4306/ 059</a:t>
            </a:r>
          </a:p>
          <a:p>
            <a:pPr algn="just">
              <a:spcBef>
                <a:spcPts val="1200"/>
              </a:spcBef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>
              <a:spcBef>
                <a:spcPts val="1200"/>
              </a:spcBef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>
              <a:spcBef>
                <a:spcPts val="1200"/>
              </a:spcBef>
            </a:pPr>
            <a:r>
              <a:rPr lang="ru-RU" sz="1600" dirty="0" smtClean="0">
                <a:latin typeface="PF Square Sans Pro" panose="02000506040000020004" pitchFamily="2" charset="0"/>
              </a:rPr>
              <a:t>Акционерное общество «Актив </a:t>
            </a:r>
            <a:r>
              <a:rPr lang="ru-RU" sz="1600" dirty="0">
                <a:latin typeface="PF Square Sans Pro" panose="02000506040000020004" pitchFamily="2" charset="0"/>
              </a:rPr>
              <a:t>банк</a:t>
            </a:r>
            <a:r>
              <a:rPr lang="ru-RU" sz="1600" dirty="0" smtClean="0">
                <a:latin typeface="PF Square Sans Pro" panose="02000506040000020004" pitchFamily="2" charset="0"/>
              </a:rPr>
              <a:t>»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8" name="Picture 6" descr="http://abali.ru/wp-content/uploads/2011/07/sberbank201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06" y="4859663"/>
            <a:ext cx="1778640" cy="33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9505" y="4132472"/>
            <a:ext cx="70475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PF Square Sans Pro" panose="02000506040000020004" pitchFamily="2" charset="0"/>
              </a:rPr>
              <a:t>На территории района функционируют:</a:t>
            </a:r>
          </a:p>
        </p:txBody>
      </p:sp>
      <p:pic>
        <p:nvPicPr>
          <p:cNvPr id="7170" name="Picture 2" descr="Официальный сайт Федерального Казначейства Росси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Официальный сайт Федерального Казначейства Росси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пк\Desktop\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2" y="5378869"/>
            <a:ext cx="1287714" cy="111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811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7562850" cy="106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УРОВЕНЬ РАЗВИТИЯ</a:t>
            </a: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СОЦИАЛЬНО-КУЛЬТУРНОЙ СФЕРЫ</a:t>
            </a:r>
          </a:p>
        </p:txBody>
      </p:sp>
    </p:spTree>
    <p:extLst>
      <p:ext uri="{BB962C8B-B14F-4D97-AF65-F5344CB8AC3E}">
        <p14:creationId xmlns:p14="http://schemas.microsoft.com/office/powerpoint/2010/main" val="4239322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148"/>
            <a:ext cx="7561264" cy="4647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Здравоохранение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2263" y="5319405"/>
            <a:ext cx="71231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Здравоохранение Темниковского муниципального района  представлено </a:t>
            </a:r>
            <a:r>
              <a:rPr lang="ru-RU" sz="1600" dirty="0" smtClean="0">
                <a:latin typeface="PF Square Sans Pro Light" panose="02000506000000020004" pitchFamily="2" charset="0"/>
              </a:rPr>
              <a:t>ГБУЗ РМ </a:t>
            </a:r>
            <a:r>
              <a:rPr lang="ru-RU" sz="1600" dirty="0">
                <a:latin typeface="PF Square Sans Pro Light" panose="02000506000000020004" pitchFamily="2" charset="0"/>
              </a:rPr>
              <a:t>«Темниковская ЦРБ имени А.И. </a:t>
            </a:r>
            <a:r>
              <a:rPr lang="ru-RU" sz="1600" dirty="0" err="1">
                <a:latin typeface="PF Square Sans Pro Light" panose="02000506000000020004" pitchFamily="2" charset="0"/>
              </a:rPr>
              <a:t>Рудявского</a:t>
            </a:r>
            <a:r>
              <a:rPr lang="ru-RU" sz="1600" dirty="0">
                <a:latin typeface="PF Square Sans Pro Light" panose="02000506000000020004" pitchFamily="2" charset="0"/>
              </a:rPr>
              <a:t>» на </a:t>
            </a:r>
            <a:r>
              <a:rPr lang="ru-RU" sz="1600" dirty="0" smtClean="0">
                <a:latin typeface="PF Square Sans Pro Light" panose="02000506000000020004" pitchFamily="2" charset="0"/>
              </a:rPr>
              <a:t>74 койки, </a:t>
            </a:r>
            <a:r>
              <a:rPr lang="ru-RU" sz="1600" dirty="0">
                <a:latin typeface="PF Square Sans Pro Light" panose="02000506000000020004" pitchFamily="2" charset="0"/>
              </a:rPr>
              <a:t>дневным стационаром на 40 коек, поликлиническим отделением  на 290 посещений в смену,  </a:t>
            </a:r>
            <a:r>
              <a:rPr lang="ru-RU" sz="1600" dirty="0" err="1">
                <a:latin typeface="PF Square Sans Pro Light" panose="02000506000000020004" pitchFamily="2" charset="0"/>
              </a:rPr>
              <a:t>Пурдошанской</a:t>
            </a:r>
            <a:r>
              <a:rPr lang="ru-RU" sz="1600" dirty="0">
                <a:latin typeface="PF Square Sans Pro Light" panose="02000506000000020004" pitchFamily="2" charset="0"/>
              </a:rPr>
              <a:t> амбулаторией и </a:t>
            </a:r>
            <a:r>
              <a:rPr lang="ru-RU" sz="1600" dirty="0" smtClean="0">
                <a:latin typeface="PF Square Sans Pro Light" panose="02000506000000020004" pitchFamily="2" charset="0"/>
              </a:rPr>
              <a:t>28-ю </a:t>
            </a:r>
            <a:r>
              <a:rPr lang="ru-RU" sz="1600" dirty="0">
                <a:latin typeface="PF Square Sans Pro Light" panose="02000506000000020004" pitchFamily="2" charset="0"/>
              </a:rPr>
              <a:t>фельдшерско-акушерскими пунктами на </a:t>
            </a:r>
            <a:r>
              <a:rPr lang="ru-RU" sz="1600" dirty="0" smtClean="0">
                <a:latin typeface="PF Square Sans Pro Light" panose="02000506000000020004" pitchFamily="2" charset="0"/>
              </a:rPr>
              <a:t>320 </a:t>
            </a:r>
            <a:r>
              <a:rPr lang="ru-RU" sz="1600" dirty="0">
                <a:latin typeface="PF Square Sans Pro Light" panose="02000506000000020004" pitchFamily="2" charset="0"/>
              </a:rPr>
              <a:t>посещений в смену</a:t>
            </a:r>
            <a:r>
              <a:rPr lang="ru-RU" sz="1600" dirty="0" smtClean="0">
                <a:latin typeface="PF Square Sans Pro Light" panose="02000506000000020004" pitchFamily="2" charset="0"/>
              </a:rPr>
              <a:t>.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Больница активно участвует в реализации федеральных и региональных нацпроектов.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В рамках национального проекта «Здравоохранение» в 2019 году установлено оборудование и проведен ремонт в поликлиническом отделении ГБУЗ РМ «РБ им. А.И. </a:t>
            </a:r>
            <a:r>
              <a:rPr lang="ru-RU" sz="1600" dirty="0" err="1">
                <a:latin typeface="PF Square Sans Pro Light" panose="02000506000000020004" pitchFamily="2" charset="0"/>
              </a:rPr>
              <a:t>Рудявского</a:t>
            </a:r>
            <a:r>
              <a:rPr lang="ru-RU" sz="1600" dirty="0">
                <a:latin typeface="PF Square Sans Pro Light" panose="02000506000000020004" pitchFamily="2" charset="0"/>
              </a:rPr>
              <a:t>» г. Темников;                                                                                          </a:t>
            </a:r>
            <a:endParaRPr lang="ru-RU" sz="1600" dirty="0" smtClean="0">
              <a:latin typeface="PF Square Sans Pro Light" panose="02000506000000020004" pitchFamily="2" charset="0"/>
            </a:endParaRPr>
          </a:p>
          <a:p>
            <a:pPr algn="just"/>
            <a:r>
              <a:rPr lang="ru-RU" sz="1600" dirty="0" smtClean="0">
                <a:latin typeface="PF Square Sans Pro Light" panose="02000506000000020004" pitchFamily="2" charset="0"/>
              </a:rPr>
              <a:t>в </a:t>
            </a:r>
            <a:r>
              <a:rPr lang="ru-RU" sz="1600" dirty="0">
                <a:latin typeface="PF Square Sans Pro Light" panose="02000506000000020004" pitchFamily="2" charset="0"/>
              </a:rPr>
              <a:t>2020 году: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- получен мобильный фельдшерско-акушерский пункт;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- поступил 1 мобильный  </a:t>
            </a:r>
            <a:r>
              <a:rPr lang="ru-RU" sz="1600" dirty="0" err="1">
                <a:latin typeface="PF Square Sans Pro Light" panose="02000506000000020004" pitchFamily="2" charset="0"/>
              </a:rPr>
              <a:t>маммограф</a:t>
            </a:r>
            <a:r>
              <a:rPr lang="ru-RU" sz="1600" dirty="0">
                <a:latin typeface="PF Square Sans Pro Light" panose="02000506000000020004" pitchFamily="2" charset="0"/>
              </a:rPr>
              <a:t>;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- получен 1 автомобиль Скорой медицинской помощи.</a:t>
            </a: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- построены модульные </a:t>
            </a:r>
            <a:r>
              <a:rPr lang="ru-RU" sz="1600" dirty="0" err="1">
                <a:latin typeface="PF Square Sans Pro Light" panose="02000506000000020004" pitchFamily="2" charset="0"/>
              </a:rPr>
              <a:t>ФАПы</a:t>
            </a:r>
            <a:r>
              <a:rPr lang="ru-RU" sz="1600" dirty="0">
                <a:latin typeface="PF Square Sans Pro Light" panose="02000506000000020004" pitchFamily="2" charset="0"/>
              </a:rPr>
              <a:t> в д. Русское </a:t>
            </a:r>
            <a:r>
              <a:rPr lang="ru-RU" sz="1600" dirty="0" err="1">
                <a:latin typeface="PF Square Sans Pro Light" panose="02000506000000020004" pitchFamily="2" charset="0"/>
              </a:rPr>
              <a:t>Тювеево</a:t>
            </a:r>
            <a:r>
              <a:rPr lang="ru-RU" sz="1600" dirty="0">
                <a:latin typeface="PF Square Sans Pro Light" panose="02000506000000020004" pitchFamily="2" charset="0"/>
              </a:rPr>
              <a:t>, с. Старый Ковыляй, д. </a:t>
            </a:r>
            <a:r>
              <a:rPr lang="ru-RU" sz="1600" dirty="0" err="1">
                <a:latin typeface="PF Square Sans Pro Light" panose="02000506000000020004" pitchFamily="2" charset="0"/>
              </a:rPr>
              <a:t>Ушаковка</a:t>
            </a:r>
            <a:r>
              <a:rPr lang="ru-RU" sz="1600" dirty="0">
                <a:latin typeface="PF Square Sans Pro Light" panose="02000506000000020004" pitchFamily="2" charset="0"/>
              </a:rPr>
              <a:t>, с. Старый Город.</a:t>
            </a:r>
          </a:p>
          <a:p>
            <a:pPr algn="just"/>
            <a:endParaRPr lang="ru-RU" sz="1600" dirty="0">
              <a:latin typeface="PF Square Sans Pro Light" panose="02000506000000020004" pitchFamily="2" charset="0"/>
            </a:endParaRP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523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07" y="1098229"/>
            <a:ext cx="7575671" cy="357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Образование и культура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0231" y="4752627"/>
            <a:ext cx="72524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В Темниковском районе  функционирует </a:t>
            </a:r>
            <a:r>
              <a:rPr lang="ru-RU" sz="1600" dirty="0" smtClean="0">
                <a:latin typeface="PF Square Sans Pro Light" panose="02000506000000020004" pitchFamily="2" charset="0"/>
              </a:rPr>
              <a:t>8 </a:t>
            </a:r>
            <a:r>
              <a:rPr lang="ru-RU" sz="1600" dirty="0">
                <a:latin typeface="PF Square Sans Pro Light" panose="02000506000000020004" pitchFamily="2" charset="0"/>
              </a:rPr>
              <a:t>общеобразовательных учреждения, в которых обучается </a:t>
            </a:r>
            <a:r>
              <a:rPr lang="ru-RU" sz="1600" dirty="0" smtClean="0">
                <a:latin typeface="PF Square Sans Pro Light" panose="02000506000000020004" pitchFamily="2" charset="0"/>
              </a:rPr>
              <a:t>1132 </a:t>
            </a:r>
            <a:r>
              <a:rPr lang="ru-RU" sz="1600" dirty="0">
                <a:latin typeface="PF Square Sans Pro Light" panose="02000506000000020004" pitchFamily="2" charset="0"/>
              </a:rPr>
              <a:t>учащихся. Число дошкольных образовательных </a:t>
            </a:r>
            <a:r>
              <a:rPr lang="ru-RU" sz="1600" dirty="0" smtClean="0">
                <a:latin typeface="PF Square Sans Pro Light" panose="02000506000000020004" pitchFamily="2" charset="0"/>
              </a:rPr>
              <a:t>4 </a:t>
            </a:r>
            <a:r>
              <a:rPr lang="ru-RU" sz="1600" dirty="0">
                <a:latin typeface="PF Square Sans Pro Light" panose="02000506000000020004" pitchFamily="2" charset="0"/>
              </a:rPr>
              <a:t>единиц.  Численность детей, посещающих дошкольные образовательные учреждения, </a:t>
            </a:r>
            <a:r>
              <a:rPr lang="ru-RU" sz="1600" dirty="0" smtClean="0">
                <a:latin typeface="PF Square Sans Pro Light" panose="02000506000000020004" pitchFamily="2" charset="0"/>
              </a:rPr>
              <a:t>2020-2021 </a:t>
            </a:r>
            <a:r>
              <a:rPr lang="ru-RU" sz="1600" dirty="0">
                <a:latin typeface="PF Square Sans Pro Light" panose="02000506000000020004" pitchFamily="2" charset="0"/>
              </a:rPr>
              <a:t>учебный год </a:t>
            </a:r>
            <a:r>
              <a:rPr lang="ru-RU" sz="1600" dirty="0" smtClean="0">
                <a:latin typeface="PF Square Sans Pro Light" panose="02000506000000020004" pitchFamily="2" charset="0"/>
              </a:rPr>
              <a:t>291 </a:t>
            </a:r>
            <a:r>
              <a:rPr lang="ru-RU" sz="1600" dirty="0">
                <a:latin typeface="PF Square Sans Pro Light" panose="02000506000000020004" pitchFamily="2" charset="0"/>
              </a:rPr>
              <a:t>человек. В Темниковском районе функционирует </a:t>
            </a:r>
            <a:r>
              <a:rPr lang="ru-RU" sz="1600" dirty="0" smtClean="0">
                <a:latin typeface="PF Square Sans Pro Light" panose="02000506000000020004" pitchFamily="2" charset="0"/>
              </a:rPr>
              <a:t>МБУ ДО </a:t>
            </a:r>
            <a:r>
              <a:rPr lang="ru-RU" sz="1600" dirty="0">
                <a:latin typeface="PF Square Sans Pro Light" panose="02000506000000020004" pitchFamily="2" charset="0"/>
              </a:rPr>
              <a:t>«Центр внешкольной работы Темниковского района». </a:t>
            </a:r>
          </a:p>
          <a:p>
            <a:pPr algn="just"/>
            <a:endParaRPr lang="ru-RU" sz="1600" dirty="0">
              <a:latin typeface="PF Square Sans Pro Light" panose="02000506000000020004" pitchFamily="2" charset="0"/>
            </a:endParaRP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Среднее специальное образование можно получить в  </a:t>
            </a:r>
            <a:r>
              <a:rPr lang="ru-RU" sz="1600" dirty="0" err="1">
                <a:latin typeface="PF Square Sans Pro Light" panose="02000506000000020004" pitchFamily="2" charset="0"/>
              </a:rPr>
              <a:t>Темниковском</a:t>
            </a:r>
            <a:r>
              <a:rPr lang="ru-RU" sz="1600" dirty="0">
                <a:latin typeface="PF Square Sans Pro Light" panose="02000506000000020004" pitchFamily="2" charset="0"/>
              </a:rPr>
              <a:t> сельскохозяйственном и медицинском колледжах. </a:t>
            </a:r>
          </a:p>
          <a:p>
            <a:pPr algn="just"/>
            <a:endParaRPr lang="ru-RU" sz="1600" dirty="0">
              <a:latin typeface="PF Square Sans Pro Light" panose="02000506000000020004" pitchFamily="2" charset="0"/>
            </a:endParaRPr>
          </a:p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В г. </a:t>
            </a:r>
            <a:r>
              <a:rPr lang="ru-RU" sz="1600" dirty="0" err="1">
                <a:latin typeface="PF Square Sans Pro Light" panose="02000506000000020004" pitchFamily="2" charset="0"/>
              </a:rPr>
              <a:t>Темникове</a:t>
            </a:r>
            <a:r>
              <a:rPr lang="ru-RU" sz="1600" dirty="0">
                <a:latin typeface="PF Square Sans Pro Light" panose="02000506000000020004" pitchFamily="2" charset="0"/>
              </a:rPr>
              <a:t> расположены объекты исторического и культурного наследия федерального (общероссийского) значения. Среди них можно отметить историко-краеведческий музей имени адмирала Ф.Ф. Ушакова. В этом здании располагался госпиталь для участников Отечественной войны 1812 года, организованный и действовавший на </a:t>
            </a:r>
            <a:r>
              <a:rPr lang="ru-RU" sz="1600" dirty="0" err="1">
                <a:latin typeface="PF Square Sans Pro Light" panose="02000506000000020004" pitchFamily="2" charset="0"/>
              </a:rPr>
              <a:t>средст-ва</a:t>
            </a:r>
            <a:r>
              <a:rPr lang="ru-RU" sz="1600" dirty="0">
                <a:latin typeface="PF Square Sans Pro Light" panose="02000506000000020004" pitchFamily="2" charset="0"/>
              </a:rPr>
              <a:t> Ф.Ф. Ушакова и </a:t>
            </a:r>
            <a:r>
              <a:rPr lang="ru-RU" sz="1600" dirty="0" err="1">
                <a:latin typeface="PF Square Sans Pro Light" panose="02000506000000020004" pitchFamily="2" charset="0"/>
              </a:rPr>
              <a:t>Темниковского</a:t>
            </a:r>
            <a:r>
              <a:rPr lang="ru-RU" sz="1600" dirty="0">
                <a:latin typeface="PF Square Sans Pro Light" panose="02000506000000020004" pitchFamily="2" charset="0"/>
              </a:rPr>
              <a:t> священника </a:t>
            </a:r>
            <a:r>
              <a:rPr lang="ru-RU" sz="1600" dirty="0" err="1">
                <a:latin typeface="PF Square Sans Pro Light" panose="02000506000000020004" pitchFamily="2" charset="0"/>
              </a:rPr>
              <a:t>Асинкрита</a:t>
            </a:r>
            <a:r>
              <a:rPr lang="ru-RU" sz="1600" dirty="0">
                <a:latin typeface="PF Square Sans Pro Light" panose="02000506000000020004" pitchFamily="2" charset="0"/>
              </a:rPr>
              <a:t> Иванова; Здание городской управы, конец 19 в.; Больницу им. А.И. </a:t>
            </a:r>
            <a:r>
              <a:rPr lang="ru-RU" sz="1600" dirty="0" err="1">
                <a:latin typeface="PF Square Sans Pro Light" panose="02000506000000020004" pitchFamily="2" charset="0"/>
              </a:rPr>
              <a:t>Рудявского</a:t>
            </a:r>
            <a:r>
              <a:rPr lang="ru-RU" sz="1600" dirty="0">
                <a:latin typeface="PF Square Sans Pro Light" panose="02000506000000020004" pitchFamily="2" charset="0"/>
              </a:rPr>
              <a:t>, старый корпус которой был построен в 1904 году.</a:t>
            </a:r>
          </a:p>
        </p:txBody>
      </p:sp>
    </p:spTree>
    <p:extLst>
      <p:ext uri="{BB962C8B-B14F-4D97-AF65-F5344CB8AC3E}">
        <p14:creationId xmlns:p14="http://schemas.microsoft.com/office/powerpoint/2010/main" val="1395420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mpravda.ru/files/articles-2/46708/4ch0dm8sxwuq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49"/>
          <a:stretch/>
        </p:blipFill>
        <p:spPr bwMode="auto">
          <a:xfrm>
            <a:off x="-13570" y="951194"/>
            <a:ext cx="7574834" cy="439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Физическая культура и спорт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0840" y="5490716"/>
            <a:ext cx="72524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 Light" panose="02000506000000020004" pitchFamily="2" charset="0"/>
              </a:rPr>
              <a:t>В Темниковском районе функционирует </a:t>
            </a:r>
            <a:r>
              <a:rPr lang="ru-RU" sz="1600" dirty="0" smtClean="0">
                <a:latin typeface="PF Square Sans Pro Light" panose="02000506000000020004" pitchFamily="2" charset="0"/>
              </a:rPr>
              <a:t>МБУ ДО </a:t>
            </a:r>
            <a:r>
              <a:rPr lang="ru-RU" sz="1600" dirty="0">
                <a:latin typeface="PF Square Sans Pro Light" panose="02000506000000020004" pitchFamily="2" charset="0"/>
              </a:rPr>
              <a:t>«Детско-юношеская спортивная школа». В </a:t>
            </a:r>
            <a:r>
              <a:rPr lang="ru-RU" sz="1600" dirty="0" smtClean="0">
                <a:latin typeface="PF Square Sans Pro Light" panose="02000506000000020004" pitchFamily="2" charset="0"/>
              </a:rPr>
              <a:t>2020-2021 </a:t>
            </a:r>
            <a:r>
              <a:rPr lang="ru-RU" sz="1600" dirty="0">
                <a:latin typeface="PF Square Sans Pro Light" panose="02000506000000020004" pitchFamily="2" charset="0"/>
              </a:rPr>
              <a:t>году в детско-юношеской спортивной школе обучалось </a:t>
            </a:r>
            <a:r>
              <a:rPr lang="ru-RU" sz="1600" dirty="0" smtClean="0">
                <a:latin typeface="PF Square Sans Pro Light" panose="02000506000000020004" pitchFamily="2" charset="0"/>
              </a:rPr>
              <a:t>360 </a:t>
            </a:r>
            <a:r>
              <a:rPr lang="ru-RU" sz="1600" dirty="0">
                <a:latin typeface="PF Square Sans Pro Light" panose="02000506000000020004" pitchFamily="2" charset="0"/>
              </a:rPr>
              <a:t>человек, по шести видам спорта. Это: волейбол, футбол, легкая атлетика, тяжелая атлетика, настольный теннис и лыжные гонки.</a:t>
            </a:r>
          </a:p>
          <a:p>
            <a:pPr algn="just"/>
            <a:r>
              <a:rPr lang="ru-RU" sz="1600" dirty="0" smtClean="0">
                <a:latin typeface="PF Square Sans Pro Light" panose="02000506000000020004" pitchFamily="2" charset="0"/>
              </a:rPr>
              <a:t>Календарный </a:t>
            </a:r>
            <a:r>
              <a:rPr lang="ru-RU" sz="1600" dirty="0">
                <a:latin typeface="PF Square Sans Pro Light" panose="02000506000000020004" pitchFamily="2" charset="0"/>
              </a:rPr>
              <a:t>план спортивно массовых мероприятий района включат в себя комплекс мероприятий, охватывающий все категории населения и различные возрастные группы. Ежегодно проводятся более 70 спортивных мероприятий разного уровня. В настоящее время систематически занимаются физической культурой и спортом 4470 жителей района. </a:t>
            </a:r>
            <a:endParaRPr lang="ru-RU" sz="1600" dirty="0" smtClean="0">
              <a:latin typeface="PF Square Sans Pro Light" panose="02000506000000020004" pitchFamily="2" charset="0"/>
            </a:endParaRPr>
          </a:p>
          <a:p>
            <a:pPr algn="just"/>
            <a:r>
              <a:rPr lang="ru-RU" sz="1600" dirty="0" smtClean="0">
                <a:latin typeface="PF Square Sans Pro Light" panose="02000506000000020004" pitchFamily="2" charset="0"/>
              </a:rPr>
              <a:t>В рамках реализации национального проекта «Демография» в 2019 году были установлены: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 Light" panose="02000506000000020004" pitchFamily="2" charset="0"/>
              </a:rPr>
              <a:t> малая спортивная площадка для проведения тестирования населения в соответствии со Всероссийским физкультурно-спортивным комплексом  «Готов к труду и обороне» (ГТО);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>
                <a:latin typeface="PF Square Sans Pro Light" panose="02000506000000020004" pitchFamily="2" charset="0"/>
              </a:rPr>
              <a:t>х</a:t>
            </a:r>
            <a:r>
              <a:rPr lang="ru-RU" sz="1600" smtClean="0">
                <a:latin typeface="PF Square Sans Pro Light" panose="02000506000000020004" pitchFamily="2" charset="0"/>
              </a:rPr>
              <a:t>оккейный </a:t>
            </a:r>
            <a:r>
              <a:rPr lang="ru-RU" sz="1600" dirty="0" smtClean="0">
                <a:latin typeface="PF Square Sans Pro Light" panose="02000506000000020004" pitchFamily="2" charset="0"/>
              </a:rPr>
              <a:t>корт.</a:t>
            </a:r>
            <a:endParaRPr lang="ru-RU" sz="1600" dirty="0">
              <a:latin typeface="PF Square Sans Pro Light" panose="02000506000000020004" pitchFamily="2" charset="0"/>
            </a:endParaRP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11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7562850" cy="106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ИНВЕСТИЦИОННЫЙ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КЛИМАТ</a:t>
            </a:r>
          </a:p>
        </p:txBody>
      </p:sp>
    </p:spTree>
    <p:extLst>
      <p:ext uri="{BB962C8B-B14F-4D97-AF65-F5344CB8AC3E}">
        <p14:creationId xmlns:p14="http://schemas.microsoft.com/office/powerpoint/2010/main" val="8351185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sibagro.com/images/product/zck/02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3" b="9711"/>
          <a:stretch/>
        </p:blipFill>
        <p:spPr bwMode="auto">
          <a:xfrm>
            <a:off x="-7758" y="738188"/>
            <a:ext cx="7569021" cy="43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09451" y="5161448"/>
            <a:ext cx="7128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В последние годы на территории района реализованы следующие  инвестиционные проекты: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Построена ферма на 450 голов коров  и  помещения на 1500 скотомест крупного рогатого скота в с. Урей.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Реконструированы животноводческие помещения в с. Тарханы, </a:t>
            </a:r>
            <a:r>
              <a:rPr lang="ru-RU" sz="1600" dirty="0" err="1">
                <a:latin typeface="PF Square Sans Pro" panose="02000506040000020004" pitchFamily="2" charset="0"/>
              </a:rPr>
              <a:t>Досаево</a:t>
            </a:r>
            <a:r>
              <a:rPr lang="ru-RU" sz="1600" dirty="0">
                <a:latin typeface="PF Square Sans Pro" panose="02000506040000020004" pitchFamily="2" charset="0"/>
              </a:rPr>
              <a:t>, Русское </a:t>
            </a:r>
            <a:r>
              <a:rPr lang="ru-RU" sz="1600" dirty="0" err="1">
                <a:latin typeface="PF Square Sans Pro" panose="02000506040000020004" pitchFamily="2" charset="0"/>
              </a:rPr>
              <a:t>Караево</a:t>
            </a:r>
            <a:r>
              <a:rPr lang="ru-RU" sz="1600" dirty="0">
                <a:latin typeface="PF Square Sans Pro" panose="02000506040000020004" pitchFamily="2" charset="0"/>
              </a:rPr>
              <a:t>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Смонтирован зерноочистительный комплекс по первичной очистке зерна  мощностью до 100 тонн в час в с. Булаево.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Построен животноводческий  комплекс  по  разведению КРС  по технологии мясного скотоводства на 1000 голов в  ООО «Подсобное хозяйство»  село Пурдошки.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В с. Старый Ковыляй построена семейная роботизированная животноводческая  ферма на 120 голов молочного направления.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В 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с. Урей  начал функционировать цех по переработке молока производительностью 20 тонн в сутки.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663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89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Реализованные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09451" y="2206793"/>
            <a:ext cx="712879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 smtClean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 smtClean="0">
                <a:latin typeface="PF Square Sans Pro" panose="02000506040000020004" pitchFamily="2" charset="0"/>
              </a:rPr>
              <a:t>В рамках </a:t>
            </a:r>
            <a:r>
              <a:rPr lang="ru-RU" sz="1600" dirty="0">
                <a:latin typeface="PF Square Sans Pro" panose="02000506040000020004" pitchFamily="2" charset="0"/>
              </a:rPr>
              <a:t>национального проекта «Малый и средний бизнес и поддержка индивидуальной предпринимательской  инициативы»  грант на поддержку КФХ - «</a:t>
            </a:r>
            <a:r>
              <a:rPr lang="ru-RU" sz="1600" dirty="0" err="1">
                <a:latin typeface="PF Square Sans Pro" panose="02000506040000020004" pitchFamily="2" charset="0"/>
              </a:rPr>
              <a:t>Агростартап</a:t>
            </a:r>
            <a:r>
              <a:rPr lang="ru-RU" sz="1600" dirty="0" smtClean="0">
                <a:latin typeface="PF Square Sans Pro" panose="02000506040000020004" pitchFamily="2" charset="0"/>
              </a:rPr>
              <a:t>» получены: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 </a:t>
            </a:r>
            <a:r>
              <a:rPr lang="ru-RU" sz="1600" dirty="0" smtClean="0">
                <a:latin typeface="PF Square Sans Pro" panose="02000506040000020004" pitchFamily="2" charset="0"/>
              </a:rPr>
              <a:t>                                                      КФХ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Турнаев</a:t>
            </a:r>
            <a:r>
              <a:rPr lang="ru-RU" sz="1600" dirty="0" smtClean="0">
                <a:latin typeface="PF Square Sans Pro" panose="02000506040000020004" pitchFamily="2" charset="0"/>
              </a:rPr>
              <a:t> С.И.»  </a:t>
            </a:r>
            <a:r>
              <a:rPr lang="ru-RU" sz="1600" dirty="0">
                <a:latin typeface="PF Square Sans Pro" panose="02000506040000020004" pitchFamily="2" charset="0"/>
              </a:rPr>
              <a:t>	</a:t>
            </a:r>
            <a:r>
              <a:rPr lang="ru-RU" sz="2000" dirty="0" smtClean="0">
                <a:latin typeface="PF Square Sans Pro Medium" panose="02000500000000020004" pitchFamily="2" charset="0"/>
              </a:rPr>
              <a:t>3000 </a:t>
            </a:r>
            <a:r>
              <a:rPr lang="ru-RU" sz="1600" dirty="0">
                <a:latin typeface="PF Square Sans Pro" panose="02000506040000020004" pitchFamily="2" charset="0"/>
              </a:rPr>
              <a:t>тыс. руб. 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КФХ </a:t>
            </a:r>
            <a:r>
              <a:rPr lang="ru-RU" sz="1600" dirty="0" smtClean="0">
                <a:latin typeface="PF Square Sans Pro" panose="02000506040000020004" pitchFamily="2" charset="0"/>
              </a:rPr>
              <a:t>«Поздняков Ш.Ш.» </a:t>
            </a:r>
            <a:r>
              <a:rPr lang="ru-RU" sz="1600" dirty="0">
                <a:latin typeface="PF Square Sans Pro" panose="02000506040000020004" pitchFamily="2" charset="0"/>
              </a:rPr>
              <a:t>	</a:t>
            </a:r>
            <a:r>
              <a:rPr lang="ru-RU" sz="2000" dirty="0" smtClean="0">
                <a:latin typeface="PF Square Sans Pro Medium" panose="02000500000000020004" pitchFamily="2" charset="0"/>
              </a:rPr>
              <a:t>3000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тыс. руб. 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</a:t>
            </a:r>
            <a:r>
              <a:rPr lang="ru-RU" sz="1600" dirty="0" smtClean="0">
                <a:latin typeface="PF Square Sans Pro" panose="02000506040000020004" pitchFamily="2" charset="0"/>
              </a:rPr>
              <a:t>КФХ «Лебедев Б.В.»  </a:t>
            </a:r>
            <a:r>
              <a:rPr lang="ru-RU" sz="2000" dirty="0">
                <a:latin typeface="PF Square Sans Pro Medium" panose="02000500000000020004" pitchFamily="2" charset="0"/>
              </a:rPr>
              <a:t>	</a:t>
            </a:r>
            <a:r>
              <a:rPr lang="ru-RU" sz="2000" dirty="0" smtClean="0">
                <a:latin typeface="PF Square Sans Pro Medium" panose="02000500000000020004" pitchFamily="2" charset="0"/>
              </a:rPr>
              <a:t>1160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тыс. руб. </a:t>
            </a:r>
          </a:p>
          <a:p>
            <a:pPr algn="just"/>
            <a:endParaRPr lang="ru-RU" sz="1600" dirty="0" smtClean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 smtClean="0">
                <a:latin typeface="PF Square Sans Pro" panose="02000506040000020004" pitchFamily="2" charset="0"/>
              </a:rPr>
              <a:t>Грант на развитие материально-технической базы сельскохозяйственных  потребительских кооперативов получены</a:t>
            </a:r>
            <a:r>
              <a:rPr lang="ru-RU" sz="1600" dirty="0">
                <a:latin typeface="PF Square Sans Pro" panose="02000506040000020004" pitchFamily="2" charset="0"/>
              </a:rPr>
              <a:t>: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</a:t>
            </a:r>
          </a:p>
          <a:p>
            <a:pPr algn="just"/>
            <a:r>
              <a:rPr lang="ru-RU" sz="1600" dirty="0" smtClean="0">
                <a:latin typeface="PF Square Sans Pro" panose="02000506040000020004" pitchFamily="2" charset="0"/>
              </a:rPr>
              <a:t>	</a:t>
            </a: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</a:t>
            </a:r>
            <a:r>
              <a:rPr lang="ru-RU" sz="1600" dirty="0" smtClean="0">
                <a:latin typeface="PF Square Sans Pro" panose="02000506040000020004" pitchFamily="2" charset="0"/>
              </a:rPr>
              <a:t>СПССК «Старт»                          </a:t>
            </a:r>
            <a:r>
              <a:rPr lang="ru-RU" sz="2000" dirty="0" smtClean="0">
                <a:latin typeface="PF Square Sans Pro Medium" panose="02000500000000020004" pitchFamily="2" charset="0"/>
              </a:rPr>
              <a:t>12500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тыс. руб.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		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79976" y="2910476"/>
            <a:ext cx="114101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r>
              <a:rPr lang="ru-RU" sz="2400" dirty="0" smtClean="0">
                <a:latin typeface="PF Square Sans Pro Medium" panose="02000500000000020004" pitchFamily="2" charset="0"/>
              </a:rPr>
              <a:t>2019 </a:t>
            </a:r>
            <a:r>
              <a:rPr lang="ru-RU" sz="2400" dirty="0">
                <a:latin typeface="PF Square Sans Pro Medium" panose="02000500000000020004" pitchFamily="2" charset="0"/>
              </a:rPr>
              <a:t>год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79976" y="4092947"/>
            <a:ext cx="12019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r>
              <a:rPr lang="ru-RU" sz="2400" dirty="0" smtClean="0">
                <a:latin typeface="PF Square Sans Pro Medium" panose="02000500000000020004" pitchFamily="2" charset="0"/>
              </a:rPr>
              <a:t>2020 </a:t>
            </a:r>
            <a:r>
              <a:rPr lang="ru-RU" sz="2400" dirty="0">
                <a:latin typeface="PF Square Sans Pro Medium" panose="02000500000000020004" pitchFamily="2" charset="0"/>
              </a:rPr>
              <a:t>год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81153" y="5592704"/>
            <a:ext cx="114101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endParaRPr lang="ru-RU" sz="2400" dirty="0" smtClean="0">
              <a:latin typeface="PF Square Sans Pro Medium" panose="02000500000000020004" pitchFamily="2" charset="0"/>
            </a:endParaRPr>
          </a:p>
          <a:p>
            <a:r>
              <a:rPr lang="ru-RU" sz="2400" dirty="0" smtClean="0">
                <a:latin typeface="PF Square Sans Pro Medium" panose="02000500000000020004" pitchFamily="2" charset="0"/>
              </a:rPr>
              <a:t>2019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712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ua.all.biz/img/ua/catalog/more/85225_molodnyak_krs_krupnorogatogo_skotaporody_golshtin_simmental_ukrainskaya_cherno_pestraya_molochnaya_ukrainskaya_krasno_pestraya_molochnaya_aberdin_angus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15"/>
          <a:stretch/>
        </p:blipFill>
        <p:spPr bwMode="auto">
          <a:xfrm>
            <a:off x="-17788" y="1026220"/>
            <a:ext cx="7579051" cy="436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Реализующиеся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68824" y="5656218"/>
            <a:ext cx="712879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Построена </a:t>
            </a:r>
            <a:r>
              <a:rPr lang="ru-RU" sz="1600" dirty="0">
                <a:latin typeface="PF Square Sans Pro" panose="02000506040000020004" pitchFamily="2" charset="0"/>
              </a:rPr>
              <a:t>семейная животноводческая ферма на 50 голов дойных коров с телятником   в д. </a:t>
            </a:r>
            <a:r>
              <a:rPr lang="ru-RU" sz="1600" dirty="0" err="1">
                <a:latin typeface="PF Square Sans Pro" panose="02000506040000020004" pitchFamily="2" charset="0"/>
              </a:rPr>
              <a:t>Козловка</a:t>
            </a:r>
            <a:r>
              <a:rPr lang="ru-RU" sz="1600" dirty="0">
                <a:latin typeface="PF Square Sans Pro" panose="02000506040000020004" pitchFamily="2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Построен убойный пункт в д. </a:t>
            </a:r>
            <a:r>
              <a:rPr lang="ru-RU" sz="1600" dirty="0" err="1">
                <a:latin typeface="PF Square Sans Pro" panose="02000506040000020004" pitchFamily="2" charset="0"/>
              </a:rPr>
              <a:t>Козловка</a:t>
            </a:r>
            <a:r>
              <a:rPr lang="ru-RU" sz="1600" dirty="0">
                <a:latin typeface="PF Square Sans Pro" panose="02000506040000020004" pitchFamily="2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В </a:t>
            </a:r>
            <a:r>
              <a:rPr lang="ru-RU" sz="1600" dirty="0">
                <a:latin typeface="PF Square Sans Pro" panose="02000506040000020004" pitchFamily="2" charset="0"/>
              </a:rPr>
              <a:t>2020г. в д. </a:t>
            </a:r>
            <a:r>
              <a:rPr lang="ru-RU" sz="1600" dirty="0" err="1">
                <a:latin typeface="PF Square Sans Pro" panose="02000506040000020004" pitchFamily="2" charset="0"/>
              </a:rPr>
              <a:t>Козловка</a:t>
            </a:r>
            <a:r>
              <a:rPr lang="ru-RU" sz="1600" dirty="0">
                <a:latin typeface="PF Square Sans Pro" panose="02000506040000020004" pitchFamily="2" charset="0"/>
              </a:rPr>
              <a:t>  начал функционировать цех по переработке молока производительностью 3 </a:t>
            </a:r>
            <a:r>
              <a:rPr lang="ru-RU" sz="1600" dirty="0" smtClean="0">
                <a:latin typeface="PF Square Sans Pro" panose="02000506040000020004" pitchFamily="2" charset="0"/>
              </a:rPr>
              <a:t>тонны </a:t>
            </a:r>
            <a:r>
              <a:rPr lang="ru-RU" sz="1600" dirty="0">
                <a:latin typeface="PF Square Sans Pro" panose="02000506040000020004" pitchFamily="2" charset="0"/>
              </a:rPr>
              <a:t>в сутки. </a:t>
            </a:r>
            <a:endParaRPr lang="ru-RU" sz="1600" dirty="0" smtClean="0">
              <a:latin typeface="PF Square Sans Pro" panose="02000506040000020004" pitchFamily="2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В  д. Большое Татарское </a:t>
            </a:r>
            <a:r>
              <a:rPr lang="ru-RU" sz="1600" dirty="0" err="1" smtClean="0">
                <a:latin typeface="PF Square Sans Pro" panose="02000506040000020004" pitchFamily="2" charset="0"/>
              </a:rPr>
              <a:t>Караево</a:t>
            </a:r>
            <a:r>
              <a:rPr lang="ru-RU" sz="1600" dirty="0" smtClean="0">
                <a:latin typeface="PF Square Sans Pro" panose="02000506040000020004" pitchFamily="2" charset="0"/>
              </a:rPr>
              <a:t> построена конеферма КФХ «Поздняков Ш.Ш.».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В с. Бабеево КФХ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Турнаев</a:t>
            </a:r>
            <a:r>
              <a:rPr lang="ru-RU" sz="1600" dirty="0" smtClean="0">
                <a:latin typeface="PF Square Sans Pro" panose="02000506040000020004" pitchFamily="2" charset="0"/>
              </a:rPr>
              <a:t> С.И.» приобрел племенной скот для разведения крупного рогатого скота мясного направления.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В г. </a:t>
            </a:r>
            <a:r>
              <a:rPr lang="ru-RU" sz="1600" dirty="0" err="1">
                <a:latin typeface="PF Square Sans Pro" panose="02000506040000020004" pitchFamily="2" charset="0"/>
              </a:rPr>
              <a:t>Т</a:t>
            </a:r>
            <a:r>
              <a:rPr lang="ru-RU" sz="1600" dirty="0" err="1" smtClean="0">
                <a:latin typeface="PF Square Sans Pro" panose="02000506040000020004" pitchFamily="2" charset="0"/>
              </a:rPr>
              <a:t>емникове</a:t>
            </a:r>
            <a:r>
              <a:rPr lang="ru-RU" sz="1600" dirty="0" smtClean="0">
                <a:latin typeface="PF Square Sans Pro" panose="02000506040000020004" pitchFamily="2" charset="0"/>
              </a:rPr>
              <a:t>  КФХ «Лебедев Б.В.» приобрел пчелосемьи </a:t>
            </a:r>
            <a:r>
              <a:rPr lang="ru-RU" sz="1600" smtClean="0">
                <a:latin typeface="PF Square Sans Pro" panose="02000506040000020004" pitchFamily="2" charset="0"/>
              </a:rPr>
              <a:t>на развитие </a:t>
            </a:r>
            <a:r>
              <a:rPr lang="ru-RU" sz="1600" dirty="0" smtClean="0">
                <a:latin typeface="PF Square Sans Pro" panose="02000506040000020004" pitchFamily="2" charset="0"/>
              </a:rPr>
              <a:t>пчеловодства.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 smtClean="0">
                <a:latin typeface="PF Square Sans Pro Light" panose="02000506000000020004" pitchFamily="2" charset="0"/>
              </a:rPr>
              <a:t> </a:t>
            </a:r>
            <a:endParaRPr lang="ru-RU" sz="1600" dirty="0">
              <a:latin typeface="PF Square Sans Pro Light" panose="02000506000000020004" pitchFamily="2" charset="0"/>
            </a:endParaRPr>
          </a:p>
        </p:txBody>
      </p:sp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817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28"/>
          <a:stretch/>
        </p:blipFill>
        <p:spPr bwMode="auto">
          <a:xfrm>
            <a:off x="-13570" y="1071160"/>
            <a:ext cx="7574834" cy="3987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Планируемые к реализации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инвестиционные проекты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7417" y="5274692"/>
            <a:ext cx="7151606" cy="3371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Участие </a:t>
            </a:r>
            <a:r>
              <a:rPr lang="ru-RU" sz="1600" dirty="0">
                <a:latin typeface="PF Square Sans Pro" panose="02000506040000020004" pitchFamily="2" charset="0"/>
              </a:rPr>
              <a:t>в </a:t>
            </a:r>
            <a:r>
              <a:rPr lang="ru-RU" sz="1600" dirty="0" smtClean="0">
                <a:latin typeface="PF Square Sans Pro" panose="02000506040000020004" pitchFamily="2" charset="0"/>
              </a:rPr>
              <a:t>национальных проектах.  </a:t>
            </a: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Ввод ( приобретение) жилья для граждан проживающих в сельской местности.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Строительство зерносклада </a:t>
            </a:r>
            <a:r>
              <a:rPr lang="ru-RU" sz="1600" dirty="0" smtClean="0">
                <a:latin typeface="PF Square Sans Pro" panose="02000506040000020004" pitchFamily="2" charset="0"/>
              </a:rPr>
              <a:t>КФХ «Резчикова А.К."</a:t>
            </a: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Строительство производственного комплекса по производству хлебобулочных кондитерских изделий и полуфабрикатов, г. Темников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Строительство </a:t>
            </a:r>
            <a:r>
              <a:rPr lang="ru-RU" sz="1600" dirty="0" smtClean="0">
                <a:latin typeface="PF Square Sans Pro" panose="02000506040000020004" pitchFamily="2" charset="0"/>
              </a:rPr>
              <a:t>гаража для сельскохозяйственной техники КФХ «Резчиков А.Д.»</a:t>
            </a: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latin typeface="PF Square Sans Pro" panose="02000506040000020004" pitchFamily="2" charset="0"/>
              </a:rPr>
              <a:t>Строительство </a:t>
            </a:r>
            <a:r>
              <a:rPr lang="ru-RU" sz="1600" dirty="0" smtClean="0">
                <a:latin typeface="PF Square Sans Pro" panose="02000506040000020004" pitchFamily="2" charset="0"/>
              </a:rPr>
              <a:t>объекта придорожного сервиса, </a:t>
            </a:r>
            <a:r>
              <a:rPr lang="ru-RU" sz="1600" dirty="0">
                <a:latin typeface="PF Square Sans Pro" panose="02000506040000020004" pitchFamily="2" charset="0"/>
              </a:rPr>
              <a:t>г. </a:t>
            </a:r>
            <a:r>
              <a:rPr lang="ru-RU" sz="1600" dirty="0" smtClean="0">
                <a:latin typeface="PF Square Sans Pro" panose="02000506040000020004" pitchFamily="2" charset="0"/>
              </a:rPr>
              <a:t>Темников</a:t>
            </a: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Строительство стационарного торгового </a:t>
            </a:r>
            <a:r>
              <a:rPr lang="ru-RU" sz="1600" dirty="0" smtClean="0">
                <a:latin typeface="PF Square Sans Pro" panose="02000506040000020004" pitchFamily="2" charset="0"/>
              </a:rPr>
              <a:t>объекта, г</a:t>
            </a:r>
            <a:r>
              <a:rPr lang="ru-RU" sz="1600" dirty="0">
                <a:latin typeface="PF Square Sans Pro" panose="02000506040000020004" pitchFamily="2" charset="0"/>
              </a:rPr>
              <a:t>. Темников,  ул.  </a:t>
            </a:r>
            <a:r>
              <a:rPr lang="ru-RU" sz="1600" dirty="0" smtClean="0">
                <a:latin typeface="PF Square Sans Pro" panose="02000506040000020004" pitchFamily="2" charset="0"/>
              </a:rPr>
              <a:t>Ленина</a:t>
            </a:r>
            <a:endParaRPr lang="ru-RU" sz="1600" dirty="0">
              <a:latin typeface="PF Square Sans Pro" panose="0200050604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PF Square Sans Pro" panose="02000506040000020004" pitchFamily="2" charset="0"/>
              </a:rPr>
              <a:t> Строительство </a:t>
            </a:r>
            <a:r>
              <a:rPr lang="ru-RU" sz="1600" dirty="0">
                <a:latin typeface="PF Square Sans Pro" panose="02000506040000020004" pitchFamily="2" charset="0"/>
              </a:rPr>
              <a:t>кафе – магазина с.  </a:t>
            </a:r>
            <a:r>
              <a:rPr lang="ru-RU" sz="1600" dirty="0" err="1">
                <a:latin typeface="PF Square Sans Pro" panose="02000506040000020004" pitchFamily="2" charset="0"/>
              </a:rPr>
              <a:t>Жегалово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120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marL="0" marR="0" lvl="0" indent="0" algn="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marL="0" marR="0" lvl="0" indent="0" algn="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F Square Sans Pro Medium" panose="02000500000000020004" pitchFamily="2" charset="0"/>
                <a:ea typeface="+mn-ea"/>
                <a:cs typeface="+mn-cs"/>
              </a:rPr>
              <a:t>площадки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4247" y="3096602"/>
            <a:ext cx="69127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F Square Sans Pro" panose="02000506040000020004" pitchFamily="2" charset="0"/>
              <a:ea typeface="+mn-ea"/>
              <a:cs typeface="+mn-cs"/>
            </a:endParaRPr>
          </a:p>
          <a:p>
            <a:pPr marL="0" marR="0" lvl="0" indent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</a:rPr>
              <a:t></a:t>
            </a:r>
          </a:p>
          <a:p>
            <a:pPr marL="0" marR="0" lvl="0" indent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F Square Sans Pro" panose="02000506040000020004" pitchFamily="2" charset="0"/>
              <a:ea typeface="+mn-ea"/>
              <a:cs typeface="+mn-cs"/>
            </a:endParaRPr>
          </a:p>
          <a:p>
            <a:pPr lvl="0" algn="ctr"/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</a:rPr>
              <a:t>Информация по инвестиционным площадкам </a:t>
            </a:r>
            <a:r>
              <a:rPr lang="ru-RU" sz="1600" dirty="0" err="1">
                <a:latin typeface="PF Square Sans Pro" panose="02000506040000020004" pitchFamily="2" charset="0"/>
              </a:rPr>
              <a:t>Темниковского</a:t>
            </a:r>
            <a:r>
              <a:rPr lang="ru-RU" sz="1600" dirty="0">
                <a:solidFill>
                  <a:prstClr val="black"/>
                </a:solidFill>
                <a:latin typeface="PF Square Sans Pro" panose="02000506040000020004" pitchFamily="2" charset="0"/>
              </a:rPr>
              <a:t>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</a:rPr>
              <a:t>муниципального района с описанием земельных участков, инженерно-транспортной инфраструктуры и фотографиями размещена на инвестиционном портале Республики Мордовия (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  <a:hlinkClick r:id="rId5"/>
              </a:rPr>
              <a:t>www.investrm.ru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</a:rPr>
              <a:t>) по ссылке: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F Square Sans Pro" panose="02000506040000020004" pitchFamily="2" charset="0"/>
                <a:ea typeface="+mn-ea"/>
                <a:cs typeface="+mn-cs"/>
                <a:hlinkClick r:id="rId6"/>
              </a:rPr>
              <a:t>http://map.investrm.ru/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F Square Sans Pro" panose="02000506040000020004" pitchFamily="2" charset="0"/>
              <a:ea typeface="+mn-ea"/>
              <a:cs typeface="+mn-cs"/>
            </a:endParaRPr>
          </a:p>
          <a:p>
            <a:pPr marL="0" marR="0" lvl="0" indent="0" algn="ctr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F Square Sans Pro" panose="02000506040000020004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15717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преимущества</a:t>
            </a:r>
          </a:p>
        </p:txBody>
      </p:sp>
      <p:pic>
        <p:nvPicPr>
          <p:cNvPr id="9" name="Picture 2" descr="Geo fence placeholder on a circle symb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" y="2394372"/>
            <a:ext cx="1296144" cy="1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908423" y="2485369"/>
            <a:ext cx="55242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F Square Sans Pro" panose="02000506040000020004" pitchFamily="2" charset="0"/>
              </a:rPr>
              <a:t>Выгодное экономико-географическое положение: Расстояние от г. </a:t>
            </a:r>
            <a:r>
              <a:rPr lang="ru-RU" sz="2000" dirty="0" err="1">
                <a:latin typeface="PF Square Sans Pro" panose="02000506040000020004" pitchFamily="2" charset="0"/>
              </a:rPr>
              <a:t>Темникова</a:t>
            </a:r>
            <a:r>
              <a:rPr lang="ru-RU" sz="2000" dirty="0">
                <a:latin typeface="PF Square Sans Pro" panose="02000506040000020004" pitchFamily="2" charset="0"/>
              </a:rPr>
              <a:t> до г. Москвы по </a:t>
            </a:r>
            <a:r>
              <a:rPr lang="ru-RU" sz="2000" dirty="0" err="1">
                <a:latin typeface="PF Square Sans Pro" panose="02000506040000020004" pitchFamily="2" charset="0"/>
              </a:rPr>
              <a:t>по</a:t>
            </a:r>
            <a:r>
              <a:rPr lang="ru-RU" sz="2000" dirty="0">
                <a:latin typeface="PF Square Sans Pro" panose="02000506040000020004" pitchFamily="2" charset="0"/>
              </a:rPr>
              <a:t> автомобильной трассе - 530 км.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08423" y="6159694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F Square Sans Pro" panose="02000506040000020004" pitchFamily="2" charset="0"/>
              </a:rPr>
              <a:t>Агроклиматические ресурсы благоприятны для развития отраслей сельского хозяйства</a:t>
            </a:r>
          </a:p>
        </p:txBody>
      </p:sp>
      <p:pic>
        <p:nvPicPr>
          <p:cNvPr id="17" name="Picture 4" descr="Plant leaves on a ha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" y="5806875"/>
            <a:ext cx="1296000" cy="12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980431" y="4472771"/>
            <a:ext cx="51125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F Square Sans Pro" panose="02000506040000020004" pitchFamily="2" charset="0"/>
              </a:rPr>
              <a:t>Развитая транспортная инфраструктура</a:t>
            </a:r>
          </a:p>
        </p:txBody>
      </p:sp>
      <p:pic>
        <p:nvPicPr>
          <p:cNvPr id="15" name="Picture 7" descr="C:\Users\Maks\Desktop\tunnel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2" y="4266580"/>
            <a:ext cx="1084194" cy="108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866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ks\Desktop\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" y="-1883"/>
            <a:ext cx="7561263" cy="1070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ИНФОРМАЦИЯ</a:t>
            </a:r>
          </a:p>
        </p:txBody>
      </p:sp>
    </p:spTree>
    <p:extLst>
      <p:ext uri="{BB962C8B-B14F-4D97-AF65-F5344CB8AC3E}">
        <p14:creationId xmlns:p14="http://schemas.microsoft.com/office/powerpoint/2010/main" val="3781653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192.168.0.1\проекты\Сайты\В разработке\Инвест. портал\_паспорта\Новая папка\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0" y="-9502"/>
            <a:ext cx="7574834" cy="194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\\192.168.0.1\проекты\Сайты\В разработке\Инвест. портал\_паспорта\Новая папка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1" y="8978643"/>
            <a:ext cx="7574834" cy="17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98867" y="9498763"/>
            <a:ext cx="6033804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9584" y="9978215"/>
            <a:ext cx="7561263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информация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4633" y="4847248"/>
            <a:ext cx="692803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PF Square Sans Pro" panose="02000506040000020004" pitchFamily="2" charset="0"/>
              </a:rPr>
              <a:t>Заместитель главы отвечающий за инвестиции </a:t>
            </a:r>
          </a:p>
          <a:p>
            <a:r>
              <a:rPr lang="ru-RU" sz="2000" dirty="0" smtClean="0">
                <a:latin typeface="PF Square Sans Pro Medium" panose="02000500000000020004" pitchFamily="2" charset="0"/>
              </a:rPr>
              <a:t>Шачанина Ирина Владимировна</a:t>
            </a:r>
            <a:endParaRPr lang="ru-RU" sz="1600" dirty="0">
              <a:latin typeface="PF Square Sans Pro" panose="02000506040000020004" pitchFamily="2" charset="0"/>
            </a:endParaRPr>
          </a:p>
          <a:p>
            <a:r>
              <a:rPr lang="ru-RU" sz="1600" dirty="0">
                <a:latin typeface="PF Square Sans Pro" panose="02000506040000020004" pitchFamily="2" charset="0"/>
              </a:rPr>
              <a:t>Телефоны:  8 (834-45</a:t>
            </a:r>
            <a:r>
              <a:rPr lang="ru-RU" sz="1600">
                <a:latin typeface="PF Square Sans Pro" panose="02000506040000020004" pitchFamily="2" charset="0"/>
              </a:rPr>
              <a:t>) </a:t>
            </a:r>
            <a:r>
              <a:rPr lang="ru-RU" sz="1600" smtClean="0">
                <a:latin typeface="PF Square Sans Pro" panose="02000506040000020004" pitchFamily="2" charset="0"/>
              </a:rPr>
              <a:t>2-14-50; 2-60-12</a:t>
            </a:r>
            <a:endParaRPr lang="ru-RU" sz="1600" dirty="0">
              <a:latin typeface="PF Square Sans Pro" panose="02000506040000020004" pitchFamily="2" charset="0"/>
            </a:endParaRPr>
          </a:p>
          <a:p>
            <a:endParaRPr lang="ru-RU" sz="2400" dirty="0">
              <a:latin typeface="PF Square Sans Pro Medium" panose="02000500000000020004" pitchFamily="2" charset="0"/>
            </a:endParaRPr>
          </a:p>
          <a:p>
            <a:endParaRPr lang="ru-RU" sz="2400" dirty="0">
              <a:latin typeface="PF Square Sans Pro Medium" panose="02000500000000020004" pitchFamily="2" charset="0"/>
            </a:endParaRPr>
          </a:p>
          <a:p>
            <a:r>
              <a:rPr lang="ru-RU" sz="2400" dirty="0">
                <a:latin typeface="PF Square Sans Pro Medium" panose="02000500000000020004" pitchFamily="2" charset="0"/>
              </a:rPr>
              <a:t>Контактная информация:</a:t>
            </a:r>
          </a:p>
          <a:p>
            <a:r>
              <a:rPr lang="ru-RU" sz="1600" dirty="0">
                <a:latin typeface="PF Square Sans Pro Medium" panose="02000500000000020004" pitchFamily="2" charset="0"/>
              </a:rPr>
              <a:t>Адрес:   </a:t>
            </a:r>
            <a:r>
              <a:rPr lang="ru-RU" sz="1600" dirty="0">
                <a:latin typeface="PF Square Sans Pro" panose="02000506040000020004" pitchFamily="2" charset="0"/>
              </a:rPr>
              <a:t>431220, Республика Мордовия, г. Темников, ул. Кирова, 26 </a:t>
            </a:r>
          </a:p>
          <a:p>
            <a:r>
              <a:rPr lang="ru-RU" sz="1600" dirty="0">
                <a:latin typeface="PF Square Sans Pro Medium" panose="02000500000000020004" pitchFamily="2" charset="0"/>
              </a:rPr>
              <a:t>E-</a:t>
            </a:r>
            <a:r>
              <a:rPr lang="ru-RU" sz="1600" dirty="0" err="1">
                <a:latin typeface="PF Square Sans Pro Medium" panose="02000500000000020004" pitchFamily="2" charset="0"/>
              </a:rPr>
              <a:t>mail</a:t>
            </a:r>
            <a:r>
              <a:rPr lang="ru-RU" sz="1600" dirty="0">
                <a:latin typeface="PF Square Sans Pro Medium" panose="02000500000000020004" pitchFamily="2" charset="0"/>
              </a:rPr>
              <a:t>:  </a:t>
            </a:r>
            <a:r>
              <a:rPr lang="en-US" sz="1600" dirty="0">
                <a:latin typeface="PF Square Sans Pro" panose="02000506040000020004" pitchFamily="2" charset="0"/>
              </a:rPr>
              <a:t>adm.temnikov@bk.ru</a:t>
            </a:r>
            <a:endParaRPr lang="ru-RU" sz="1600" dirty="0">
              <a:latin typeface="PF Square Sans Pro" panose="02000506040000020004" pitchFamily="2" charset="0"/>
            </a:endParaRPr>
          </a:p>
          <a:p>
            <a:r>
              <a:rPr lang="ru-RU" sz="1600" dirty="0">
                <a:latin typeface="PF Square Sans Pro Medium" panose="02000500000000020004" pitchFamily="2" charset="0"/>
              </a:rPr>
              <a:t>Сайт:     </a:t>
            </a:r>
            <a:r>
              <a:rPr lang="en-US" sz="1600" dirty="0">
                <a:latin typeface="PF Square Sans Pro" panose="02000506040000020004" pitchFamily="2" charset="0"/>
                <a:hlinkClick r:id="rId5"/>
              </a:rPr>
              <a:t>http://temnikov.e-mordovia.ru</a:t>
            </a:r>
            <a:endParaRPr lang="ru-RU" sz="1600" dirty="0">
              <a:latin typeface="PF Square Sans Pro" panose="02000506040000020004" pitchFamily="2" charset="0"/>
            </a:endParaRPr>
          </a:p>
          <a:p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12479" y="2186630"/>
            <a:ext cx="48965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F Square Sans Pro" panose="02000506040000020004" pitchFamily="2" charset="0"/>
              </a:rPr>
              <a:t>Глава </a:t>
            </a:r>
          </a:p>
          <a:p>
            <a:r>
              <a:rPr lang="ru-RU" sz="2000" dirty="0" err="1">
                <a:latin typeface="PF Square Sans Pro" panose="02000506040000020004" pitchFamily="2" charset="0"/>
              </a:rPr>
              <a:t>Темниковского</a:t>
            </a:r>
            <a:r>
              <a:rPr lang="ru-RU" sz="2000" dirty="0">
                <a:latin typeface="PF Square Sans Pro" panose="02000506040000020004" pitchFamily="2" charset="0"/>
              </a:rPr>
              <a:t> муниципального района</a:t>
            </a:r>
          </a:p>
          <a:p>
            <a:r>
              <a:rPr lang="ru-RU" sz="2800" dirty="0" err="1">
                <a:latin typeface="PF Square Sans Pro Medium" panose="02000500000000020004" pitchFamily="2" charset="0"/>
              </a:rPr>
              <a:t>Кизим</a:t>
            </a:r>
            <a:r>
              <a:rPr lang="ru-RU" sz="2800" dirty="0">
                <a:latin typeface="PF Square Sans Pro Medium" panose="02000500000000020004" pitchFamily="2" charset="0"/>
              </a:rPr>
              <a:t> </a:t>
            </a:r>
          </a:p>
          <a:p>
            <a:r>
              <a:rPr lang="ru-RU" sz="2800" dirty="0">
                <a:latin typeface="PF Square Sans Pro Medium" panose="02000500000000020004" pitchFamily="2" charset="0"/>
              </a:rPr>
              <a:t>Сергей Николаевич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Телефоны:  8 (834-45) 2-22-70; 2-60-09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2279" y="2317472"/>
            <a:ext cx="1676445" cy="210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4428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2654</TotalTime>
  <Words>2125</Words>
  <Application>Microsoft Office PowerPoint</Application>
  <PresentationFormat>Произвольный</PresentationFormat>
  <Paragraphs>240</Paragraphs>
  <Slides>26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PF Square Sans Pro Light</vt:lpstr>
      <vt:lpstr>PF Square Sans Pro Medium</vt:lpstr>
      <vt:lpstr>PF Square Sans Pro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</dc:creator>
  <cp:lastModifiedBy>пк</cp:lastModifiedBy>
  <cp:revision>227</cp:revision>
  <dcterms:created xsi:type="dcterms:W3CDTF">2014-07-31T09:11:59Z</dcterms:created>
  <dcterms:modified xsi:type="dcterms:W3CDTF">2021-03-24T11:16:46Z</dcterms:modified>
</cp:coreProperties>
</file>