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jpeg" ContentType="image/jpeg"/>
  <Default Extension="emf" ContentType="image/x-emf"/>
  <Default Extension="xls" ContentType="application/vnd.ms-excel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16" r:id="rId1"/>
  </p:sldMasterIdLst>
  <p:notesMasterIdLst>
    <p:notesMasterId r:id="rId28"/>
  </p:notesMasterIdLst>
  <p:sldIdLst>
    <p:sldId id="256" r:id="rId2"/>
    <p:sldId id="351" r:id="rId3"/>
    <p:sldId id="295" r:id="rId4"/>
    <p:sldId id="348" r:id="rId5"/>
    <p:sldId id="338" r:id="rId6"/>
    <p:sldId id="330" r:id="rId7"/>
    <p:sldId id="315" r:id="rId8"/>
    <p:sldId id="336" r:id="rId9"/>
    <p:sldId id="331" r:id="rId10"/>
    <p:sldId id="353" r:id="rId11"/>
    <p:sldId id="332" r:id="rId12"/>
    <p:sldId id="333" r:id="rId13"/>
    <p:sldId id="334" r:id="rId14"/>
    <p:sldId id="335" r:id="rId15"/>
    <p:sldId id="337" r:id="rId16"/>
    <p:sldId id="350" r:id="rId17"/>
    <p:sldId id="340" r:id="rId18"/>
    <p:sldId id="341" r:id="rId19"/>
    <p:sldId id="355" r:id="rId20"/>
    <p:sldId id="357" r:id="rId21"/>
    <p:sldId id="356" r:id="rId22"/>
    <p:sldId id="349" r:id="rId23"/>
    <p:sldId id="345" r:id="rId24"/>
    <p:sldId id="346" r:id="rId25"/>
    <p:sldId id="347" r:id="rId26"/>
    <p:sldId id="354" r:id="rId27"/>
  </p:sldIdLst>
  <p:sldSz cx="9144000" cy="6858000" type="screen4x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69012ECD-51FC-41F1-AA8D-1B2483CD663E}" styleName="Светлый стиль 2 - акцент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793D81CF-94F2-401A-BA57-92F5A7B2D0C5}" styleName="Средний стиль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69C7853C-536D-4A76-A0AE-DD22124D55A5}" styleName="Стиль из темы 1 - акцент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35758FB7-9AC5-4552-8A53-C91805E547FA}" styleName="Стиль из темы 1 - акцент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0505E3EF-67EA-436B-97B2-0124C06EBD24}" styleName="Средний стиль 4 - акцент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482" autoAdjust="0"/>
    <p:restoredTop sz="94660"/>
  </p:normalViewPr>
  <p:slideViewPr>
    <p:cSldViewPr>
      <p:cViewPr>
        <p:scale>
          <a:sx n="100" d="100"/>
          <a:sy n="100" d="100"/>
        </p:scale>
        <p:origin x="-2040" y="-32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88" d="100"/>
          <a:sy n="88" d="100"/>
        </p:scale>
        <p:origin x="-3822" y="-120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D:\&#1052;&#1086;&#1080;%20&#1076;&#1086;&#1082;&#1091;&#1084;&#1077;&#1085;&#1090;&#1099;1\&#1044;&#1054;&#1050;&#1051;&#1040;&#1044;%20&#1043;&#1051;&#1040;&#1042;&#1067;\&#1044;&#1086;&#1082;&#1083;&#1072;&#1076;%202019&#1075;\&#1044;&#1080;&#1072;&#1075;&#1088;&#1072;&#1084;&#1084;&#1099;\&#1044;&#1080;&#1072;&#1075;&#1088;&#1072;&#1084;&#1084;&#1099;%20-&#1048;&#1090;&#1086;&#1075;&#1080;%202016%20&#1085;&#1072;%203-&#1093;%20&#1089;&#1090;&#1088;.%20&#1085;&#1086;&#1074;&#1099;&#1081;.xls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D:\&#1052;&#1086;&#1080;%20&#1076;&#1086;&#1082;&#1091;&#1084;&#1077;&#1085;&#1090;&#1099;1\&#1044;&#1054;&#1050;&#1051;&#1040;&#1044;%20&#1043;&#1051;&#1040;&#1042;&#1067;\&#1044;&#1086;&#1082;&#1083;&#1072;&#1076;%202019&#1075;\&#1044;&#1080;&#1072;&#1075;&#1088;&#1072;&#1084;&#1084;&#1099;\&#1044;&#1080;&#1072;&#1075;&#1088;&#1072;&#1084;&#1084;&#1099;%20-&#1048;&#1090;&#1086;&#1075;&#1080;%202016%20&#1085;&#1072;%203-&#1093;%20&#1089;&#1090;&#1088;.%20&#1085;&#1086;&#1074;&#1099;&#1081;.xls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D:\&#1052;&#1086;&#1080;%20&#1076;&#1086;&#1082;&#1091;&#1084;&#1077;&#1085;&#1090;&#1099;1\&#1044;&#1054;&#1050;&#1051;&#1040;&#1044;%20&#1043;&#1051;&#1040;&#1042;&#1067;\&#1044;&#1086;&#1082;&#1083;&#1072;&#1076;%202019&#1075;\&#1044;&#1080;&#1072;&#1075;&#1088;&#1072;&#1084;&#1084;&#1099;\&#1044;&#1080;&#1072;&#1075;&#1088;&#1072;&#1084;&#1084;&#1099;%20-&#1048;&#1090;&#1086;&#1075;&#1080;%202016%20&#1085;&#1072;%203-&#1093;%20&#1089;&#1090;&#1088;.%20&#1085;&#1086;&#1074;&#1099;&#1081;.xls" TargetMode="Externa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file:///D:\&#1052;&#1086;&#1080;%20&#1076;&#1086;&#1082;&#1091;&#1084;&#1077;&#1085;&#1090;&#1099;1\&#1044;&#1054;&#1050;&#1051;&#1040;&#1044;%20&#1043;&#1051;&#1040;&#1042;&#1067;\&#1044;&#1086;&#1082;&#1083;&#1072;&#1076;%202019&#1075;\&#1044;&#1080;&#1072;&#1075;&#1088;&#1072;&#1084;&#1084;&#1099;\&#1044;&#1080;&#1072;&#1075;&#1088;&#1072;&#1084;&#1084;&#1099;%20&#1076;&#1083;&#1103;%20&#1076;&#1086;&#1082;&#1083;&#1072;&#1076;&#1072;.xls" TargetMode="External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oleObject" Target="file:///D:\&#1052;&#1086;&#1080;%20&#1076;&#1086;&#1082;&#1091;&#1084;&#1077;&#1085;&#1090;&#1099;1\&#1044;&#1054;&#1050;&#1051;&#1040;&#1044;%20&#1043;&#1051;&#1040;&#1042;&#1067;\&#1044;&#1086;&#1082;&#1083;&#1072;&#1076;%202019&#1075;\&#1044;&#1080;&#1072;&#1075;&#1088;&#1072;&#1084;&#1084;&#1099;\&#1044;&#1080;&#1072;&#1075;&#1088;&#1072;&#1084;&#1084;&#1099;%20-&#1048;&#1090;&#1086;&#1075;&#1080;%202016%20&#1085;&#1072;%203-&#1093;%20&#1089;&#1090;&#1088;.%20&#1085;&#1086;&#1074;&#1099;&#1081;.xls" TargetMode="External"/></Relationships>
</file>

<file path=ppt/charts/_rels/chart6.xml.rels><?xml version="1.0" encoding="UTF-8" standalone="yes"?>
<Relationships xmlns="http://schemas.openxmlformats.org/package/2006/relationships"><Relationship Id="rId2" Type="http://schemas.openxmlformats.org/officeDocument/2006/relationships/oleObject" Target="file:///D:\&#1052;&#1086;&#1080;%20&#1076;&#1086;&#1082;&#1091;&#1084;&#1077;&#1085;&#1090;&#1099;1\&#1044;&#1054;&#1050;&#1051;&#1040;&#1044;%20&#1043;&#1051;&#1040;&#1042;&#1067;\&#1044;&#1086;&#1082;&#1083;&#1072;&#1076;%202019&#1075;\&#1044;&#1080;&#1072;&#1075;&#1088;&#1072;&#1084;&#1084;&#1099;\&#1044;&#1080;&#1072;&#1075;&#1088;&#1072;&#1084;&#1084;&#1099;%20-&#1048;&#1090;&#1086;&#1075;&#1080;%202016%20&#1085;&#1072;%203-&#1093;%20&#1089;&#1090;&#1088;.%20&#1085;&#1086;&#1074;&#1099;&#1081;.xls" TargetMode="External"/><Relationship Id="rId1" Type="http://schemas.openxmlformats.org/officeDocument/2006/relationships/image" Target="../media/image15.jpeg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oleObject" Target="file:///D:\&#1052;&#1086;&#1080;%20&#1076;&#1086;&#1082;&#1091;&#1084;&#1077;&#1085;&#1090;&#1099;1\&#1044;&#1054;&#1050;&#1051;&#1040;&#1044;%20&#1043;&#1051;&#1040;&#1042;&#1067;\&#1044;&#1086;&#1082;&#1083;&#1072;&#1076;%202019&#1075;\&#1044;&#1080;&#1072;&#1075;&#1088;&#1072;&#1084;&#1084;&#1099;\&#1044;&#1080;&#1072;&#1075;&#1088;&#1072;&#1084;&#1084;&#1099;%20-&#1048;&#1090;&#1086;&#1075;&#1080;%202016%20&#1085;&#1072;%203-&#1093;%20&#1089;&#1090;&#1088;.%20&#1085;&#1086;&#1074;&#1099;&#1081;.xls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1200" b="1" i="0" u="none" strike="noStrike" baseline="0">
                <a:solidFill>
                  <a:schemeClr val="tx2">
                    <a:lumMod val="75000"/>
                  </a:schemeClr>
                </a:solidFill>
                <a:latin typeface="Arial Cyr"/>
                <a:ea typeface="Arial Cyr"/>
                <a:cs typeface="Arial Cyr"/>
              </a:defRPr>
            </a:pPr>
            <a:r>
              <a:rPr lang="ru-RU" sz="1200" dirty="0">
                <a:solidFill>
                  <a:schemeClr val="tx2">
                    <a:lumMod val="75000"/>
                  </a:schemeClr>
                </a:solidFill>
              </a:rPr>
              <a:t>Производство зерна
 в сельскохозяйственных предприятиях, т</a:t>
            </a:r>
          </a:p>
        </c:rich>
      </c:tx>
      <c:layout>
        <c:manualLayout>
          <c:xMode val="edge"/>
          <c:yMode val="edge"/>
          <c:x val="0.10592029708076883"/>
          <c:y val="2.4442532918679281E-2"/>
        </c:manualLayout>
      </c:layout>
      <c:overlay val="0"/>
      <c:spPr>
        <a:noFill/>
        <a:ln w="25400">
          <a:noFill/>
        </a:ln>
      </c:spPr>
    </c:title>
    <c:autoTitleDeleted val="0"/>
    <c:view3D>
      <c:rotX val="15"/>
      <c:hPercent val="54"/>
      <c:rotY val="40"/>
      <c:depthPercent val="100"/>
      <c:rAngAx val="1"/>
    </c:view3D>
    <c:floor>
      <c:thickness val="0"/>
      <c:spPr>
        <a:solidFill>
          <a:srgbClr val="99CC00"/>
        </a:solidFill>
        <a:ln w="3175">
          <a:solidFill>
            <a:srgbClr val="000000"/>
          </a:solidFill>
          <a:prstDash val="solid"/>
        </a:ln>
      </c:spPr>
    </c:floor>
    <c:sideWall>
      <c:thickness val="0"/>
      <c:spPr>
        <a:noFill/>
        <a:ln w="25400">
          <a:noFill/>
        </a:ln>
      </c:spPr>
    </c:sideWall>
    <c:backWall>
      <c:thickness val="0"/>
      <c:spPr>
        <a:noFill/>
        <a:ln w="25400">
          <a:noFill/>
        </a:ln>
      </c:spPr>
    </c:backWall>
    <c:plotArea>
      <c:layout>
        <c:manualLayout>
          <c:layoutTarget val="inner"/>
          <c:xMode val="edge"/>
          <c:yMode val="edge"/>
          <c:x val="1.6743867208035407E-3"/>
          <c:y val="0.15010749948546842"/>
          <c:w val="0.99551799655616291"/>
          <c:h val="0.76669397457393296"/>
        </c:manualLayout>
      </c:layout>
      <c:bar3DChart>
        <c:barDir val="col"/>
        <c:grouping val="clustered"/>
        <c:varyColors val="0"/>
        <c:ser>
          <c:idx val="0"/>
          <c:order val="0"/>
          <c:spPr>
            <a:solidFill>
              <a:srgbClr val="FF9900"/>
            </a:solidFill>
            <a:ln w="12700">
              <a:solidFill>
                <a:srgbClr val="000000"/>
              </a:solidFill>
              <a:prstDash val="solid"/>
            </a:ln>
          </c:spPr>
          <c:invertIfNegative val="0"/>
          <c:dLbls>
            <c:dLbl>
              <c:idx val="0"/>
              <c:layout>
                <c:manualLayout>
                  <c:x val="1.5139855090929168E-2"/>
                  <c:y val="-2.674406575090519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6.1150608601109324E-3"/>
                  <c:y val="-1.985427004106238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1.1114678626336756E-2"/>
                  <c:y val="-1.290699976371563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1.3416915118619881E-2"/>
                  <c:y val="-2.022517258335405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layout>
                <c:manualLayout>
                  <c:x val="1.5180117048475737E-2"/>
                  <c:y val="-2.181887847960616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100" b="1" i="0" u="none" strike="noStrike" baseline="0">
                    <a:solidFill>
                      <a:srgbClr val="000000"/>
                    </a:solidFill>
                    <a:latin typeface="Arial Cyr"/>
                    <a:ea typeface="Arial Cyr"/>
                    <a:cs typeface="Arial Cyr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Лист1!$U$23:$U$28</c:f>
              <c:strCache>
                <c:ptCount val="6"/>
                <c:pt idx="0">
                  <c:v>2015г.</c:v>
                </c:pt>
                <c:pt idx="1">
                  <c:v>2016г.</c:v>
                </c:pt>
                <c:pt idx="2">
                  <c:v>2017г.</c:v>
                </c:pt>
                <c:pt idx="3">
                  <c:v>2018г.</c:v>
                </c:pt>
                <c:pt idx="4">
                  <c:v>2019г.</c:v>
                </c:pt>
                <c:pt idx="5">
                  <c:v>2020</c:v>
                </c:pt>
              </c:strCache>
            </c:strRef>
          </c:cat>
          <c:val>
            <c:numRef>
              <c:f>Лист1!$V$23:$V$28</c:f>
              <c:numCache>
                <c:formatCode>General</c:formatCode>
                <c:ptCount val="6"/>
                <c:pt idx="0">
                  <c:v>24274</c:v>
                </c:pt>
                <c:pt idx="1">
                  <c:v>22755</c:v>
                </c:pt>
                <c:pt idx="2">
                  <c:v>25435</c:v>
                </c:pt>
                <c:pt idx="3">
                  <c:v>20722</c:v>
                </c:pt>
                <c:pt idx="4">
                  <c:v>23059</c:v>
                </c:pt>
                <c:pt idx="5">
                  <c:v>30739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ylinder"/>
        <c:axId val="80005376"/>
        <c:axId val="80011264"/>
        <c:axId val="0"/>
      </c:bar3DChart>
      <c:catAx>
        <c:axId val="8000537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low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1000" b="1" i="0" u="none" strike="noStrike" baseline="0">
                <a:solidFill>
                  <a:srgbClr val="000000"/>
                </a:solidFill>
                <a:latin typeface="Arial Cyr"/>
                <a:ea typeface="Arial Cyr"/>
                <a:cs typeface="Arial Cyr"/>
              </a:defRPr>
            </a:pPr>
            <a:endParaRPr lang="ru-RU"/>
          </a:p>
        </c:txPr>
        <c:crossAx val="80011264"/>
        <c:crosses val="autoZero"/>
        <c:auto val="1"/>
        <c:lblAlgn val="ctr"/>
        <c:lblOffset val="100"/>
        <c:tickLblSkip val="1"/>
        <c:tickMarkSkip val="1"/>
        <c:noMultiLvlLbl val="0"/>
      </c:catAx>
      <c:valAx>
        <c:axId val="80011264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extTo"/>
        <c:crossAx val="80005376"/>
        <c:crosses val="autoZero"/>
        <c:crossBetween val="between"/>
      </c:valAx>
      <c:spPr>
        <a:noFill/>
        <a:ln w="25400">
          <a:noFill/>
        </a:ln>
      </c:spPr>
    </c:plotArea>
    <c:plotVisOnly val="1"/>
    <c:dispBlanksAs val="gap"/>
    <c:showDLblsOverMax val="0"/>
  </c:chart>
  <c:spPr>
    <a:noFill/>
    <a:ln w="9525">
      <a:noFill/>
    </a:ln>
  </c:spPr>
  <c:txPr>
    <a:bodyPr/>
    <a:lstStyle/>
    <a:p>
      <a:pPr>
        <a:defRPr sz="1000" b="0" i="0" u="none" strike="noStrike" baseline="0">
          <a:solidFill>
            <a:srgbClr val="000000"/>
          </a:solidFill>
          <a:latin typeface="Arial Cyr"/>
          <a:ea typeface="Arial Cyr"/>
          <a:cs typeface="Arial Cyr"/>
        </a:defRPr>
      </a:pPr>
      <a:endParaRPr lang="ru-RU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1200" b="1" i="0" u="none" strike="noStrike" baseline="0">
                <a:solidFill>
                  <a:schemeClr val="tx2">
                    <a:lumMod val="75000"/>
                  </a:schemeClr>
                </a:solidFill>
                <a:latin typeface="Arial Cyr" panose="020B0604020202020204" pitchFamily="34" charset="0"/>
                <a:ea typeface="Calibri"/>
                <a:cs typeface="Arial Cyr" panose="020B0604020202020204" pitchFamily="34" charset="0"/>
              </a:defRPr>
            </a:pPr>
            <a:r>
              <a:rPr lang="ru-RU" dirty="0">
                <a:solidFill>
                  <a:schemeClr val="tx2">
                    <a:lumMod val="75000"/>
                  </a:schemeClr>
                </a:solidFill>
                <a:latin typeface="Arial Cyr" panose="020B0604020202020204" pitchFamily="34" charset="0"/>
                <a:cs typeface="Arial Cyr" panose="020B0604020202020204" pitchFamily="34" charset="0"/>
              </a:rPr>
              <a:t>Производство продукции животноводства в сельскохозяйственных предприятиях, т. </a:t>
            </a:r>
          </a:p>
        </c:rich>
      </c:tx>
      <c:layout>
        <c:manualLayout>
          <c:xMode val="edge"/>
          <c:yMode val="edge"/>
          <c:x val="0.13119515363609854"/>
          <c:y val="2.5000000000000001E-2"/>
        </c:manualLayout>
      </c:layout>
      <c:overlay val="0"/>
    </c:title>
    <c:autoTitleDeleted val="0"/>
    <c:plotArea>
      <c:layout>
        <c:manualLayout>
          <c:layoutTarget val="inner"/>
          <c:xMode val="edge"/>
          <c:yMode val="edge"/>
          <c:x val="0"/>
          <c:y val="0.17638877952755905"/>
          <c:w val="1"/>
          <c:h val="0.62854363517060363"/>
        </c:manualLayout>
      </c:layout>
      <c:lineChart>
        <c:grouping val="stacked"/>
        <c:varyColors val="0"/>
        <c:ser>
          <c:idx val="0"/>
          <c:order val="0"/>
          <c:spPr>
            <a:ln w="41275"/>
          </c:spPr>
          <c:marker>
            <c:spPr>
              <a:ln w="3175"/>
            </c:spPr>
          </c:marker>
          <c:dLbls>
            <c:dLbl>
              <c:idx val="0"/>
              <c:layout>
                <c:manualLayout>
                  <c:x val="-0.05"/>
                  <c:y val="-5.092592592592584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-0.05"/>
                  <c:y val="-5.5555555555555469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-4.1666666666666664E-2"/>
                  <c:y val="-5.5555555555555552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-0.05"/>
                  <c:y val="-5.5555555555555552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layout>
                <c:manualLayout>
                  <c:x val="-4.9999999999999899E-2"/>
                  <c:y val="-6.0185185185185272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100" b="1" i="0" u="none" strike="noStrike" baseline="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Лист1!$A$10:$A$15</c:f>
              <c:strCache>
                <c:ptCount val="6"/>
                <c:pt idx="0">
                  <c:v>2015г</c:v>
                </c:pt>
                <c:pt idx="1">
                  <c:v>2016г.</c:v>
                </c:pt>
                <c:pt idx="2">
                  <c:v>2017г.</c:v>
                </c:pt>
                <c:pt idx="3">
                  <c:v>2018г.</c:v>
                </c:pt>
                <c:pt idx="4">
                  <c:v>2019г.</c:v>
                </c:pt>
                <c:pt idx="5">
                  <c:v>2020г.</c:v>
                </c:pt>
              </c:strCache>
            </c:strRef>
          </c:cat>
          <c:val>
            <c:numRef>
              <c:f>Лист1!$B$10:$B$15</c:f>
              <c:numCache>
                <c:formatCode>General</c:formatCode>
                <c:ptCount val="6"/>
                <c:pt idx="0">
                  <c:v>182</c:v>
                </c:pt>
                <c:pt idx="1">
                  <c:v>226</c:v>
                </c:pt>
                <c:pt idx="2">
                  <c:v>250</c:v>
                </c:pt>
                <c:pt idx="3">
                  <c:v>564</c:v>
                </c:pt>
                <c:pt idx="4">
                  <c:v>588</c:v>
                </c:pt>
                <c:pt idx="5">
                  <c:v>113</c:v>
                </c:pt>
              </c:numCache>
            </c:numRef>
          </c:val>
          <c:smooth val="0"/>
        </c:ser>
        <c:ser>
          <c:idx val="1"/>
          <c:order val="1"/>
          <c:dLbls>
            <c:dLbl>
              <c:idx val="0"/>
              <c:layout>
                <c:manualLayout>
                  <c:x val="-6.1111111111111116E-2"/>
                  <c:y val="6.9444444444444448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-3.6111111111111108E-2"/>
                  <c:y val="6.481481481481477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-5.5555555555555552E-2"/>
                  <c:y val="6.0185185185185182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-5.5555555555555552E-2"/>
                  <c:y val="5.5555555555555552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layout>
                <c:manualLayout>
                  <c:x val="-6.3888888888888787E-2"/>
                  <c:y val="6.0185185185185182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5"/>
              <c:layout>
                <c:manualLayout>
                  <c:x val="-6.7340067340067337E-3"/>
                  <c:y val="5.000000000000003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100" b="1" i="0" u="none" strike="noStrike" baseline="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Лист1!$A$10:$A$15</c:f>
              <c:strCache>
                <c:ptCount val="6"/>
                <c:pt idx="0">
                  <c:v>2015г</c:v>
                </c:pt>
                <c:pt idx="1">
                  <c:v>2016г.</c:v>
                </c:pt>
                <c:pt idx="2">
                  <c:v>2017г.</c:v>
                </c:pt>
                <c:pt idx="3">
                  <c:v>2018г.</c:v>
                </c:pt>
                <c:pt idx="4">
                  <c:v>2019г.</c:v>
                </c:pt>
                <c:pt idx="5">
                  <c:v>2020г.</c:v>
                </c:pt>
              </c:strCache>
            </c:strRef>
          </c:cat>
          <c:val>
            <c:numRef>
              <c:f>Лист1!$C$10:$C$15</c:f>
              <c:numCache>
                <c:formatCode>General</c:formatCode>
                <c:ptCount val="6"/>
                <c:pt idx="0">
                  <c:v>7128</c:v>
                </c:pt>
                <c:pt idx="1">
                  <c:v>7383</c:v>
                </c:pt>
                <c:pt idx="2">
                  <c:v>8284</c:v>
                </c:pt>
                <c:pt idx="3">
                  <c:v>9156</c:v>
                </c:pt>
                <c:pt idx="4">
                  <c:v>9451</c:v>
                </c:pt>
                <c:pt idx="5">
                  <c:v>10236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82355328"/>
        <c:axId val="82356864"/>
      </c:lineChart>
      <c:catAx>
        <c:axId val="8235532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txPr>
          <a:bodyPr rot="0" vert="horz"/>
          <a:lstStyle/>
          <a:p>
            <a:pPr>
              <a:defRPr sz="1100" b="1" i="0" u="none" strike="noStrike" baseline="0">
                <a:solidFill>
                  <a:srgbClr val="000000"/>
                </a:solidFill>
                <a:latin typeface="Calibri"/>
                <a:ea typeface="Calibri"/>
                <a:cs typeface="Calibri"/>
              </a:defRPr>
            </a:pPr>
            <a:endParaRPr lang="ru-RU"/>
          </a:p>
        </c:txPr>
        <c:crossAx val="82356864"/>
        <c:crosses val="autoZero"/>
        <c:auto val="1"/>
        <c:lblAlgn val="ctr"/>
        <c:lblOffset val="100"/>
        <c:noMultiLvlLbl val="0"/>
      </c:catAx>
      <c:valAx>
        <c:axId val="82356864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extTo"/>
        <c:crossAx val="82355328"/>
        <c:crosses val="autoZero"/>
        <c:crossBetween val="between"/>
      </c:valAx>
      <c:spPr>
        <a:noFill/>
        <a:ln w="25400">
          <a:noFill/>
        </a:ln>
      </c:spPr>
    </c:plotArea>
    <c:legend>
      <c:legendPos val="b"/>
      <c:layout>
        <c:manualLayout>
          <c:xMode val="edge"/>
          <c:yMode val="edge"/>
          <c:x val="0.33284843182480978"/>
          <c:y val="0.90745078740157481"/>
          <c:w val="0.60366314059227444"/>
          <c:h val="9.254921259842519E-2"/>
        </c:manualLayout>
      </c:layout>
      <c:overlay val="0"/>
      <c:txPr>
        <a:bodyPr/>
        <a:lstStyle/>
        <a:p>
          <a:pPr>
            <a:defRPr sz="845" b="0" i="0" u="none" strike="noStrike" baseline="0">
              <a:solidFill>
                <a:srgbClr val="000000"/>
              </a:solidFill>
              <a:latin typeface="Calibri"/>
              <a:ea typeface="Calibri"/>
              <a:cs typeface="Calibri"/>
            </a:defRPr>
          </a:pPr>
          <a:endParaRPr lang="ru-RU"/>
        </a:p>
      </c:txPr>
    </c:legend>
    <c:plotVisOnly val="1"/>
    <c:dispBlanksAs val="zero"/>
    <c:showDLblsOverMax val="0"/>
  </c:chart>
  <c:spPr>
    <a:noFill/>
    <a:ln>
      <a:noFill/>
    </a:ln>
  </c:spPr>
  <c:txPr>
    <a:bodyPr/>
    <a:lstStyle/>
    <a:p>
      <a:pPr>
        <a:defRPr sz="1000" b="0" i="0" u="none" strike="noStrike" baseline="0">
          <a:solidFill>
            <a:srgbClr val="000000"/>
          </a:solidFill>
          <a:latin typeface="Calibri"/>
          <a:ea typeface="Calibri"/>
          <a:cs typeface="Calibri"/>
        </a:defRPr>
      </a:pPr>
      <a:endParaRPr lang="ru-RU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5"/>
    </mc:Choice>
    <mc:Fallback>
      <c:style val="5"/>
    </mc:Fallback>
  </mc:AlternateContent>
  <c:chart>
    <c:title>
      <c:tx>
        <c:rich>
          <a:bodyPr/>
          <a:lstStyle/>
          <a:p>
            <a:pPr>
              <a:defRPr sz="1400">
                <a:solidFill>
                  <a:schemeClr val="tx2">
                    <a:lumMod val="75000"/>
                  </a:schemeClr>
                </a:solidFill>
              </a:defRPr>
            </a:pPr>
            <a:r>
              <a:rPr lang="ru-RU" sz="1400" dirty="0">
                <a:solidFill>
                  <a:schemeClr val="tx2">
                    <a:lumMod val="75000"/>
                  </a:schemeClr>
                </a:solidFill>
              </a:rPr>
              <a:t>Объем  отгруженной продукции промышленного производства, </a:t>
            </a:r>
          </a:p>
          <a:p>
            <a:pPr>
              <a:defRPr sz="1400">
                <a:solidFill>
                  <a:schemeClr val="tx2">
                    <a:lumMod val="75000"/>
                  </a:schemeClr>
                </a:solidFill>
              </a:defRPr>
            </a:pPr>
            <a:r>
              <a:rPr lang="ru-RU" sz="1400" dirty="0">
                <a:solidFill>
                  <a:schemeClr val="tx2">
                    <a:lumMod val="75000"/>
                  </a:schemeClr>
                </a:solidFill>
              </a:rPr>
              <a:t>тыс. руб.</a:t>
            </a:r>
          </a:p>
        </c:rich>
      </c:tx>
      <c:layout>
        <c:manualLayout>
          <c:xMode val="edge"/>
          <c:yMode val="edge"/>
          <c:x val="0.16237835655158489"/>
          <c:y val="0.28361053082650384"/>
        </c:manualLayout>
      </c:layout>
      <c:overlay val="0"/>
    </c:title>
    <c:autoTitleDeleted val="0"/>
    <c:view3D>
      <c:rotX val="15"/>
      <c:rotY val="20"/>
      <c:depthPercent val="100"/>
      <c:rAngAx val="1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3.2634032634032632E-2"/>
          <c:y val="0.20485245901639343"/>
          <c:w val="0.94871794871794868"/>
          <c:h val="0.6856321156576739"/>
        </c:manualLayout>
      </c:layout>
      <c:bar3DChart>
        <c:barDir val="col"/>
        <c:grouping val="stacked"/>
        <c:varyColors val="0"/>
        <c:ser>
          <c:idx val="0"/>
          <c:order val="0"/>
          <c:invertIfNegative val="0"/>
          <c:dLbls>
            <c:dLbl>
              <c:idx val="0"/>
              <c:layout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layout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5"/>
              <c:layout/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b="1"/>
                </a:pPr>
                <a:endParaRPr lang="ru-RU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</c:dLbls>
          <c:cat>
            <c:strRef>
              <c:f>'Лист1 (3)'!$N$1:$N$6</c:f>
              <c:strCache>
                <c:ptCount val="6"/>
                <c:pt idx="0">
                  <c:v>2015г.</c:v>
                </c:pt>
                <c:pt idx="1">
                  <c:v>2016г.</c:v>
                </c:pt>
                <c:pt idx="2">
                  <c:v>2017г.</c:v>
                </c:pt>
                <c:pt idx="3">
                  <c:v>2018г.</c:v>
                </c:pt>
                <c:pt idx="4">
                  <c:v>2019г.</c:v>
                </c:pt>
                <c:pt idx="5">
                  <c:v>2020г.</c:v>
                </c:pt>
              </c:strCache>
            </c:strRef>
          </c:cat>
          <c:val>
            <c:numRef>
              <c:f>'Лист1 (3)'!$O$1:$O$6</c:f>
              <c:numCache>
                <c:formatCode>General</c:formatCode>
                <c:ptCount val="6"/>
                <c:pt idx="0">
                  <c:v>42240.7</c:v>
                </c:pt>
                <c:pt idx="1">
                  <c:v>42945.8</c:v>
                </c:pt>
                <c:pt idx="2">
                  <c:v>37195.199999999997</c:v>
                </c:pt>
                <c:pt idx="3">
                  <c:v>39193</c:v>
                </c:pt>
                <c:pt idx="4">
                  <c:v>38656</c:v>
                </c:pt>
                <c:pt idx="5">
                  <c:v>82606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95"/>
        <c:gapDepth val="95"/>
        <c:shape val="box"/>
        <c:axId val="82413056"/>
        <c:axId val="82414592"/>
        <c:axId val="0"/>
      </c:bar3DChart>
      <c:catAx>
        <c:axId val="8241305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txPr>
          <a:bodyPr rot="0" vert="horz"/>
          <a:lstStyle/>
          <a:p>
            <a:pPr>
              <a:defRPr b="1"/>
            </a:pPr>
            <a:endParaRPr lang="ru-RU"/>
          </a:p>
        </c:txPr>
        <c:crossAx val="82414592"/>
        <c:crosses val="autoZero"/>
        <c:auto val="1"/>
        <c:lblAlgn val="ctr"/>
        <c:lblOffset val="100"/>
        <c:noMultiLvlLbl val="0"/>
      </c:catAx>
      <c:valAx>
        <c:axId val="82414592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extTo"/>
        <c:crossAx val="82413056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1200" b="1" i="0" u="none" strike="noStrike" baseline="0">
                <a:solidFill>
                  <a:srgbClr val="000000"/>
                </a:solidFill>
                <a:latin typeface="Arial Cyr"/>
                <a:ea typeface="Arial Cyr"/>
                <a:cs typeface="Arial Cyr"/>
              </a:defRPr>
            </a:pPr>
            <a:r>
              <a:rPr lang="ru-RU" dirty="0">
                <a:solidFill>
                  <a:schemeClr val="tx2">
                    <a:lumMod val="75000"/>
                  </a:schemeClr>
                </a:solidFill>
              </a:rPr>
              <a:t>Структура видов деятельности малого и среднего бизнеса на территории 
Темниковского  района </a:t>
            </a:r>
          </a:p>
        </c:rich>
      </c:tx>
      <c:layout>
        <c:manualLayout>
          <c:xMode val="edge"/>
          <c:yMode val="edge"/>
          <c:x val="0.12427187980812744"/>
          <c:y val="4.6228710462287104E-2"/>
        </c:manualLayout>
      </c:layout>
      <c:overlay val="0"/>
      <c:spPr>
        <a:noFill/>
        <a:ln w="25400">
          <a:noFill/>
        </a:ln>
      </c:spPr>
    </c:title>
    <c:autoTitleDeleted val="0"/>
    <c:view3D>
      <c:rotX val="15"/>
      <c:rotY val="0"/>
      <c:rAngAx val="0"/>
      <c:perspective val="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.18058252427184465"/>
          <c:y val="0.31630245471804364"/>
          <c:w val="0.6621359223300971"/>
          <c:h val="0.32846793374566069"/>
        </c:manualLayout>
      </c:layout>
      <c:pie3DChart>
        <c:varyColors val="1"/>
        <c:ser>
          <c:idx val="0"/>
          <c:order val="0"/>
          <c:spPr>
            <a:solidFill>
              <a:srgbClr val="9999FF"/>
            </a:solidFill>
            <a:ln w="12700">
              <a:solidFill>
                <a:srgbClr val="000000"/>
              </a:solidFill>
              <a:prstDash val="solid"/>
            </a:ln>
          </c:spPr>
          <c:dPt>
            <c:idx val="0"/>
            <c:bubble3D val="0"/>
          </c:dPt>
          <c:dPt>
            <c:idx val="1"/>
            <c:bubble3D val="0"/>
            <c:spPr>
              <a:solidFill>
                <a:srgbClr val="339966"/>
              </a:solidFill>
              <a:ln w="12700">
                <a:solidFill>
                  <a:srgbClr val="000000"/>
                </a:solidFill>
                <a:prstDash val="solid"/>
              </a:ln>
            </c:spPr>
          </c:dPt>
          <c:dPt>
            <c:idx val="2"/>
            <c:bubble3D val="0"/>
            <c:spPr>
              <a:solidFill>
                <a:srgbClr val="FFFFCC"/>
              </a:solidFill>
              <a:ln w="12700">
                <a:solidFill>
                  <a:srgbClr val="000000"/>
                </a:solidFill>
                <a:prstDash val="solid"/>
              </a:ln>
            </c:spPr>
          </c:dPt>
          <c:dPt>
            <c:idx val="3"/>
            <c:bubble3D val="0"/>
            <c:spPr>
              <a:solidFill>
                <a:srgbClr val="CCFFFF"/>
              </a:solidFill>
              <a:ln w="12700">
                <a:solidFill>
                  <a:srgbClr val="000000"/>
                </a:solidFill>
                <a:prstDash val="solid"/>
              </a:ln>
            </c:spPr>
          </c:dPt>
          <c:dPt>
            <c:idx val="4"/>
            <c:bubble3D val="0"/>
            <c:spPr>
              <a:solidFill>
                <a:srgbClr val="660066"/>
              </a:solidFill>
              <a:ln w="12700">
                <a:solidFill>
                  <a:srgbClr val="000000"/>
                </a:solidFill>
                <a:prstDash val="solid"/>
              </a:ln>
            </c:spPr>
          </c:dPt>
          <c:dLbls>
            <c:dLbl>
              <c:idx val="4"/>
              <c:layout>
                <c:manualLayout>
                  <c:x val="5.7547384246872051E-2"/>
                  <c:y val="-1.4286133941286536E-2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</c:dLbl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000" b="0" i="0" u="none" strike="noStrike" baseline="0">
                    <a:solidFill>
                      <a:srgbClr val="000000"/>
                    </a:solidFill>
                    <a:latin typeface="Arial Cyr"/>
                    <a:ea typeface="Arial Cyr"/>
                    <a:cs typeface="Arial Cyr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</c:dLbls>
          <c:cat>
            <c:strRef>
              <c:f>'малый бизнес'!$A$4:$A$8</c:f>
              <c:strCache>
                <c:ptCount val="5"/>
                <c:pt idx="0">
                  <c:v>строительство</c:v>
                </c:pt>
                <c:pt idx="1">
                  <c:v>сельское хзяйство</c:v>
                </c:pt>
                <c:pt idx="2">
                  <c:v>обрабатывающие производства </c:v>
                </c:pt>
                <c:pt idx="3">
                  <c:v>торговля</c:v>
                </c:pt>
                <c:pt idx="4">
                  <c:v>здравоохранение и предоставление социальных услуг</c:v>
                </c:pt>
              </c:strCache>
            </c:strRef>
          </c:cat>
          <c:val>
            <c:numRef>
              <c:f>'малый бизнес'!$B$4:$B$8</c:f>
              <c:numCache>
                <c:formatCode>0%</c:formatCode>
                <c:ptCount val="5"/>
                <c:pt idx="0">
                  <c:v>0.02</c:v>
                </c:pt>
                <c:pt idx="1">
                  <c:v>0.15</c:v>
                </c:pt>
                <c:pt idx="2">
                  <c:v>6.6000000000000003E-2</c:v>
                </c:pt>
                <c:pt idx="3">
                  <c:v>0.49</c:v>
                </c:pt>
                <c:pt idx="4">
                  <c:v>0.27400000000000002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 w="25400">
          <a:noFill/>
        </a:ln>
      </c:spPr>
    </c:plotArea>
    <c:legend>
      <c:legendPos val="b"/>
      <c:layout>
        <c:manualLayout>
          <c:xMode val="edge"/>
          <c:yMode val="edge"/>
          <c:x val="9.9029109564571213E-2"/>
          <c:y val="0.67234566482109448"/>
          <c:w val="0.8563106925608891"/>
          <c:h val="0.32765419947506563"/>
        </c:manualLayout>
      </c:layout>
      <c:overlay val="0"/>
      <c:spPr>
        <a:solidFill>
          <a:srgbClr val="FFFFFF"/>
        </a:solidFill>
        <a:ln w="3175">
          <a:solidFill>
            <a:srgbClr val="000000"/>
          </a:solidFill>
          <a:prstDash val="sysDash"/>
        </a:ln>
      </c:spPr>
      <c:txPr>
        <a:bodyPr/>
        <a:lstStyle/>
        <a:p>
          <a:pPr>
            <a:defRPr sz="920" b="0" i="0" u="none" strike="noStrike" baseline="0">
              <a:solidFill>
                <a:srgbClr val="000000"/>
              </a:solidFill>
              <a:latin typeface="Arial Cyr"/>
              <a:ea typeface="Arial Cyr"/>
              <a:cs typeface="Arial Cyr"/>
            </a:defRPr>
          </a:pPr>
          <a:endParaRPr lang="ru-RU"/>
        </a:p>
      </c:txPr>
    </c:legend>
    <c:plotVisOnly val="1"/>
    <c:dispBlanksAs val="zero"/>
    <c:showDLblsOverMax val="0"/>
  </c:chart>
  <c:spPr>
    <a:solidFill>
      <a:srgbClr val="FFFFFF"/>
    </a:solidFill>
    <a:ln w="3175">
      <a:solidFill>
        <a:srgbClr val="000000"/>
      </a:solidFill>
      <a:prstDash val="solid"/>
    </a:ln>
  </c:spPr>
  <c:txPr>
    <a:bodyPr/>
    <a:lstStyle/>
    <a:p>
      <a:pPr>
        <a:defRPr sz="1000" b="0" i="0" u="none" strike="noStrike" baseline="0">
          <a:solidFill>
            <a:srgbClr val="000000"/>
          </a:solidFill>
          <a:latin typeface="Arial Cyr"/>
          <a:ea typeface="Arial Cyr"/>
          <a:cs typeface="Arial Cyr"/>
        </a:defRPr>
      </a:pPr>
      <a:endParaRPr lang="ru-RU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1200" b="1" i="0" u="none" strike="noStrike" baseline="0">
                <a:solidFill>
                  <a:srgbClr val="000000"/>
                </a:solidFill>
                <a:latin typeface="Arial Cyr" panose="020B0604020202020204" pitchFamily="34" charset="0"/>
                <a:ea typeface="Calibri"/>
                <a:cs typeface="Arial Cyr" panose="020B0604020202020204" pitchFamily="34" charset="0"/>
              </a:defRPr>
            </a:pPr>
            <a:r>
              <a:rPr lang="ru-RU" dirty="0">
                <a:solidFill>
                  <a:schemeClr val="tx2">
                    <a:lumMod val="75000"/>
                  </a:schemeClr>
                </a:solidFill>
                <a:latin typeface="Arial Cyr" panose="020B0604020202020204" pitchFamily="34" charset="0"/>
                <a:cs typeface="Arial Cyr" panose="020B0604020202020204" pitchFamily="34" charset="0"/>
              </a:rPr>
              <a:t>Число субъектов малого и среднего предпринимательства</a:t>
            </a:r>
            <a:r>
              <a:rPr lang="ru-RU" dirty="0" smtClean="0">
                <a:solidFill>
                  <a:schemeClr val="tx2">
                    <a:lumMod val="75000"/>
                  </a:schemeClr>
                </a:solidFill>
                <a:latin typeface="Arial Cyr" panose="020B0604020202020204" pitchFamily="34" charset="0"/>
                <a:cs typeface="Arial Cyr" panose="020B0604020202020204" pitchFamily="34" charset="0"/>
              </a:rPr>
              <a:t>, ед</a:t>
            </a:r>
            <a:r>
              <a:rPr lang="ru-RU" dirty="0">
                <a:solidFill>
                  <a:schemeClr val="tx2">
                    <a:lumMod val="75000"/>
                  </a:schemeClr>
                </a:solidFill>
                <a:latin typeface="Arial Cyr" panose="020B0604020202020204" pitchFamily="34" charset="0"/>
                <a:cs typeface="Arial Cyr" panose="020B0604020202020204" pitchFamily="34" charset="0"/>
              </a:rPr>
              <a:t>. </a:t>
            </a:r>
            <a:r>
              <a:rPr lang="ru-RU" dirty="0">
                <a:latin typeface="Arial Cyr" panose="020B0604020202020204" pitchFamily="34" charset="0"/>
                <a:cs typeface="Arial Cyr" panose="020B0604020202020204" pitchFamily="34" charset="0"/>
              </a:rPr>
              <a:t>                                             </a:t>
            </a:r>
          </a:p>
        </c:rich>
      </c:tx>
      <c:layout>
        <c:manualLayout>
          <c:xMode val="edge"/>
          <c:yMode val="edge"/>
          <c:x val="0.15253776061011243"/>
          <c:y val="6.6666666666666666E-2"/>
        </c:manualLayout>
      </c:layout>
      <c:overlay val="0"/>
    </c:title>
    <c:autoTitleDeleted val="0"/>
    <c:view3D>
      <c:rotX val="15"/>
      <c:rotY val="20"/>
      <c:depthPercent val="100"/>
      <c:rAngAx val="1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3.0555555555555555E-2"/>
          <c:y val="0.23125000000000001"/>
          <c:w val="0.93888888888888888"/>
          <c:h val="0.64415135608049001"/>
        </c:manualLayout>
      </c:layout>
      <c:bar3DChart>
        <c:barDir val="col"/>
        <c:grouping val="stacked"/>
        <c:varyColors val="0"/>
        <c:ser>
          <c:idx val="0"/>
          <c:order val="0"/>
          <c:invertIfNegative val="0"/>
          <c:dLbls>
            <c:numFmt formatCode="General" sourceLinked="0"/>
            <c:spPr>
              <a:gradFill>
                <a:gsLst>
                  <a:gs pos="0">
                    <a:schemeClr val="accent1">
                      <a:tint val="66000"/>
                      <a:satMod val="160000"/>
                    </a:schemeClr>
                  </a:gs>
                  <a:gs pos="64000">
                    <a:schemeClr val="bg1"/>
                  </a:gs>
                  <a:gs pos="100000">
                    <a:schemeClr val="accent1">
                      <a:tint val="23500"/>
                      <a:satMod val="160000"/>
                    </a:schemeClr>
                  </a:gs>
                </a:gsLst>
                <a:lin ang="5400000" scaled="0"/>
              </a:gradFill>
              <a:ln>
                <a:noFill/>
              </a:ln>
            </c:spPr>
            <c:txPr>
              <a:bodyPr/>
              <a:lstStyle/>
              <a:p>
                <a:pPr>
                  <a:defRPr sz="1100" b="1" i="0" u="none" strike="noStrike" baseline="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'Лист1 (3)'!$AG$31:$AG$36</c:f>
              <c:strCache>
                <c:ptCount val="6"/>
                <c:pt idx="0">
                  <c:v>2015г.</c:v>
                </c:pt>
                <c:pt idx="1">
                  <c:v>2016г.</c:v>
                </c:pt>
                <c:pt idx="2">
                  <c:v>2017г.</c:v>
                </c:pt>
                <c:pt idx="3">
                  <c:v>2018г.</c:v>
                </c:pt>
                <c:pt idx="4">
                  <c:v>2019г.</c:v>
                </c:pt>
                <c:pt idx="5">
                  <c:v>2020г.</c:v>
                </c:pt>
              </c:strCache>
            </c:strRef>
          </c:cat>
          <c:val>
            <c:numRef>
              <c:f>'Лист1 (3)'!$AH$31:$AH$36</c:f>
              <c:numCache>
                <c:formatCode>General</c:formatCode>
                <c:ptCount val="6"/>
                <c:pt idx="0">
                  <c:v>232</c:v>
                </c:pt>
                <c:pt idx="1">
                  <c:v>263</c:v>
                </c:pt>
                <c:pt idx="2">
                  <c:v>295</c:v>
                </c:pt>
                <c:pt idx="3">
                  <c:v>286</c:v>
                </c:pt>
                <c:pt idx="4">
                  <c:v>253</c:v>
                </c:pt>
                <c:pt idx="5">
                  <c:v>305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95"/>
        <c:gapDepth val="95"/>
        <c:shape val="box"/>
        <c:axId val="84145280"/>
        <c:axId val="84146816"/>
        <c:axId val="0"/>
      </c:bar3DChart>
      <c:catAx>
        <c:axId val="8414528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txPr>
          <a:bodyPr rot="0" vert="horz"/>
          <a:lstStyle/>
          <a:p>
            <a:pPr>
              <a:defRPr sz="1100" b="1" i="0" u="none" strike="noStrike" baseline="0">
                <a:solidFill>
                  <a:srgbClr val="000000"/>
                </a:solidFill>
                <a:latin typeface="Calibri"/>
                <a:ea typeface="Calibri"/>
                <a:cs typeface="Calibri"/>
              </a:defRPr>
            </a:pPr>
            <a:endParaRPr lang="ru-RU"/>
          </a:p>
        </c:txPr>
        <c:crossAx val="84146816"/>
        <c:crosses val="autoZero"/>
        <c:auto val="1"/>
        <c:lblAlgn val="ctr"/>
        <c:lblOffset val="100"/>
        <c:noMultiLvlLbl val="0"/>
      </c:catAx>
      <c:valAx>
        <c:axId val="84146816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extTo"/>
        <c:crossAx val="84145280"/>
        <c:crosses val="autoZero"/>
        <c:crossBetween val="between"/>
      </c:valAx>
      <c:spPr>
        <a:noFill/>
        <a:ln w="25400">
          <a:noFill/>
        </a:ln>
      </c:spPr>
    </c:plotArea>
    <c:plotVisOnly val="1"/>
    <c:dispBlanksAs val="gap"/>
    <c:showDLblsOverMax val="0"/>
  </c:chart>
  <c:spPr>
    <a:ln>
      <a:noFill/>
    </a:ln>
  </c:spPr>
  <c:txPr>
    <a:bodyPr/>
    <a:lstStyle/>
    <a:p>
      <a:pPr>
        <a:defRPr sz="1000" b="0" i="0" u="none" strike="noStrike" baseline="0">
          <a:solidFill>
            <a:srgbClr val="000000"/>
          </a:solidFill>
          <a:latin typeface="Calibri"/>
          <a:ea typeface="Calibri"/>
          <a:cs typeface="Calibri"/>
        </a:defRPr>
      </a:pPr>
      <a:endParaRPr lang="ru-RU"/>
    </a:p>
  </c:txPr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1100" b="1" i="0" u="none" strike="noStrike" baseline="0">
                <a:solidFill>
                  <a:srgbClr val="003366"/>
                </a:solidFill>
                <a:latin typeface="Calibri"/>
                <a:ea typeface="Calibri"/>
                <a:cs typeface="Calibri"/>
              </a:defRPr>
            </a:pPr>
            <a:r>
              <a:rPr lang="ru-RU"/>
              <a:t>Общая площадь жилых помещений, приходящаяся в среднем на 1 жителя, всего кв. м. </a:t>
            </a:r>
          </a:p>
        </c:rich>
      </c:tx>
      <c:layout>
        <c:manualLayout>
          <c:xMode val="edge"/>
          <c:yMode val="edge"/>
          <c:x val="0.12091666666666667"/>
          <c:y val="3.7558685446009391E-2"/>
        </c:manualLayout>
      </c:layout>
      <c:overlay val="0"/>
    </c:title>
    <c:autoTitleDeleted val="0"/>
    <c:view3D>
      <c:rotX val="15"/>
      <c:rotY val="20"/>
      <c:depthPercent val="100"/>
      <c:rAngAx val="1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2.7777777777777776E-2"/>
          <c:y val="0.17295109238105799"/>
          <c:w val="0.93888888888888888"/>
          <c:h val="0.70637425603489701"/>
        </c:manualLayout>
      </c:layout>
      <c:bar3DChart>
        <c:barDir val="col"/>
        <c:grouping val="stacked"/>
        <c:varyColors val="0"/>
        <c:ser>
          <c:idx val="0"/>
          <c:order val="0"/>
          <c:spPr>
            <a:blipFill>
              <a:blip xmlns:r="http://schemas.openxmlformats.org/officeDocument/2006/relationships" r:embed="rId1"/>
              <a:tile tx="0" ty="0" sx="100000" sy="100000" flip="none" algn="tl"/>
            </a:blipFill>
          </c:spPr>
          <c:invertIfNegative val="0"/>
          <c:dLbls>
            <c:spPr>
              <a:gradFill>
                <a:gsLst>
                  <a:gs pos="0">
                    <a:schemeClr val="accent1">
                      <a:tint val="66000"/>
                      <a:satMod val="160000"/>
                    </a:schemeClr>
                  </a:gs>
                  <a:gs pos="64000">
                    <a:schemeClr val="bg1"/>
                  </a:gs>
                  <a:gs pos="100000">
                    <a:schemeClr val="accent1">
                      <a:tint val="23500"/>
                      <a:satMod val="160000"/>
                    </a:schemeClr>
                  </a:gs>
                </a:gsLst>
                <a:lin ang="5400000" scaled="0"/>
              </a:gradFill>
            </c:spPr>
            <c:txPr>
              <a:bodyPr/>
              <a:lstStyle/>
              <a:p>
                <a:pPr>
                  <a:defRPr sz="1000" b="1" i="0" u="none" strike="noStrike" baseline="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'Лист1 (3)'!$AD$5:$AD$10</c:f>
              <c:strCache>
                <c:ptCount val="6"/>
                <c:pt idx="0">
                  <c:v>2015г.</c:v>
                </c:pt>
                <c:pt idx="1">
                  <c:v>2016г.</c:v>
                </c:pt>
                <c:pt idx="2">
                  <c:v>2017г.</c:v>
                </c:pt>
                <c:pt idx="3">
                  <c:v>2018г.</c:v>
                </c:pt>
                <c:pt idx="4">
                  <c:v>2019г.</c:v>
                </c:pt>
                <c:pt idx="5">
                  <c:v>2020г.</c:v>
                </c:pt>
              </c:strCache>
            </c:strRef>
          </c:cat>
          <c:val>
            <c:numRef>
              <c:f>'Лист1 (3)'!$AE$5:$AE$10</c:f>
              <c:numCache>
                <c:formatCode>General</c:formatCode>
                <c:ptCount val="6"/>
                <c:pt idx="0">
                  <c:v>36.6</c:v>
                </c:pt>
                <c:pt idx="1">
                  <c:v>37.5</c:v>
                </c:pt>
                <c:pt idx="2">
                  <c:v>38.700000000000003</c:v>
                </c:pt>
                <c:pt idx="3">
                  <c:v>40.700000000000003</c:v>
                </c:pt>
                <c:pt idx="4">
                  <c:v>42.4</c:v>
                </c:pt>
                <c:pt idx="5">
                  <c:v>42.6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95"/>
        <c:gapDepth val="95"/>
        <c:shape val="box"/>
        <c:axId val="84205952"/>
        <c:axId val="84207488"/>
        <c:axId val="0"/>
      </c:bar3DChart>
      <c:catAx>
        <c:axId val="8420595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txPr>
          <a:bodyPr rot="0" vert="horz"/>
          <a:lstStyle/>
          <a:p>
            <a:pPr>
              <a:defRPr sz="1000" b="1" i="0" u="none" strike="noStrike" baseline="0">
                <a:solidFill>
                  <a:srgbClr val="000000"/>
                </a:solidFill>
                <a:latin typeface="Calibri"/>
                <a:ea typeface="Calibri"/>
                <a:cs typeface="Calibri"/>
              </a:defRPr>
            </a:pPr>
            <a:endParaRPr lang="ru-RU"/>
          </a:p>
        </c:txPr>
        <c:crossAx val="84207488"/>
        <c:crosses val="autoZero"/>
        <c:auto val="1"/>
        <c:lblAlgn val="ctr"/>
        <c:lblOffset val="100"/>
        <c:noMultiLvlLbl val="0"/>
      </c:catAx>
      <c:valAx>
        <c:axId val="84207488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extTo"/>
        <c:crossAx val="84205952"/>
        <c:crosses val="autoZero"/>
        <c:crossBetween val="between"/>
      </c:valAx>
      <c:spPr>
        <a:noFill/>
        <a:ln w="25400">
          <a:noFill/>
        </a:ln>
      </c:spPr>
    </c:plotArea>
    <c:plotVisOnly val="1"/>
    <c:dispBlanksAs val="gap"/>
    <c:showDLblsOverMax val="0"/>
  </c:chart>
  <c:spPr>
    <a:ln>
      <a:noFill/>
    </a:ln>
  </c:spPr>
  <c:txPr>
    <a:bodyPr/>
    <a:lstStyle/>
    <a:p>
      <a:pPr>
        <a:defRPr sz="1000" b="0" i="0" u="none" strike="noStrike" baseline="0">
          <a:solidFill>
            <a:srgbClr val="000000"/>
          </a:solidFill>
          <a:latin typeface="Calibri"/>
          <a:ea typeface="Calibri"/>
          <a:cs typeface="Calibri"/>
        </a:defRPr>
      </a:pPr>
      <a:endParaRPr lang="ru-RU"/>
    </a:p>
  </c:txPr>
  <c:externalData r:id="rId2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1100" b="1" i="0" u="none" strike="noStrike" baseline="0">
                <a:solidFill>
                  <a:srgbClr val="003366"/>
                </a:solidFill>
                <a:latin typeface="Calibri"/>
                <a:ea typeface="Calibri"/>
                <a:cs typeface="Calibri"/>
              </a:defRPr>
            </a:pPr>
            <a:r>
              <a:rPr lang="ru-RU"/>
              <a:t>Общая площадь введённого в эксплуатацию жилья с учетом индивидуального жилищного строительства, кв. м. </a:t>
            </a:r>
          </a:p>
        </c:rich>
      </c:tx>
      <c:layout>
        <c:manualLayout>
          <c:xMode val="edge"/>
          <c:yMode val="edge"/>
          <c:x val="0.12893361231943909"/>
          <c:y val="0"/>
        </c:manualLayout>
      </c:layout>
      <c:overlay val="0"/>
    </c:title>
    <c:autoTitleDeleted val="0"/>
    <c:view3D>
      <c:rotX val="15"/>
      <c:rotY val="20"/>
      <c:depthPercent val="10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stacked"/>
        <c:varyColors val="0"/>
        <c:ser>
          <c:idx val="0"/>
          <c:order val="0"/>
          <c:invertIfNegative val="0"/>
          <c:dLbls>
            <c:dLbl>
              <c:idx val="0"/>
              <c:layout/>
              <c:spPr>
                <a:ln>
                  <a:noFill/>
                </a:ln>
                <a:effectLst>
                  <a:glow rad="101600">
                    <a:schemeClr val="bg1">
                      <a:alpha val="40000"/>
                    </a:schemeClr>
                  </a:glow>
                </a:effectLst>
              </c:spPr>
              <c:txPr>
                <a:bodyPr/>
                <a:lstStyle/>
                <a:p>
                  <a:pPr>
                    <a:defRPr b="1"/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layout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5"/>
              <c:layout/>
              <c:showLegendKey val="0"/>
              <c:showVal val="1"/>
              <c:showCatName val="0"/>
              <c:showSerName val="0"/>
              <c:showPercent val="0"/>
              <c:showBubbleSize val="0"/>
            </c:dLbl>
            <c:spPr>
              <a:ln>
                <a:noFill/>
              </a:ln>
            </c:spPr>
            <c:txPr>
              <a:bodyPr/>
              <a:lstStyle/>
              <a:p>
                <a:pPr>
                  <a:defRPr b="1"/>
                </a:pPr>
                <a:endParaRPr lang="ru-RU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</c:dLbls>
          <c:cat>
            <c:strRef>
              <c:f>'Лист1 (3)'!$N$1:$N$6</c:f>
              <c:strCache>
                <c:ptCount val="6"/>
                <c:pt idx="0">
                  <c:v>2015г.</c:v>
                </c:pt>
                <c:pt idx="1">
                  <c:v>2016г.</c:v>
                </c:pt>
                <c:pt idx="2">
                  <c:v>2017г.</c:v>
                </c:pt>
                <c:pt idx="3">
                  <c:v>2018г.</c:v>
                </c:pt>
                <c:pt idx="4">
                  <c:v>2019г.</c:v>
                </c:pt>
                <c:pt idx="5">
                  <c:v>2020г.</c:v>
                </c:pt>
              </c:strCache>
            </c:strRef>
          </c:cat>
          <c:val>
            <c:numRef>
              <c:f>'Лист1 (3)'!$O$1:$O$6</c:f>
              <c:numCache>
                <c:formatCode>General</c:formatCode>
                <c:ptCount val="6"/>
                <c:pt idx="0">
                  <c:v>42240.7</c:v>
                </c:pt>
                <c:pt idx="1">
                  <c:v>42945.8</c:v>
                </c:pt>
                <c:pt idx="2">
                  <c:v>37195.199999999997</c:v>
                </c:pt>
                <c:pt idx="3">
                  <c:v>39193</c:v>
                </c:pt>
                <c:pt idx="4">
                  <c:v>38656</c:v>
                </c:pt>
                <c:pt idx="5">
                  <c:v>82606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95"/>
        <c:gapDepth val="95"/>
        <c:shape val="box"/>
        <c:axId val="91184128"/>
        <c:axId val="91190016"/>
        <c:axId val="0"/>
      </c:bar3DChart>
      <c:catAx>
        <c:axId val="9118412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txPr>
          <a:bodyPr rot="0" vert="horz"/>
          <a:lstStyle/>
          <a:p>
            <a:pPr>
              <a:defRPr sz="1000" b="1" i="0" u="none" strike="noStrike" baseline="0">
                <a:solidFill>
                  <a:srgbClr val="000000"/>
                </a:solidFill>
                <a:latin typeface="Calibri"/>
                <a:ea typeface="Calibri"/>
                <a:cs typeface="Calibri"/>
              </a:defRPr>
            </a:pPr>
            <a:endParaRPr lang="ru-RU"/>
          </a:p>
        </c:txPr>
        <c:crossAx val="91190016"/>
        <c:crosses val="autoZero"/>
        <c:auto val="1"/>
        <c:lblAlgn val="ctr"/>
        <c:lblOffset val="100"/>
        <c:noMultiLvlLbl val="0"/>
      </c:catAx>
      <c:valAx>
        <c:axId val="91190016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extTo"/>
        <c:crossAx val="91184128"/>
        <c:crosses val="autoZero"/>
        <c:crossBetween val="between"/>
      </c:valAx>
      <c:spPr>
        <a:noFill/>
        <a:ln w="25400">
          <a:noFill/>
        </a:ln>
      </c:spPr>
    </c:plotArea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1000" b="0" i="0" u="none" strike="noStrike" baseline="0">
          <a:solidFill>
            <a:srgbClr val="000000"/>
          </a:solidFill>
          <a:latin typeface="Calibri"/>
          <a:ea typeface="Calibri"/>
          <a:cs typeface="Calibri"/>
        </a:defRPr>
      </a:pPr>
      <a:endParaRPr lang="ru-RU"/>
    </a:p>
  </c:txPr>
  <c:externalData r:id="rId1">
    <c:autoUpdate val="0"/>
  </c:externalData>
</c:chartSpac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53B57AA-7A24-4F1C-8CA7-8F3C5F5F3E34}" type="datetimeFigureOut">
              <a:rPr lang="ru-RU" smtClean="0"/>
              <a:pPr/>
              <a:t>07.10.2021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65D368-6025-425E-9166-CCA920DA32E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610909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65D368-6025-425E-9166-CCA920DA32EE}" type="slidenum">
              <a:rPr lang="ru-RU" smtClean="0"/>
              <a:pPr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4302782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10/7/2021</a:t>
            </a:fld>
            <a:endParaRPr 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10/7/2021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10/7/2021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10/7/2021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10/7/2021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10/7/2021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10/7/2021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7EAF463A-BC7C-46EE-9F1E-7F377CCA4891}" type="datetimeFigureOut">
              <a:rPr lang="en-US" smtClean="0"/>
              <a:pPr/>
              <a:t>10/7/2021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17" r:id="rId1"/>
    <p:sldLayoutId id="2147483818" r:id="rId2"/>
    <p:sldLayoutId id="2147483819" r:id="rId3"/>
    <p:sldLayoutId id="2147483820" r:id="rId4"/>
    <p:sldLayoutId id="2147483821" r:id="rId5"/>
    <p:sldLayoutId id="2147483822" r:id="rId6"/>
    <p:sldLayoutId id="2147483823" r:id="rId7"/>
    <p:sldLayoutId id="2147483824" r:id="rId8"/>
    <p:sldLayoutId id="2147483825" r:id="rId9"/>
    <p:sldLayoutId id="2147483826" r:id="rId10"/>
    <p:sldLayoutId id="2147483827" r:id="rId11"/>
  </p:sldLayoutIdLst>
  <p:transition>
    <p:fade/>
  </p:transition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7" Type="http://schemas.openxmlformats.org/officeDocument/2006/relationships/image" Target="../media/image11.gif"/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9.emf"/><Relationship Id="rId5" Type="http://schemas.openxmlformats.org/officeDocument/2006/relationships/oleObject" Target="../embeddings/Microsoft_Excel_97-2003_Worksheet1.xls"/><Relationship Id="rId4" Type="http://schemas.openxmlformats.org/officeDocument/2006/relationships/oleObject" Target="../embeddings/oleObject1.bin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4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7.xml"/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8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5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57200" y="5943600"/>
            <a:ext cx="8458200" cy="685800"/>
          </a:xfrm>
        </p:spPr>
        <p:txBody>
          <a:bodyPr>
            <a:noAutofit/>
          </a:bodyPr>
          <a:lstStyle/>
          <a:p>
            <a:r>
              <a:rPr lang="ru-RU" sz="2000" dirty="0" smtClean="0">
                <a:solidFill>
                  <a:srgbClr val="0070C0"/>
                </a:solidFill>
                <a:latin typeface="Arial Black" pitchFamily="34" charset="0"/>
              </a:rPr>
              <a:t/>
            </a:r>
            <a:br>
              <a:rPr lang="ru-RU" sz="2000" dirty="0" smtClean="0">
                <a:solidFill>
                  <a:srgbClr val="0070C0"/>
                </a:solidFill>
                <a:latin typeface="Arial Black" pitchFamily="34" charset="0"/>
              </a:rPr>
            </a:br>
            <a:r>
              <a:rPr lang="ru-RU" sz="2000" dirty="0" smtClean="0">
                <a:solidFill>
                  <a:srgbClr val="0070C0"/>
                </a:solidFill>
                <a:latin typeface="Arial Black" pitchFamily="34" charset="0"/>
              </a:rPr>
              <a:t/>
            </a:r>
            <a:br>
              <a:rPr lang="ru-RU" sz="2000" dirty="0" smtClean="0">
                <a:solidFill>
                  <a:srgbClr val="0070C0"/>
                </a:solidFill>
                <a:latin typeface="Arial Black" pitchFamily="34" charset="0"/>
              </a:rPr>
            </a:br>
            <a:r>
              <a:rPr lang="ru-RU" sz="2000" dirty="0">
                <a:solidFill>
                  <a:srgbClr val="0070C0"/>
                </a:solidFill>
                <a:latin typeface="Arial Black" pitchFamily="34" charset="0"/>
              </a:rPr>
              <a:t/>
            </a:r>
            <a:br>
              <a:rPr lang="ru-RU" sz="2000" dirty="0">
                <a:solidFill>
                  <a:srgbClr val="0070C0"/>
                </a:solidFill>
                <a:latin typeface="Arial Black" pitchFamily="34" charset="0"/>
              </a:rPr>
            </a:br>
            <a:r>
              <a:rPr lang="ru-RU" sz="2000" dirty="0" smtClean="0">
                <a:solidFill>
                  <a:srgbClr val="0070C0"/>
                </a:solidFill>
                <a:latin typeface="Arial Black" pitchFamily="34" charset="0"/>
              </a:rPr>
              <a:t/>
            </a:r>
            <a:br>
              <a:rPr lang="ru-RU" sz="2000" dirty="0" smtClean="0">
                <a:solidFill>
                  <a:srgbClr val="0070C0"/>
                </a:solidFill>
                <a:latin typeface="Arial Black" pitchFamily="34" charset="0"/>
              </a:rPr>
            </a:br>
            <a:r>
              <a:rPr lang="ru-RU" sz="2000" dirty="0">
                <a:solidFill>
                  <a:srgbClr val="0070C0"/>
                </a:solidFill>
                <a:latin typeface="Arial Black" pitchFamily="34" charset="0"/>
              </a:rPr>
              <a:t/>
            </a:r>
            <a:br>
              <a:rPr lang="ru-RU" sz="2000" dirty="0">
                <a:solidFill>
                  <a:srgbClr val="0070C0"/>
                </a:solidFill>
                <a:latin typeface="Arial Black" pitchFamily="34" charset="0"/>
              </a:rPr>
            </a:br>
            <a:r>
              <a:rPr lang="ru-RU" sz="2000" dirty="0" smtClean="0">
                <a:solidFill>
                  <a:srgbClr val="0070C0"/>
                </a:solidFill>
                <a:latin typeface="Arial Black" pitchFamily="34" charset="0"/>
              </a:rPr>
              <a:t/>
            </a:r>
            <a:br>
              <a:rPr lang="ru-RU" sz="2000" dirty="0" smtClean="0">
                <a:solidFill>
                  <a:srgbClr val="0070C0"/>
                </a:solidFill>
                <a:latin typeface="Arial Black" pitchFamily="34" charset="0"/>
              </a:rPr>
            </a:br>
            <a:r>
              <a:rPr lang="ru-RU" sz="2000" dirty="0">
                <a:solidFill>
                  <a:srgbClr val="0070C0"/>
                </a:solidFill>
                <a:latin typeface="Arial Black" pitchFamily="34" charset="0"/>
              </a:rPr>
              <a:t/>
            </a:r>
            <a:br>
              <a:rPr lang="ru-RU" sz="2000" dirty="0">
                <a:solidFill>
                  <a:srgbClr val="0070C0"/>
                </a:solidFill>
                <a:latin typeface="Arial Black" pitchFamily="34" charset="0"/>
              </a:rPr>
            </a:br>
            <a:r>
              <a:rPr lang="ru-RU" sz="2000" dirty="0" smtClean="0">
                <a:solidFill>
                  <a:srgbClr val="0070C0"/>
                </a:solidFill>
                <a:latin typeface="Arial Black" pitchFamily="34" charset="0"/>
              </a:rPr>
              <a:t/>
            </a:r>
            <a:br>
              <a:rPr lang="ru-RU" sz="2000" dirty="0" smtClean="0">
                <a:solidFill>
                  <a:srgbClr val="0070C0"/>
                </a:solidFill>
                <a:latin typeface="Arial Black" pitchFamily="34" charset="0"/>
              </a:rPr>
            </a:br>
            <a:endParaRPr lang="ru-RU" sz="2000" b="1" i="1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53540" y="76200"/>
            <a:ext cx="873924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dirty="0" smtClean="0">
                <a:solidFill>
                  <a:schemeClr val="tx2">
                    <a:lumMod val="75000"/>
                  </a:schemeClr>
                </a:solidFill>
                <a:latin typeface="Arial Black" pitchFamily="34" charset="0"/>
              </a:rPr>
              <a:t>ИНВЕСТИЦИОННЫЙ ПАСПОРТ</a:t>
            </a:r>
          </a:p>
          <a:p>
            <a:pPr algn="ctr"/>
            <a:r>
              <a:rPr lang="ru-RU" sz="2000" dirty="0">
                <a:solidFill>
                  <a:schemeClr val="tx2">
                    <a:lumMod val="75000"/>
                  </a:schemeClr>
                </a:solidFill>
                <a:latin typeface="Arial Black" pitchFamily="34" charset="0"/>
              </a:rPr>
              <a:t>ТЕМНИКОВСКОГО МУНИЦИПАЛЬНОГО РАЙОНА</a:t>
            </a:r>
            <a:br>
              <a:rPr lang="ru-RU" sz="2000" dirty="0">
                <a:solidFill>
                  <a:schemeClr val="tx2">
                    <a:lumMod val="75000"/>
                  </a:schemeClr>
                </a:solidFill>
                <a:latin typeface="Arial Black" pitchFamily="34" charset="0"/>
              </a:rPr>
            </a:br>
            <a:r>
              <a:rPr lang="ru-RU" sz="2000" dirty="0">
                <a:solidFill>
                  <a:schemeClr val="tx2">
                    <a:lumMod val="75000"/>
                  </a:schemeClr>
                </a:solidFill>
              </a:rPr>
              <a:t/>
            </a:r>
            <a:br>
              <a:rPr lang="ru-RU" sz="2000" dirty="0">
                <a:solidFill>
                  <a:schemeClr val="tx2">
                    <a:lumMod val="75000"/>
                  </a:schemeClr>
                </a:solidFill>
              </a:rPr>
            </a:br>
            <a:endParaRPr lang="ru-RU" sz="2000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2050" name="Picture 2" descr="D:\Мои документы1\ИНВЕСТИЦИИ\2021 год\Инвестпапсорт Одинцово 14.09\10615_wsmo2pawsk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0203" y="710795"/>
            <a:ext cx="3461927" cy="33211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D:\Мои документы1\ИНВЕСТИЦИИ\2021 год\Инвестпапсорт Одинцово 14.09\033015_051178157699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004" y="2507191"/>
            <a:ext cx="2743200" cy="18242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D:\Мои документы1\ИНВЕСТИЦИИ\2021 год\Инвестпапсорт Одинцово 14.09\IMG_3352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004" y="679534"/>
            <a:ext cx="2743200" cy="18276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Users\пк\Desktop\20190526_130224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2131" y="2532970"/>
            <a:ext cx="2374537" cy="16146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C:\Users\пк\Desktop\ca66e044469e68aad6c0c82fc84eb067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2132" y="710796"/>
            <a:ext cx="2374537" cy="1859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4" descr="D:\Документы\Мои документы\Мои рисунки\Старинный Темников\image (26)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003" y="4031910"/>
            <a:ext cx="8579665" cy="26736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 descr="D:\Документы\Мои документы\Мои рисунки\С.Н. Кизим\-GHDe-Tr9AA.jpg"/>
          <p:cNvPicPr>
            <a:picLocks noGrp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762000"/>
            <a:ext cx="3886200" cy="289560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533400"/>
          </a:xfrm>
        </p:spPr>
        <p:txBody>
          <a:bodyPr/>
          <a:lstStyle/>
          <a:p>
            <a:r>
              <a:rPr lang="ru-RU" sz="1800" b="1" dirty="0" smtClean="0">
                <a:solidFill>
                  <a:schemeClr val="tx2">
                    <a:lumMod val="75000"/>
                  </a:schemeClr>
                </a:solidFill>
              </a:rPr>
              <a:t>Обращение главы Темниковского муниципального района</a:t>
            </a:r>
            <a:endParaRPr lang="ru-RU" sz="18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57201" y="3276600"/>
            <a:ext cx="7772399" cy="35086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400" i="1" dirty="0" smtClean="0">
                <a:solidFill>
                  <a:schemeClr val="tx2">
                    <a:lumMod val="75000"/>
                  </a:schemeClr>
                </a:solidFill>
              </a:rPr>
              <a:t>	</a:t>
            </a:r>
          </a:p>
          <a:p>
            <a:pPr algn="just"/>
            <a:r>
              <a:rPr lang="ru-RU" sz="1400" i="1" dirty="0" smtClean="0">
                <a:solidFill>
                  <a:schemeClr val="tx2">
                    <a:lumMod val="75000"/>
                  </a:schemeClr>
                </a:solidFill>
              </a:rPr>
              <a:t>             </a:t>
            </a:r>
          </a:p>
          <a:p>
            <a:pPr algn="just"/>
            <a:r>
              <a:rPr lang="ru-RU" sz="1400" i="1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ru-RU" sz="1400" i="1" dirty="0" smtClean="0">
                <a:solidFill>
                  <a:schemeClr val="tx2">
                    <a:lumMod val="75000"/>
                  </a:schemeClr>
                </a:solidFill>
              </a:rPr>
              <a:t>            «</a:t>
            </a:r>
            <a:r>
              <a:rPr lang="ru-RU" sz="1400" dirty="0" smtClean="0">
                <a:solidFill>
                  <a:schemeClr val="tx2">
                    <a:lumMod val="75000"/>
                  </a:schemeClr>
                </a:solidFill>
              </a:rPr>
              <a:t>Темниковский муниципальный район— </a:t>
            </a:r>
            <a:r>
              <a:rPr lang="ru-RU" sz="1400" dirty="0">
                <a:solidFill>
                  <a:schemeClr val="tx2">
                    <a:lumMod val="75000"/>
                  </a:schemeClr>
                </a:solidFill>
              </a:rPr>
              <a:t>идеальное место для инвестиций. Наш муниципалитет — это огромные земельные ресурсы, прекрасная экология, развитая экономика, хорошая транспортная доступность, богатое культурное наследие, множество рекреационных зон и точек притяжения. </a:t>
            </a:r>
          </a:p>
          <a:p>
            <a:pPr algn="just"/>
            <a:r>
              <a:rPr lang="ru-RU" sz="1400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ru-RU" sz="1400" dirty="0" smtClean="0">
                <a:solidFill>
                  <a:schemeClr val="tx2">
                    <a:lumMod val="75000"/>
                  </a:schemeClr>
                </a:solidFill>
              </a:rPr>
              <a:t>            Главный </a:t>
            </a:r>
            <a:r>
              <a:rPr lang="ru-RU" sz="1400" dirty="0">
                <a:solidFill>
                  <a:schemeClr val="tx2">
                    <a:lumMod val="75000"/>
                  </a:schemeClr>
                </a:solidFill>
              </a:rPr>
              <a:t>инвестиционный проект ближайших лет — </a:t>
            </a:r>
            <a:r>
              <a:rPr lang="ru-RU" sz="1400" dirty="0" smtClean="0">
                <a:solidFill>
                  <a:schemeClr val="tx2">
                    <a:lumMod val="75000"/>
                  </a:schemeClr>
                </a:solidFill>
              </a:rPr>
              <a:t>развитие </a:t>
            </a:r>
            <a:r>
              <a:rPr lang="ru-RU" sz="1400" dirty="0">
                <a:solidFill>
                  <a:schemeClr val="tx2">
                    <a:lumMod val="75000"/>
                  </a:schemeClr>
                </a:solidFill>
              </a:rPr>
              <a:t>паломническо-туристического кластера «Арзамас – Дивеево – Саров</a:t>
            </a:r>
            <a:r>
              <a:rPr lang="ru-RU" sz="1400" dirty="0" smtClean="0">
                <a:solidFill>
                  <a:schemeClr val="tx2">
                    <a:lumMod val="75000"/>
                  </a:schemeClr>
                </a:solidFill>
              </a:rPr>
              <a:t>» </a:t>
            </a:r>
            <a:r>
              <a:rPr lang="ru-RU" sz="14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(« Саранск-Темников-</a:t>
            </a:r>
            <a:r>
              <a:rPr lang="ru-RU" sz="14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Санаксар</a:t>
            </a:r>
            <a:r>
              <a:rPr lang="ru-RU" sz="14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»).</a:t>
            </a:r>
          </a:p>
          <a:p>
            <a:pPr algn="just"/>
            <a:r>
              <a:rPr lang="ru-RU" sz="1400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ru-RU" sz="1400" dirty="0">
                <a:solidFill>
                  <a:schemeClr val="tx2">
                    <a:lumMod val="75000"/>
                  </a:schemeClr>
                </a:solidFill>
              </a:rPr>
              <a:t>Он предполагает масштабные инвестиции в туристические и культурные объекты, парки и зоны отдыха, сферу медицины, образования и спортивную инфраструктуру. </a:t>
            </a:r>
          </a:p>
          <a:p>
            <a:pPr algn="just"/>
            <a:r>
              <a:rPr lang="ru-RU" sz="1400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ru-RU" sz="1400" dirty="0" smtClean="0">
                <a:solidFill>
                  <a:schemeClr val="tx2">
                    <a:lumMod val="75000"/>
                  </a:schemeClr>
                </a:solidFill>
              </a:rPr>
              <a:t>            Мы </a:t>
            </a:r>
            <a:r>
              <a:rPr lang="ru-RU" sz="1400" dirty="0">
                <a:solidFill>
                  <a:schemeClr val="tx2">
                    <a:lumMod val="75000"/>
                  </a:schemeClr>
                </a:solidFill>
              </a:rPr>
              <a:t>рады всем предпринимателям, которые хотят работать в нашем </a:t>
            </a:r>
            <a:r>
              <a:rPr lang="ru-RU" sz="1400" dirty="0" smtClean="0">
                <a:solidFill>
                  <a:schemeClr val="tx2">
                    <a:lumMod val="75000"/>
                  </a:schemeClr>
                </a:solidFill>
              </a:rPr>
              <a:t>районе, </a:t>
            </a:r>
            <a:r>
              <a:rPr lang="ru-RU" sz="1400" dirty="0">
                <a:solidFill>
                  <a:schemeClr val="tx2">
                    <a:lumMod val="75000"/>
                  </a:schemeClr>
                </a:solidFill>
              </a:rPr>
              <a:t>и окажем содействие всем конструктивным бизнес-проектам.» </a:t>
            </a:r>
          </a:p>
          <a:p>
            <a:pPr algn="r"/>
            <a:endParaRPr lang="ru-RU" b="1" i="1" dirty="0" smtClean="0">
              <a:solidFill>
                <a:schemeClr val="tx2">
                  <a:lumMod val="75000"/>
                </a:schemeClr>
              </a:solidFill>
            </a:endParaRPr>
          </a:p>
          <a:p>
            <a:pPr algn="r"/>
            <a:endParaRPr lang="ru-RU" b="1" i="1" dirty="0">
              <a:solidFill>
                <a:schemeClr val="tx2">
                  <a:lumMod val="75000"/>
                </a:schemeClr>
              </a:solidFill>
            </a:endParaRPr>
          </a:p>
          <a:p>
            <a:pPr algn="r"/>
            <a:r>
              <a:rPr lang="ru-RU" b="1" i="1" dirty="0" smtClean="0">
                <a:solidFill>
                  <a:schemeClr val="tx2">
                    <a:lumMod val="75000"/>
                  </a:schemeClr>
                </a:solidFill>
              </a:rPr>
              <a:t>Ваш </a:t>
            </a:r>
            <a:r>
              <a:rPr lang="ru-RU" b="1" i="1" dirty="0">
                <a:solidFill>
                  <a:schemeClr val="tx2">
                    <a:lumMod val="75000"/>
                  </a:schemeClr>
                </a:solidFill>
              </a:rPr>
              <a:t>глава </a:t>
            </a:r>
            <a:r>
              <a:rPr lang="ru-RU" b="1" i="1" dirty="0" smtClean="0">
                <a:solidFill>
                  <a:schemeClr val="tx2">
                    <a:lumMod val="75000"/>
                  </a:schemeClr>
                </a:solidFill>
              </a:rPr>
              <a:t>Сергей Кизим</a:t>
            </a:r>
            <a:endParaRPr lang="ru-RU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991815"/>
      </p:ext>
    </p:extLst>
  </p:cSld>
  <p:clrMapOvr>
    <a:masterClrMapping/>
  </p:clrMapOvr>
  <p:transition>
    <p:fad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5300" y="228600"/>
            <a:ext cx="8229600" cy="381000"/>
          </a:xfrm>
        </p:spPr>
        <p:txBody>
          <a:bodyPr/>
          <a:lstStyle/>
          <a:p>
            <a:r>
              <a:rPr lang="ru-RU" sz="20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/>
            </a:r>
            <a:br>
              <a:rPr lang="ru-RU" sz="20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</a:br>
            <a:r>
              <a:rPr lang="ru-RU" sz="20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/>
            </a:r>
            <a:br>
              <a:rPr lang="ru-RU" sz="20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</a:br>
            <a:r>
              <a:rPr lang="ru-RU" sz="20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/>
            </a:r>
            <a:br>
              <a:rPr lang="ru-RU" sz="20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</a:br>
            <a:r>
              <a:rPr lang="ru-RU" sz="20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/>
            </a:r>
            <a:br>
              <a:rPr lang="ru-RU" sz="20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</a:br>
            <a:r>
              <a:rPr lang="ru-RU" sz="1600" dirty="0" smtClean="0">
                <a:solidFill>
                  <a:schemeClr val="tx2">
                    <a:lumMod val="75000"/>
                  </a:schemeClr>
                </a:solidFill>
                <a:effectLst/>
                <a:latin typeface="Arial Black" pitchFamily="34" charset="0"/>
              </a:rPr>
              <a:t>ОБЩИЕ СВЕДЕНИЯ О ТЕМНИКОВСКОМ МУНИЦИПАЛЬНОМ РАЙОНЕ</a:t>
            </a:r>
            <a:endParaRPr lang="ru-RU" sz="1600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sz="quarter" idx="13"/>
          </p:nvPr>
        </p:nvSpPr>
        <p:spPr>
          <a:xfrm>
            <a:off x="381000" y="876300"/>
            <a:ext cx="4267200" cy="1371600"/>
          </a:xfrm>
        </p:spPr>
        <p:txBody>
          <a:bodyPr>
            <a:noAutofit/>
          </a:bodyPr>
          <a:lstStyle/>
          <a:p>
            <a:pPr marL="0" indent="0" algn="just">
              <a:buNone/>
              <a:defRPr/>
            </a:pPr>
            <a:r>
              <a:rPr lang="ru-RU" sz="1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ru-RU" sz="12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Площадь </a:t>
            </a:r>
            <a:r>
              <a:rPr lang="ru-RU" sz="1200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территории </a:t>
            </a:r>
            <a:r>
              <a:rPr lang="ru-RU" sz="12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Темниковского муниципального  района -1 936,8 </a:t>
            </a:r>
            <a:r>
              <a:rPr lang="ru-RU" sz="1200" b="1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кв.км</a:t>
            </a:r>
            <a:r>
              <a:rPr lang="ru-RU" sz="12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 </a:t>
            </a:r>
          </a:p>
          <a:p>
            <a:pPr marL="0" indent="0" algn="just">
              <a:buNone/>
              <a:defRPr/>
            </a:pPr>
            <a:r>
              <a:rPr lang="ru-RU" sz="12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Численность </a:t>
            </a:r>
            <a:r>
              <a:rPr lang="ru-RU" sz="1200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населения на 1 января </a:t>
            </a:r>
            <a:r>
              <a:rPr lang="ru-RU" sz="12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2021 </a:t>
            </a:r>
            <a:r>
              <a:rPr lang="ru-RU" sz="1200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г.  </a:t>
            </a:r>
            <a:r>
              <a:rPr lang="ru-RU" sz="12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12553 человека.</a:t>
            </a:r>
            <a:r>
              <a:rPr lang="ru-RU" sz="12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 национальному составу преобладающее большинство – 61,2% составляет русские, 29,8 % - мордва,  7,7% - татары</a:t>
            </a:r>
            <a:r>
              <a:rPr lang="ru-RU" sz="12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buNone/>
              <a:defRPr/>
            </a:pPr>
            <a:r>
              <a:rPr lang="ru-RU" sz="12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В составе района 1 городское и 6  сельских поселений. </a:t>
            </a:r>
            <a:endParaRPr lang="ru-RU" sz="1200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  <a:defRPr/>
            </a:pPr>
            <a:r>
              <a:rPr lang="ru-RU" sz="12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Административным </a:t>
            </a:r>
            <a:r>
              <a:rPr lang="ru-RU" sz="1200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центром </a:t>
            </a:r>
            <a:r>
              <a:rPr lang="ru-RU" sz="12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Темниковского муниципального района </a:t>
            </a:r>
            <a:r>
              <a:rPr lang="ru-RU" sz="1200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является  </a:t>
            </a:r>
            <a:r>
              <a:rPr lang="ru-RU" sz="12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г. Темников.</a:t>
            </a:r>
            <a:endParaRPr lang="ru-RU" sz="1200" b="1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>
              <a:defRPr/>
            </a:pPr>
            <a:endParaRPr lang="ru-RU" sz="1200" dirty="0">
              <a:solidFill>
                <a:srgbClr val="000000"/>
              </a:solidFill>
              <a:ea typeface="Times New Roman" pitchFamily="18" charset="0"/>
              <a:cs typeface="Arial" charset="0"/>
            </a:endParaRPr>
          </a:p>
          <a:p>
            <a:pPr marL="0" indent="0">
              <a:buNone/>
              <a:defRPr/>
            </a:pPr>
            <a:r>
              <a:rPr lang="ru-RU" sz="1200" b="1" i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1200" dirty="0"/>
          </a:p>
        </p:txBody>
      </p:sp>
      <p:pic>
        <p:nvPicPr>
          <p:cNvPr id="5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>
            <a:lum bright="-12000"/>
          </a:blip>
          <a:srcRect/>
          <a:stretch>
            <a:fillRect/>
          </a:stretch>
        </p:blipFill>
        <p:spPr bwMode="auto">
          <a:xfrm>
            <a:off x="533400" y="2819400"/>
            <a:ext cx="3048000" cy="188480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graphicFrame>
        <p:nvGraphicFramePr>
          <p:cNvPr id="7" name="Объект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990258337"/>
              </p:ext>
            </p:extLst>
          </p:nvPr>
        </p:nvGraphicFramePr>
        <p:xfrm>
          <a:off x="457200" y="4878387"/>
          <a:ext cx="3225800" cy="17510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17" name="Лист" r:id="rId5" imgW="3295622" imgH="2104920" progId="Excel.Sheet.8">
                  <p:embed/>
                </p:oleObj>
              </mc:Choice>
              <mc:Fallback>
                <p:oleObj name="Лист" r:id="rId5" imgW="3295622" imgH="2104920" progId="Excel.Sheet.8">
                  <p:embed/>
                  <p:pic>
                    <p:nvPicPr>
                      <p:cNvPr id="0" name="Диаграмма 12"/>
                      <p:cNvPicPr>
                        <a:picLocks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7200" y="4878387"/>
                        <a:ext cx="3225800" cy="17510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4838700" y="3962400"/>
            <a:ext cx="4038600" cy="26482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-283464" algn="ctr">
              <a:defRPr/>
            </a:pPr>
            <a:r>
              <a:rPr lang="ru-RU" altLang="ru-RU" sz="12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Темников  </a:t>
            </a:r>
            <a:r>
              <a:rPr lang="ru-RU" altLang="ru-RU" sz="1200" b="1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основан в </a:t>
            </a:r>
            <a:r>
              <a:rPr lang="ru-RU" altLang="ru-RU" sz="12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1536 </a:t>
            </a:r>
            <a:r>
              <a:rPr lang="ru-RU" altLang="ru-RU" sz="1200" b="1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году.</a:t>
            </a:r>
          </a:p>
          <a:p>
            <a:pPr indent="-283464" algn="just">
              <a:lnSpc>
                <a:spcPct val="112000"/>
              </a:lnSpc>
              <a:defRPr/>
            </a:pPr>
            <a:r>
              <a:rPr lang="ru-RU" sz="1200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Темниковский </a:t>
            </a:r>
            <a:r>
              <a:rPr lang="ru-RU" sz="12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район расположен в северо-западной части Республики Мордовия, центре </a:t>
            </a:r>
            <a:r>
              <a:rPr lang="ru-RU" sz="1200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Волговятской</a:t>
            </a:r>
            <a:r>
              <a:rPr lang="ru-RU" sz="12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зоны и граничит на западе с </a:t>
            </a:r>
            <a:r>
              <a:rPr lang="ru-RU" sz="1200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Теньгушевским</a:t>
            </a:r>
            <a:r>
              <a:rPr lang="ru-RU" sz="12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на юге с </a:t>
            </a:r>
            <a:r>
              <a:rPr lang="ru-RU" sz="1200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Торбеевским</a:t>
            </a:r>
            <a:r>
              <a:rPr lang="ru-RU" sz="12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200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Атюрьевским</a:t>
            </a:r>
            <a:r>
              <a:rPr lang="ru-RU" sz="12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200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Краснослободским</a:t>
            </a:r>
            <a:r>
              <a:rPr lang="ru-RU" sz="12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на востоке с </a:t>
            </a:r>
            <a:r>
              <a:rPr lang="ru-RU" sz="1200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Ельниковским</a:t>
            </a:r>
            <a:r>
              <a:rPr lang="ru-RU" sz="12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районами Республики, на севере с Нижегородской областью</a:t>
            </a:r>
            <a:r>
              <a:rPr lang="ru-RU" sz="1200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indent="-283464">
              <a:lnSpc>
                <a:spcPct val="112000"/>
              </a:lnSpc>
              <a:defRPr/>
            </a:pPr>
            <a:r>
              <a:rPr lang="ru-RU" sz="12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Вблизи </a:t>
            </a:r>
            <a:r>
              <a:rPr lang="ru-RU" sz="12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крупных  городов</a:t>
            </a:r>
            <a:r>
              <a:rPr lang="ru-RU" sz="1200" kern="10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</a:p>
          <a:p>
            <a:pPr>
              <a:defRPr/>
            </a:pPr>
            <a:r>
              <a:rPr lang="ru-RU" sz="1200" kern="10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  Москвы на расстоянии </a:t>
            </a:r>
            <a:r>
              <a:rPr lang="ru-RU" sz="1200" kern="1000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530</a:t>
            </a:r>
            <a:r>
              <a:rPr lang="ru-RU" sz="1200" kern="10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км;  </a:t>
            </a:r>
          </a:p>
          <a:p>
            <a:pPr>
              <a:defRPr/>
            </a:pPr>
            <a:r>
              <a:rPr lang="ru-RU" sz="1200" kern="10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 Нижнего Новгорода – </a:t>
            </a:r>
            <a:r>
              <a:rPr lang="ru-RU" sz="1200" kern="1000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268 </a:t>
            </a:r>
            <a:r>
              <a:rPr lang="ru-RU" sz="1200" kern="10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км; </a:t>
            </a:r>
          </a:p>
          <a:p>
            <a:pPr>
              <a:defRPr/>
            </a:pPr>
            <a:r>
              <a:rPr lang="ru-RU" sz="1200" kern="10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 Казани – </a:t>
            </a:r>
            <a:r>
              <a:rPr lang="ru-RU" sz="1200" kern="1000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574 </a:t>
            </a:r>
            <a:r>
              <a:rPr lang="ru-RU" sz="1200" kern="10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км;</a:t>
            </a:r>
          </a:p>
          <a:p>
            <a:pPr>
              <a:defRPr/>
            </a:pPr>
            <a:r>
              <a:rPr lang="ru-RU" sz="1200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 </a:t>
            </a:r>
            <a:r>
              <a:rPr lang="ru-RU" sz="12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Ульяновска – </a:t>
            </a:r>
            <a:r>
              <a:rPr lang="ru-RU" sz="1200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392 </a:t>
            </a:r>
            <a:r>
              <a:rPr lang="ru-RU" sz="12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км;  </a:t>
            </a:r>
          </a:p>
          <a:p>
            <a:pPr indent="-283464">
              <a:defRPr/>
            </a:pPr>
            <a:r>
              <a:rPr lang="ru-RU" sz="12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 Пензы – </a:t>
            </a:r>
            <a:r>
              <a:rPr lang="ru-RU" sz="1200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290 </a:t>
            </a:r>
            <a:r>
              <a:rPr lang="ru-RU" sz="12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км</a:t>
            </a:r>
            <a:r>
              <a:rPr lang="ru-RU" sz="1200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200" dirty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Рисунок 8" descr="C:\Users\1\Desktop\file.gif"/>
          <p:cNvPicPr/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5399" y="990600"/>
            <a:ext cx="3581401" cy="29718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73326028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838200"/>
          </a:xfrm>
        </p:spPr>
        <p:txBody>
          <a:bodyPr/>
          <a:lstStyle/>
          <a:p>
            <a:r>
              <a:rPr lang="ru-RU" sz="1800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Природно-сырьевой потенциал</a:t>
            </a:r>
            <a:endParaRPr lang="ru-RU" sz="1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066800"/>
            <a:ext cx="8229600" cy="5059363"/>
          </a:xfrm>
        </p:spPr>
        <p:txBody>
          <a:bodyPr>
            <a:normAutofit fontScale="62500" lnSpcReduction="20000"/>
          </a:bodyPr>
          <a:lstStyle/>
          <a:p>
            <a:pPr algn="just">
              <a:lnSpc>
                <a:spcPct val="160000"/>
              </a:lnSpc>
            </a:pPr>
            <a:r>
              <a:rPr lang="ru-RU" sz="32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Полезные ископаемые</a:t>
            </a:r>
          </a:p>
          <a:p>
            <a:pPr algn="just">
              <a:lnSpc>
                <a:spcPct val="120000"/>
              </a:lnSpc>
            </a:pPr>
            <a:r>
              <a:rPr lang="ru-RU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Полезные ископаемые в районе представлены в основном торфом, сапропелем и нерудными ископаемыми (глиной, строительным песком, доломитами, фосфоритами). На территории района разведаны месторождения кирпичных, строительных песков, карбонатных пород на щебень; выделены проявления кирпичных суглинков, строительных песков, песчано-гравийных смесей.</a:t>
            </a:r>
          </a:p>
          <a:p>
            <a:pPr algn="just">
              <a:lnSpc>
                <a:spcPct val="160000"/>
              </a:lnSpc>
            </a:pPr>
            <a:r>
              <a:rPr lang="ru-RU" sz="32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Водные ресурсы</a:t>
            </a:r>
          </a:p>
          <a:p>
            <a:pPr algn="just">
              <a:lnSpc>
                <a:spcPct val="120000"/>
              </a:lnSpc>
            </a:pPr>
            <a:r>
              <a:rPr lang="ru-RU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Район располагает значительным количеством запасов водных ресурсов. Эксплуатируются </a:t>
            </a:r>
            <a:r>
              <a:rPr lang="ru-RU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верхнекаменноугольный</a:t>
            </a:r>
            <a:r>
              <a:rPr lang="ru-RU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и </a:t>
            </a:r>
            <a:r>
              <a:rPr lang="ru-RU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верхнекаменноугольно-ассельский</a:t>
            </a:r>
            <a:r>
              <a:rPr lang="ru-RU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водоносные горизонты. Запасы подземных вод – 327,6 тыс. м3/</a:t>
            </a:r>
            <a:r>
              <a:rPr lang="ru-RU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сут</a:t>
            </a:r>
            <a:r>
              <a:rPr lang="ru-RU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По химическому составу воды сульфатно-гидрокарбонатные кальциево-магниевые. Эксплуатационные запасы и качество подземных вод способны удовлетворить потребности всех водопользователей.</a:t>
            </a:r>
          </a:p>
          <a:p>
            <a:pPr algn="just">
              <a:lnSpc>
                <a:spcPct val="120000"/>
              </a:lnSpc>
            </a:pPr>
            <a:r>
              <a:rPr lang="ru-RU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Основной рекой является Мокша, среди притоков которой выделяются Сатис, Пушта, </a:t>
            </a:r>
            <a:r>
              <a:rPr lang="ru-RU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Ужовка</a:t>
            </a:r>
            <a:r>
              <a:rPr lang="ru-RU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Урей. Площадь водосбора Мокши в створе города составляет 15 800 км2. Средний многолетний сток 53,7 м3/с, его объем – 1 694,8 млн м3 в год. В средний по водности год 79 % его годового объема проходит весной, 6,5 % – зимой и 14,5 % – летом и осенью.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86724625"/>
      </p:ext>
    </p:extLst>
  </p:cSld>
  <p:clrMapOvr>
    <a:masterClrMapping/>
  </p:clrMapOvr>
  <p:transition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762000"/>
          </a:xfrm>
        </p:spPr>
        <p:txBody>
          <a:bodyPr/>
          <a:lstStyle/>
          <a:p>
            <a:r>
              <a:rPr lang="ru-RU" sz="2000" b="1" dirty="0" smtClean="0">
                <a:solidFill>
                  <a:schemeClr val="tx2">
                    <a:lumMod val="75000"/>
                  </a:schemeClr>
                </a:solidFill>
              </a:rPr>
              <a:t>Инвестиционные преимущества</a:t>
            </a:r>
            <a:endParaRPr lang="ru-RU" sz="20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990600"/>
            <a:ext cx="8229600" cy="5135563"/>
          </a:xfrm>
        </p:spPr>
        <p:txBody>
          <a:bodyPr>
            <a:normAutofit/>
          </a:bodyPr>
          <a:lstStyle/>
          <a:p>
            <a:pPr indent="324000" algn="just">
              <a:lnSpc>
                <a:spcPct val="120000"/>
              </a:lnSpc>
              <a:spcBef>
                <a:spcPts val="0"/>
              </a:spcBef>
              <a:buFont typeface="Arial" charset="0"/>
              <a:buNone/>
              <a:defRPr/>
            </a:pPr>
            <a:endParaRPr lang="ru-RU" altLang="ru-RU" sz="1600" dirty="0" smtClean="0">
              <a:solidFill>
                <a:schemeClr val="tx2">
                  <a:lumMod val="75000"/>
                </a:schemeClr>
              </a:solidFill>
              <a:latin typeface="Cambria" pitchFamily="18" charset="0"/>
              <a:cs typeface="Arial" pitchFamily="34" charset="0"/>
            </a:endParaRPr>
          </a:p>
          <a:p>
            <a:pPr indent="324000" algn="just">
              <a:lnSpc>
                <a:spcPct val="120000"/>
              </a:lnSpc>
              <a:spcBef>
                <a:spcPts val="0"/>
              </a:spcBef>
              <a:buFont typeface="Arial" charset="0"/>
              <a:buNone/>
              <a:defRPr/>
            </a:pPr>
            <a:endParaRPr lang="ru-RU" altLang="ru-RU" sz="1600" dirty="0">
              <a:solidFill>
                <a:schemeClr val="tx2">
                  <a:lumMod val="75000"/>
                </a:schemeClr>
              </a:solidFill>
              <a:latin typeface="Cambria" pitchFamily="18" charset="0"/>
              <a:cs typeface="Arial" pitchFamily="34" charset="0"/>
            </a:endParaRPr>
          </a:p>
          <a:p>
            <a:pPr indent="324000" algn="just">
              <a:lnSpc>
                <a:spcPct val="120000"/>
              </a:lnSpc>
              <a:spcBef>
                <a:spcPts val="0"/>
              </a:spcBef>
              <a:buFont typeface="Arial" charset="0"/>
              <a:buNone/>
              <a:defRPr/>
            </a:pPr>
            <a:r>
              <a:rPr lang="ru-RU" altLang="ru-RU" sz="1600" dirty="0" smtClean="0">
                <a:solidFill>
                  <a:schemeClr val="tx2">
                    <a:lumMod val="75000"/>
                  </a:schemeClr>
                </a:solidFill>
                <a:latin typeface="Cambria" pitchFamily="18" charset="0"/>
                <a:cs typeface="Arial" pitchFamily="34" charset="0"/>
              </a:rPr>
              <a:t>Темниковский район </a:t>
            </a:r>
            <a:r>
              <a:rPr lang="ru-RU" altLang="ru-RU" sz="1600" dirty="0">
                <a:solidFill>
                  <a:schemeClr val="tx2">
                    <a:lumMod val="75000"/>
                  </a:schemeClr>
                </a:solidFill>
                <a:latin typeface="Cambria" pitchFamily="18" charset="0"/>
                <a:cs typeface="Arial" pitchFamily="34" charset="0"/>
              </a:rPr>
              <a:t>обладает высоким инвестиционным потенциалом. </a:t>
            </a:r>
            <a:r>
              <a:rPr lang="ru-RU" altLang="ru-RU" sz="1600" dirty="0" smtClean="0">
                <a:solidFill>
                  <a:schemeClr val="tx2">
                    <a:lumMod val="75000"/>
                  </a:schemeClr>
                </a:solidFill>
                <a:latin typeface="Cambria" pitchFamily="18" charset="0"/>
                <a:cs typeface="Arial" pitchFamily="34" charset="0"/>
              </a:rPr>
              <a:t>Инвестиционную  </a:t>
            </a:r>
            <a:r>
              <a:rPr lang="ru-RU" altLang="ru-RU" sz="1600" dirty="0">
                <a:solidFill>
                  <a:schemeClr val="tx2">
                    <a:lumMod val="75000"/>
                  </a:schemeClr>
                </a:solidFill>
                <a:latin typeface="Cambria" pitchFamily="18" charset="0"/>
                <a:cs typeface="Arial" pitchFamily="34" charset="0"/>
              </a:rPr>
              <a:t>привлекательность </a:t>
            </a:r>
            <a:r>
              <a:rPr lang="ru-RU" altLang="ru-RU" sz="1600" dirty="0" smtClean="0">
                <a:solidFill>
                  <a:schemeClr val="tx2">
                    <a:lumMod val="75000"/>
                  </a:schemeClr>
                </a:solidFill>
                <a:latin typeface="Cambria" pitchFamily="18" charset="0"/>
                <a:cs typeface="Arial" pitchFamily="34" charset="0"/>
              </a:rPr>
              <a:t>Темниковского района </a:t>
            </a:r>
            <a:r>
              <a:rPr lang="ru-RU" altLang="ru-RU" sz="1600" dirty="0">
                <a:solidFill>
                  <a:schemeClr val="tx2">
                    <a:lumMod val="75000"/>
                  </a:schemeClr>
                </a:solidFill>
                <a:latin typeface="Cambria" pitchFamily="18" charset="0"/>
                <a:cs typeface="Arial" pitchFamily="34" charset="0"/>
              </a:rPr>
              <a:t>обеспечивают:</a:t>
            </a:r>
            <a:endParaRPr lang="ru-RU" sz="1600" dirty="0" smtClean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sz="1600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6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выгодное экономико-географическое положение.</a:t>
            </a:r>
          </a:p>
          <a:p>
            <a:r>
              <a:rPr lang="ru-RU" sz="16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благоприятный инвестиционный климат.  </a:t>
            </a:r>
          </a:p>
          <a:p>
            <a:r>
              <a:rPr lang="ru-RU" sz="16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наличие свободных земель и производственных площадей.    </a:t>
            </a:r>
          </a:p>
          <a:p>
            <a:r>
              <a:rPr lang="ru-RU" sz="16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благоприятная нормативно-правовая база для инвесторов и условий для ведения бизнеса.    </a:t>
            </a:r>
          </a:p>
          <a:p>
            <a:r>
              <a:rPr lang="ru-RU" sz="16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высокий уровень газификации района (на территории района уровень газификации составляет 88%).</a:t>
            </a:r>
          </a:p>
          <a:p>
            <a:r>
              <a:rPr lang="ru-RU" sz="16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развитая транспортная, инженерная и коммуникационная инфраструктура.</a:t>
            </a:r>
          </a:p>
          <a:p>
            <a:r>
              <a:rPr lang="ru-RU" sz="1600" dirty="0" err="1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экологичность</a:t>
            </a:r>
            <a:r>
              <a:rPr lang="ru-RU" sz="16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600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</a:t>
            </a:r>
            <a:r>
              <a:rPr lang="ru-RU" sz="16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ффективная работа с инвесторами.  </a:t>
            </a:r>
          </a:p>
          <a:p>
            <a:r>
              <a:rPr lang="ru-RU" sz="16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Темниковский район вошел в паломническо-туристический кластер «Арзамас-Дивеево-Саров» (« Саранск-Темников-</a:t>
            </a:r>
            <a:r>
              <a:rPr lang="ru-RU" sz="1600" dirty="0" err="1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Санаксар</a:t>
            </a:r>
            <a:r>
              <a:rPr lang="ru-RU" sz="16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»).</a:t>
            </a:r>
          </a:p>
        </p:txBody>
      </p:sp>
    </p:spTree>
    <p:extLst>
      <p:ext uri="{BB962C8B-B14F-4D97-AF65-F5344CB8AC3E}">
        <p14:creationId xmlns:p14="http://schemas.microsoft.com/office/powerpoint/2010/main" val="1890407368"/>
      </p:ext>
    </p:extLst>
  </p:cSld>
  <p:clrMapOvr>
    <a:masterClrMapping/>
  </p:clrMapOvr>
  <p:transition>
    <p:fad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62000" y="381000"/>
            <a:ext cx="7772400" cy="457200"/>
          </a:xfrm>
        </p:spPr>
        <p:txBody>
          <a:bodyPr/>
          <a:lstStyle/>
          <a:p>
            <a:r>
              <a:rPr lang="ru-RU" sz="2000" b="1" dirty="0" smtClean="0">
                <a:solidFill>
                  <a:schemeClr val="tx2">
                    <a:lumMod val="75000"/>
                  </a:schemeClr>
                </a:solidFill>
              </a:rPr>
              <a:t>Экономика</a:t>
            </a:r>
            <a:endParaRPr lang="ru-RU" sz="20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990600"/>
            <a:ext cx="7772400" cy="5105400"/>
          </a:xfrm>
        </p:spPr>
        <p:txBody>
          <a:bodyPr>
            <a:normAutofit/>
          </a:bodyPr>
          <a:lstStyle/>
          <a:p>
            <a:r>
              <a:rPr lang="ru-RU" altLang="ru-RU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Основные показатели социально-экономического развития </a:t>
            </a:r>
            <a:r>
              <a:rPr lang="ru-RU" altLang="ru-RU" b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Темниковского муниципального района</a:t>
            </a:r>
            <a:endParaRPr lang="ru-RU" altLang="ru-RU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93473773"/>
              </p:ext>
            </p:extLst>
          </p:nvPr>
        </p:nvGraphicFramePr>
        <p:xfrm>
          <a:off x="457201" y="1828800"/>
          <a:ext cx="8305799" cy="44958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773946"/>
                <a:gridCol w="913959"/>
                <a:gridCol w="769649"/>
                <a:gridCol w="769649"/>
                <a:gridCol w="769649"/>
                <a:gridCol w="769649"/>
                <a:gridCol w="769649"/>
                <a:gridCol w="769649"/>
              </a:tblGrid>
              <a:tr h="666687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>
                          <a:effectLst/>
                        </a:rPr>
                        <a:t>Наименование показателя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>
                          <a:effectLst/>
                        </a:rPr>
                        <a:t>Единица измерения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>
                          <a:effectLst/>
                        </a:rPr>
                        <a:t>2015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>
                          <a:effectLst/>
                        </a:rPr>
                        <a:t>2016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>
                          <a:effectLst/>
                        </a:rPr>
                        <a:t>2017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>
                          <a:effectLst/>
                        </a:rPr>
                        <a:t>2018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>
                          <a:effectLst/>
                        </a:rPr>
                        <a:t>2019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>
                          <a:effectLst/>
                        </a:rPr>
                        <a:t>2020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b"/>
                </a:tc>
              </a:tr>
              <a:tr h="666687">
                <a:tc>
                  <a:txBody>
                    <a:bodyPr/>
                    <a:lstStyle/>
                    <a:p>
                      <a:pPr algn="l" fontAlgn="t"/>
                      <a:r>
                        <a:rPr lang="ru-RU" sz="1100" u="none" strike="noStrike">
                          <a:effectLst/>
                        </a:rPr>
                        <a:t>Среднегодовая численность населения</a:t>
                      </a:r>
                      <a:br>
                        <a:rPr lang="ru-RU" sz="1100" u="none" strike="noStrike">
                          <a:effectLst/>
                        </a:rPr>
                      </a:b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>
                          <a:effectLst/>
                        </a:rPr>
                        <a:t>чел.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>
                          <a:effectLst/>
                        </a:rPr>
                        <a:t>14.9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>
                          <a:effectLst/>
                        </a:rPr>
                        <a:t>14.5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>
                          <a:effectLst/>
                        </a:rPr>
                        <a:t>14.1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>
                          <a:effectLst/>
                        </a:rPr>
                        <a:t>13.7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>
                          <a:effectLst/>
                        </a:rPr>
                        <a:t>13.2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>
                          <a:effectLst/>
                        </a:rPr>
                        <a:t>12.8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b"/>
                </a:tc>
              </a:tr>
              <a:tr h="884785">
                <a:tc>
                  <a:txBody>
                    <a:bodyPr/>
                    <a:lstStyle/>
                    <a:p>
                      <a:pPr algn="l" fontAlgn="t"/>
                      <a:r>
                        <a:rPr lang="ru-RU" sz="1100" u="none" strike="noStrike">
                          <a:effectLst/>
                        </a:rPr>
                        <a:t>Объем отгруженной промышленной продукции (работ, услуг) по крупным и средним предприятиям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>
                          <a:effectLst/>
                        </a:rPr>
                        <a:t>тыс.руб.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>
                          <a:effectLst/>
                        </a:rPr>
                        <a:t>42240.7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>
                          <a:effectLst/>
                        </a:rPr>
                        <a:t>42945.8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>
                          <a:effectLst/>
                        </a:rPr>
                        <a:t>37195.2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>
                          <a:effectLst/>
                        </a:rPr>
                        <a:t>39193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>
                          <a:effectLst/>
                        </a:rPr>
                        <a:t>38656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>
                          <a:effectLst/>
                        </a:rPr>
                        <a:t>82606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b"/>
                </a:tc>
              </a:tr>
              <a:tr h="666687">
                <a:tc>
                  <a:txBody>
                    <a:bodyPr/>
                    <a:lstStyle/>
                    <a:p>
                      <a:pPr algn="l" fontAlgn="t"/>
                      <a:r>
                        <a:rPr lang="ru-RU" sz="1100" u="none" strike="noStrike">
                          <a:effectLst/>
                        </a:rPr>
                        <a:t>Оборот </a:t>
                      </a:r>
                      <a:br>
                        <a:rPr lang="ru-RU" sz="1100" u="none" strike="noStrike">
                          <a:effectLst/>
                        </a:rPr>
                      </a:br>
                      <a:r>
                        <a:rPr lang="ru-RU" sz="1100" u="none" strike="noStrike">
                          <a:effectLst/>
                        </a:rPr>
                        <a:t>розничной торговли</a:t>
                      </a:r>
                      <a:br>
                        <a:rPr lang="ru-RU" sz="1100" u="none" strike="noStrike">
                          <a:effectLst/>
                        </a:rPr>
                      </a:b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effectLst/>
                        </a:rPr>
                        <a:t>млн. руб.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effectLst/>
                        </a:rPr>
                        <a:t>1384.2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>
                          <a:effectLst/>
                        </a:rPr>
                        <a:t>1574.7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>
                          <a:effectLst/>
                        </a:rPr>
                        <a:t>1614.9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>
                          <a:effectLst/>
                        </a:rPr>
                        <a:t>1718.9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>
                          <a:effectLst/>
                        </a:rPr>
                        <a:t>1822.9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>
                          <a:effectLst/>
                        </a:rPr>
                        <a:t>1955.0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b"/>
                </a:tc>
              </a:tr>
              <a:tr h="448589">
                <a:tc>
                  <a:txBody>
                    <a:bodyPr/>
                    <a:lstStyle/>
                    <a:p>
                      <a:pPr algn="l" fontAlgn="t"/>
                      <a:r>
                        <a:rPr lang="ru-RU" sz="1100" u="none" strike="noStrike">
                          <a:effectLst/>
                        </a:rPr>
                        <a:t>Общая площадь введённого жилья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>
                          <a:effectLst/>
                        </a:rPr>
                        <a:t>кв.м.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>
                          <a:effectLst/>
                        </a:rPr>
                        <a:t>3617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>
                          <a:effectLst/>
                        </a:rPr>
                        <a:t>3454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>
                          <a:effectLst/>
                        </a:rPr>
                        <a:t>3607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>
                          <a:effectLst/>
                        </a:rPr>
                        <a:t>3933.7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>
                          <a:effectLst/>
                        </a:rPr>
                        <a:t>5254.8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effectLst/>
                        </a:rPr>
                        <a:t>3835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b"/>
                </a:tc>
              </a:tr>
              <a:tr h="247839">
                <a:tc>
                  <a:txBody>
                    <a:bodyPr/>
                    <a:lstStyle/>
                    <a:p>
                      <a:pPr algn="l" fontAlgn="t"/>
                      <a:r>
                        <a:rPr lang="ru-RU" sz="1100" u="none" strike="noStrike">
                          <a:effectLst/>
                        </a:rPr>
                        <a:t>Закупки мяса  в СХП и КФХ 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>
                          <a:effectLst/>
                        </a:rPr>
                        <a:t>т.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>
                          <a:effectLst/>
                        </a:rPr>
                        <a:t>150.6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>
                          <a:effectLst/>
                        </a:rPr>
                        <a:t>205.8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>
                          <a:effectLst/>
                        </a:rPr>
                        <a:t>294.7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>
                          <a:effectLst/>
                        </a:rPr>
                        <a:t>258.2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>
                          <a:effectLst/>
                        </a:rPr>
                        <a:t>310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>
                          <a:effectLst/>
                        </a:rPr>
                        <a:t>113.3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b"/>
                </a:tc>
              </a:tr>
              <a:tr h="247839">
                <a:tc>
                  <a:txBody>
                    <a:bodyPr/>
                    <a:lstStyle/>
                    <a:p>
                      <a:pPr algn="l" fontAlgn="t"/>
                      <a:r>
                        <a:rPr lang="ru-RU" sz="1100" u="none" strike="noStrike">
                          <a:effectLst/>
                        </a:rPr>
                        <a:t>Закупки молока в СХП и КФХ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>
                          <a:effectLst/>
                        </a:rPr>
                        <a:t>т.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>
                          <a:effectLst/>
                        </a:rPr>
                        <a:t>6866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>
                          <a:effectLst/>
                        </a:rPr>
                        <a:t>7459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>
                          <a:effectLst/>
                        </a:rPr>
                        <a:t>8727.8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>
                          <a:effectLst/>
                        </a:rPr>
                        <a:t>10051.5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>
                          <a:effectLst/>
                        </a:rPr>
                        <a:t>9935.8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>
                          <a:effectLst/>
                        </a:rPr>
                        <a:t>10236.3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b"/>
                </a:tc>
              </a:tr>
              <a:tr h="666687">
                <a:tc>
                  <a:txBody>
                    <a:bodyPr/>
                    <a:lstStyle/>
                    <a:p>
                      <a:pPr algn="l" fontAlgn="t"/>
                      <a:r>
                        <a:rPr lang="ru-RU" sz="1100" u="none" strike="noStrike">
                          <a:effectLst/>
                        </a:rPr>
                        <a:t>Среднемесячная номинальная начисленная заработная плата</a:t>
                      </a:r>
                      <a:br>
                        <a:rPr lang="ru-RU" sz="1100" u="none" strike="noStrike">
                          <a:effectLst/>
                        </a:rPr>
                      </a:b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>
                          <a:effectLst/>
                        </a:rPr>
                        <a:t>руб.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>
                          <a:effectLst/>
                        </a:rPr>
                        <a:t>17300.4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>
                          <a:effectLst/>
                        </a:rPr>
                        <a:t>18682.9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>
                          <a:effectLst/>
                        </a:rPr>
                        <a:t>19466.8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>
                          <a:effectLst/>
                        </a:rPr>
                        <a:t>22283.7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>
                          <a:effectLst/>
                        </a:rPr>
                        <a:t>23809.7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effectLst/>
                        </a:rPr>
                        <a:t>26137.5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b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41691968"/>
      </p:ext>
    </p:extLst>
  </p:cSld>
  <p:clrMapOvr>
    <a:masterClrMapping/>
  </p:clrMapOvr>
  <p:transition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6200"/>
            <a:ext cx="8229600" cy="762000"/>
          </a:xfrm>
        </p:spPr>
        <p:txBody>
          <a:bodyPr/>
          <a:lstStyle/>
          <a:p>
            <a:r>
              <a:rPr lang="ru-RU" sz="1800" b="1" dirty="0" smtClean="0"/>
              <a:t/>
            </a:r>
            <a:br>
              <a:rPr lang="ru-RU" sz="1800" b="1" dirty="0" smtClean="0"/>
            </a:br>
            <a:r>
              <a:rPr lang="ru-RU" sz="1800" b="1" dirty="0"/>
              <a:t/>
            </a:r>
            <a:br>
              <a:rPr lang="ru-RU" sz="1800" b="1" dirty="0"/>
            </a:br>
            <a:r>
              <a:rPr lang="ru-RU" sz="1800" b="1" dirty="0" smtClean="0"/>
              <a:t/>
            </a:r>
            <a:br>
              <a:rPr lang="ru-RU" sz="1800" b="1" dirty="0" smtClean="0"/>
            </a:br>
            <a:r>
              <a:rPr lang="ru-RU" sz="1800" b="1" dirty="0"/>
              <a:t/>
            </a:r>
            <a:br>
              <a:rPr lang="ru-RU" sz="1800" b="1" dirty="0"/>
            </a:br>
            <a:r>
              <a:rPr lang="ru-RU" sz="1800" b="1" dirty="0" smtClean="0"/>
              <a:t/>
            </a:r>
            <a:br>
              <a:rPr lang="ru-RU" sz="1800" b="1" dirty="0" smtClean="0"/>
            </a:br>
            <a:r>
              <a:rPr lang="ru-RU" sz="1800" b="1" dirty="0"/>
              <a:t/>
            </a:r>
            <a:br>
              <a:rPr lang="ru-RU" sz="1800" b="1" dirty="0"/>
            </a:br>
            <a:r>
              <a:rPr lang="ru-RU" sz="1800" b="1" dirty="0" smtClean="0"/>
              <a:t/>
            </a:r>
            <a:br>
              <a:rPr lang="ru-RU" sz="1800" b="1" dirty="0" smtClean="0"/>
            </a:br>
            <a:r>
              <a:rPr lang="ru-RU" sz="1800" b="1" dirty="0"/>
              <a:t/>
            </a:r>
            <a:br>
              <a:rPr lang="ru-RU" sz="1800" b="1" dirty="0"/>
            </a:br>
            <a:r>
              <a:rPr lang="ru-RU" sz="1800" b="1" dirty="0" smtClean="0"/>
              <a:t/>
            </a:r>
            <a:br>
              <a:rPr lang="ru-RU" sz="1800" b="1" dirty="0" smtClean="0"/>
            </a:br>
            <a:r>
              <a:rPr lang="ru-RU" sz="1800" b="1" dirty="0"/>
              <a:t/>
            </a:r>
            <a:br>
              <a:rPr lang="ru-RU" sz="1800" b="1" dirty="0"/>
            </a:br>
            <a:r>
              <a:rPr lang="ru-RU" sz="1800" b="1" dirty="0" smtClean="0"/>
              <a:t/>
            </a:r>
            <a:br>
              <a:rPr lang="ru-RU" sz="1800" b="1" dirty="0" smtClean="0"/>
            </a:br>
            <a:r>
              <a:rPr lang="ru-RU" sz="1800" b="1" dirty="0" smtClean="0">
                <a:solidFill>
                  <a:schemeClr val="tx2">
                    <a:lumMod val="75000"/>
                  </a:schemeClr>
                </a:solidFill>
              </a:rPr>
              <a:t/>
            </a:r>
            <a:br>
              <a:rPr lang="ru-RU" sz="1800" b="1" dirty="0" smtClean="0">
                <a:solidFill>
                  <a:schemeClr val="tx2">
                    <a:lumMod val="75000"/>
                  </a:schemeClr>
                </a:solidFill>
              </a:rPr>
            </a:br>
            <a:r>
              <a:rPr lang="ru-RU" sz="1800" b="1" dirty="0" smtClean="0">
                <a:solidFill>
                  <a:schemeClr val="tx2">
                    <a:lumMod val="75000"/>
                  </a:schemeClr>
                </a:solidFill>
              </a:rPr>
              <a:t>Развитие агропромышленного комплекса</a:t>
            </a:r>
            <a:endParaRPr lang="ru-RU" sz="18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762000" y="838200"/>
            <a:ext cx="7848600" cy="18466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6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Основная </a:t>
            </a:r>
            <a:r>
              <a:rPr lang="ru-RU" sz="1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составляющая экономики Темниковского муниципального района – сельское хозяйство. </a:t>
            </a:r>
            <a:endParaRPr lang="ru-RU" sz="1600" dirty="0" smtClean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16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В </a:t>
            </a:r>
            <a:r>
              <a:rPr lang="ru-RU" sz="1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настоящее время агропромышленный комплекс района  представляют  5 </a:t>
            </a:r>
            <a:r>
              <a:rPr lang="ru-RU" sz="16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сельскохозяйственных </a:t>
            </a:r>
            <a:r>
              <a:rPr lang="ru-RU" sz="1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предприятий, 8 крестьянских (фермерских)   хозяйств, 3 сельскохозяйственных  </a:t>
            </a:r>
            <a:r>
              <a:rPr lang="ru-RU" sz="1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снабженческо</a:t>
            </a:r>
            <a:r>
              <a:rPr lang="ru-RU" sz="1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 сбытовых кооператива и   4709 личных подсобных хозяйства граждан.  </a:t>
            </a:r>
          </a:p>
          <a:p>
            <a:pPr algn="just"/>
            <a:endParaRPr lang="ru-RU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Диаграмма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249274378"/>
              </p:ext>
            </p:extLst>
          </p:nvPr>
        </p:nvGraphicFramePr>
        <p:xfrm>
          <a:off x="457201" y="2514599"/>
          <a:ext cx="3886199" cy="312420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7" name="Диаграмма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311866780"/>
              </p:ext>
            </p:extLst>
          </p:nvPr>
        </p:nvGraphicFramePr>
        <p:xfrm>
          <a:off x="4533900" y="2514600"/>
          <a:ext cx="3771900" cy="3048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101128803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457200"/>
          </a:xfrm>
        </p:spPr>
        <p:txBody>
          <a:bodyPr/>
          <a:lstStyle/>
          <a:p>
            <a:r>
              <a:rPr lang="ru-RU" sz="1800" b="1" dirty="0" smtClean="0">
                <a:solidFill>
                  <a:schemeClr val="accent1">
                    <a:lumMod val="50000"/>
                  </a:schemeClr>
                </a:solidFill>
              </a:rPr>
              <a:t>Развитие промышленного комплекса</a:t>
            </a:r>
            <a:endParaRPr lang="ru-RU" sz="18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066800"/>
            <a:ext cx="8229600" cy="5059363"/>
          </a:xfrm>
        </p:spPr>
        <p:txBody>
          <a:bodyPr>
            <a:normAutofit/>
          </a:bodyPr>
          <a:lstStyle/>
          <a:p>
            <a:pPr algn="just"/>
            <a:r>
              <a:rPr lang="ru-RU" sz="16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За последние пять лет объем </a:t>
            </a:r>
            <a:r>
              <a:rPr lang="ru-RU" sz="1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отгруженной продукции по Темниковскому району составил – </a:t>
            </a:r>
            <a:r>
              <a:rPr lang="ru-RU" sz="16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200,2 </a:t>
            </a:r>
            <a:r>
              <a:rPr lang="ru-RU" sz="1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млн. руб</a:t>
            </a:r>
            <a:r>
              <a:rPr lang="ru-RU" sz="16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За 2020 год объем составил 82,6 млн. руб. </a:t>
            </a:r>
            <a:r>
              <a:rPr lang="ru-RU" sz="1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(прогноз выполнен на </a:t>
            </a:r>
            <a:r>
              <a:rPr lang="ru-RU" sz="16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95,5%, </a:t>
            </a:r>
            <a:r>
              <a:rPr lang="ru-RU" sz="1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 соответствующему периоду прошлого года  – 169,9% в сопоставимых ценах). В расчете на 1 жителя реализовано </a:t>
            </a:r>
            <a:r>
              <a:rPr lang="ru-RU" sz="16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6,3 </a:t>
            </a:r>
            <a:r>
              <a:rPr lang="ru-RU" sz="1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тыс. руб</a:t>
            </a:r>
            <a:r>
              <a:rPr lang="ru-RU" sz="16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algn="just"/>
            <a:r>
              <a:rPr lang="ru-RU" sz="16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На </a:t>
            </a:r>
            <a:r>
              <a:rPr lang="ru-RU" sz="1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территории района зарегистрированы предприятия по производству и распределению электроэнергии (филиал электрические сети ПАО «Мордовэнерго»), газа (филиал АО «Газпром газораспределение Саранск» в                      г. </a:t>
            </a:r>
            <a:r>
              <a:rPr lang="ru-RU" sz="1600" dirty="0" err="1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Темникове</a:t>
            </a:r>
            <a:r>
              <a:rPr lang="ru-RU" sz="16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.), редакция </a:t>
            </a:r>
            <a:r>
              <a:rPr lang="ru-RU" sz="1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газеты «</a:t>
            </a:r>
            <a:r>
              <a:rPr lang="ru-RU" sz="1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Темниковские</a:t>
            </a:r>
            <a:r>
              <a:rPr lang="ru-RU" sz="1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известия». </a:t>
            </a:r>
          </a:p>
          <a:p>
            <a:pPr algn="just"/>
            <a:endParaRPr lang="ru-RU" sz="1600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Диаграмма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913003746"/>
              </p:ext>
            </p:extLst>
          </p:nvPr>
        </p:nvGraphicFramePr>
        <p:xfrm>
          <a:off x="1524000" y="2438400"/>
          <a:ext cx="5695950" cy="4038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385591151"/>
      </p:ext>
    </p:extLst>
  </p:cSld>
  <p:clrMapOvr>
    <a:masterClrMapping/>
  </p:clrMapOvr>
  <p:transition>
    <p:fad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762000"/>
          </a:xfrm>
        </p:spPr>
        <p:txBody>
          <a:bodyPr/>
          <a:lstStyle/>
          <a:p>
            <a:r>
              <a:rPr lang="ru-RU" sz="1800" b="1" dirty="0" smtClean="0">
                <a:solidFill>
                  <a:schemeClr val="accent1">
                    <a:lumMod val="75000"/>
                  </a:schemeClr>
                </a:solidFill>
              </a:rPr>
              <a:t>Развитие малого и среднего предпринимательства</a:t>
            </a:r>
            <a:endParaRPr lang="ru-RU" sz="18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143000"/>
            <a:ext cx="8229600" cy="4983163"/>
          </a:xfrm>
        </p:spPr>
        <p:txBody>
          <a:bodyPr/>
          <a:lstStyle/>
          <a:p>
            <a:pPr marL="0" indent="0" algn="just">
              <a:buNone/>
            </a:pPr>
            <a:r>
              <a:rPr lang="ru-RU" sz="16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По </a:t>
            </a:r>
            <a:r>
              <a:rPr lang="ru-RU" sz="1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состоянию на 01 января </a:t>
            </a:r>
            <a:r>
              <a:rPr lang="ru-RU" sz="16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2021 </a:t>
            </a:r>
            <a:r>
              <a:rPr lang="ru-RU" sz="1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года на территории района зарегистрировано </a:t>
            </a:r>
            <a:r>
              <a:rPr lang="ru-RU" sz="16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305 </a:t>
            </a:r>
            <a:r>
              <a:rPr lang="ru-RU" sz="1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субъектов малого и среднего </a:t>
            </a:r>
            <a:r>
              <a:rPr lang="ru-RU" sz="16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предпринимательства. Отраслевая </a:t>
            </a:r>
            <a:r>
              <a:rPr lang="ru-RU" sz="1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структура малых и средних предприятий характеризуется преобладанием в ней предприятий торговли (49%), сельское хозяйство (15%), сфера строительства (2%), сфера производства (6,6%), представление прочих услуг (27,4%). С начала года зарегистрировались вновь 27 субъектов малого </a:t>
            </a:r>
            <a:r>
              <a:rPr lang="ru-RU" sz="16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предпринимательства. </a:t>
            </a:r>
          </a:p>
          <a:p>
            <a:pPr marL="0" indent="0" algn="just">
              <a:buNone/>
            </a:pPr>
            <a:endParaRPr lang="ru-RU" sz="1600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Диаграмма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603024813"/>
              </p:ext>
            </p:extLst>
          </p:nvPr>
        </p:nvGraphicFramePr>
        <p:xfrm>
          <a:off x="381000" y="2819400"/>
          <a:ext cx="4343400" cy="3276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5" name="Диаграмма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076215462"/>
              </p:ext>
            </p:extLst>
          </p:nvPr>
        </p:nvGraphicFramePr>
        <p:xfrm>
          <a:off x="4724400" y="2819400"/>
          <a:ext cx="3886200" cy="3200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3556906761"/>
      </p:ext>
    </p:extLst>
  </p:cSld>
  <p:clrMapOvr>
    <a:masterClrMapping/>
  </p:clrMapOvr>
  <p:transition>
    <p:fad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533400"/>
          </a:xfrm>
        </p:spPr>
        <p:txBody>
          <a:bodyPr/>
          <a:lstStyle/>
          <a:p>
            <a:r>
              <a:rPr lang="ru-RU" sz="1600" b="1" dirty="0"/>
              <a:t>Кадровый потенциал – учреждения профессионального </a:t>
            </a:r>
            <a:r>
              <a:rPr lang="ru-RU" sz="1600" b="1" dirty="0" smtClean="0"/>
              <a:t>образования</a:t>
            </a:r>
            <a:endParaRPr lang="ru-RU" sz="1600" dirty="0"/>
          </a:p>
        </p:txBody>
      </p:sp>
      <p:sp>
        <p:nvSpPr>
          <p:cNvPr id="3" name="Объект 2"/>
          <p:cNvSpPr>
            <a:spLocks noGrp="1"/>
          </p:cNvSpPr>
          <p:nvPr>
            <p:ph sz="half" idx="2"/>
          </p:nvPr>
        </p:nvSpPr>
        <p:spPr>
          <a:xfrm>
            <a:off x="3276600" y="685800"/>
            <a:ext cx="4953000" cy="48006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1600" b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ГБПОУ РМ  Темниковский сельскохозяйственный колледж</a:t>
            </a:r>
          </a:p>
          <a:p>
            <a:pPr marL="0" indent="0">
              <a:buNone/>
            </a:pPr>
            <a:r>
              <a:rPr lang="ru-RU" sz="1400" b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Специальности:</a:t>
            </a:r>
          </a:p>
          <a:p>
            <a:pPr marL="0" indent="0">
              <a:buNone/>
            </a:pPr>
            <a:r>
              <a:rPr lang="ru-RU" sz="12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Экономика  и бухгалтерский учет сельского хозяйства.</a:t>
            </a:r>
          </a:p>
          <a:p>
            <a:pPr marL="0" indent="0">
              <a:buNone/>
            </a:pPr>
            <a:r>
              <a:rPr lang="ru-RU" sz="12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Землеустройство.</a:t>
            </a:r>
          </a:p>
          <a:p>
            <a:pPr marL="0" indent="0">
              <a:buNone/>
            </a:pPr>
            <a:r>
              <a:rPr lang="ru-RU" sz="12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Земельно-имущественные отношения.</a:t>
            </a:r>
          </a:p>
          <a:p>
            <a:pPr marL="0" indent="0">
              <a:buNone/>
            </a:pPr>
            <a:r>
              <a:rPr lang="ru-RU" sz="12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Эксплуатация и ремонт сельскохозяйственной техники и оборудования.</a:t>
            </a:r>
          </a:p>
          <a:p>
            <a:pPr marL="0" indent="0">
              <a:buNone/>
            </a:pPr>
            <a:r>
              <a:rPr lang="ru-RU" sz="12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Мастер сельскохозяйственного производства.</a:t>
            </a:r>
          </a:p>
          <a:p>
            <a:pPr marL="0" indent="0">
              <a:buNone/>
            </a:pPr>
            <a:r>
              <a:rPr lang="ru-RU" sz="12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Туризм.</a:t>
            </a:r>
          </a:p>
          <a:p>
            <a:pPr marL="0" indent="0">
              <a:buNone/>
            </a:pPr>
            <a:r>
              <a:rPr lang="ru-RU" sz="1600" b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ГБПОУ РМ Темниковский медицинский колледж</a:t>
            </a:r>
          </a:p>
          <a:p>
            <a:pPr marL="0" indent="0">
              <a:buNone/>
            </a:pPr>
            <a:r>
              <a:rPr lang="ru-RU" sz="1400" b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Специальности:</a:t>
            </a:r>
          </a:p>
          <a:p>
            <a:pPr marL="0" indent="0">
              <a:buNone/>
            </a:pPr>
            <a:r>
              <a:rPr lang="ru-RU" sz="12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Сестринское дело.</a:t>
            </a:r>
          </a:p>
          <a:p>
            <a:pPr marL="0" indent="0">
              <a:buNone/>
            </a:pPr>
            <a:r>
              <a:rPr lang="ru-RU" sz="12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Лечебное дело.</a:t>
            </a:r>
            <a:r>
              <a:rPr lang="ru-RU" sz="12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</p:txBody>
      </p:sp>
      <p:pic>
        <p:nvPicPr>
          <p:cNvPr id="5" name="Picture 2" descr="D:\Мои документы1\ИНВЕСТИЦИИ\2021 год\Инвестпапсорт Одинцово 14.09\m2ETEP-pb3A.jpg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838200"/>
            <a:ext cx="2971800" cy="18552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http://temmk.ucoz.ru/Konkurs/01/2a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2895600"/>
            <a:ext cx="2971800" cy="1981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D:\Мои документы1\ИНВЕСТИЦИИ\2021 год\Инвестпапсорт Одинцово 14.09\баннер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0400" y="3914776"/>
            <a:ext cx="5714999" cy="28193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12832485"/>
      </p:ext>
    </p:extLst>
  </p:cSld>
  <p:clrMapOvr>
    <a:masterClrMapping/>
  </p:clrMapOvr>
  <p:transition>
    <p:fad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81000"/>
            <a:ext cx="8229600" cy="609600"/>
          </a:xfrm>
        </p:spPr>
        <p:txBody>
          <a:bodyPr/>
          <a:lstStyle/>
          <a:p>
            <a:r>
              <a:rPr lang="ru-RU" sz="1800" b="1" dirty="0" smtClean="0"/>
              <a:t>Инвестиции</a:t>
            </a:r>
            <a:endParaRPr lang="ru-RU" sz="18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990600"/>
            <a:ext cx="8229600" cy="5135563"/>
          </a:xfrm>
        </p:spPr>
        <p:txBody>
          <a:bodyPr>
            <a:normAutofit/>
          </a:bodyPr>
          <a:lstStyle/>
          <a:p>
            <a:pPr indent="323850" algn="just"/>
            <a:r>
              <a:rPr lang="ru-RU" sz="1600" dirty="0">
                <a:solidFill>
                  <a:schemeClr val="tx2">
                    <a:lumMod val="50000"/>
                  </a:schemeClr>
                </a:solidFill>
                <a:latin typeface="Cambria" pitchFamily="18" charset="0"/>
                <a:ea typeface="Calibri" pitchFamily="34" charset="0"/>
                <a:cs typeface="Arial" charset="0"/>
              </a:rPr>
              <a:t>За последние 5 лет о</a:t>
            </a:r>
            <a:r>
              <a:rPr lang="ru-RU" altLang="ru-RU" sz="1600" dirty="0">
                <a:solidFill>
                  <a:schemeClr val="tx2">
                    <a:lumMod val="50000"/>
                  </a:schemeClr>
                </a:solidFill>
                <a:latin typeface="Cambria" pitchFamily="18" charset="0"/>
                <a:ea typeface="Calibri" pitchFamily="34" charset="0"/>
                <a:cs typeface="Arial" charset="0"/>
              </a:rPr>
              <a:t>бъем инвестиций в основной капитал составил </a:t>
            </a:r>
            <a:r>
              <a:rPr lang="ru-RU" altLang="ru-RU" sz="1600" dirty="0" smtClean="0">
                <a:solidFill>
                  <a:schemeClr val="tx2">
                    <a:lumMod val="50000"/>
                  </a:schemeClr>
                </a:solidFill>
                <a:latin typeface="Cambria" pitchFamily="18" charset="0"/>
                <a:ea typeface="Calibri" pitchFamily="34" charset="0"/>
                <a:cs typeface="Arial" charset="0"/>
              </a:rPr>
              <a:t>493,8 млн. </a:t>
            </a:r>
            <a:r>
              <a:rPr lang="ru-RU" altLang="ru-RU" sz="1600" dirty="0">
                <a:solidFill>
                  <a:schemeClr val="tx2">
                    <a:lumMod val="50000"/>
                  </a:schemeClr>
                </a:solidFill>
                <a:latin typeface="Cambria" pitchFamily="18" charset="0"/>
                <a:ea typeface="Calibri" pitchFamily="34" charset="0"/>
                <a:cs typeface="Arial" charset="0"/>
              </a:rPr>
              <a:t>руб.</a:t>
            </a:r>
            <a:r>
              <a:rPr lang="ru-RU" sz="1600" dirty="0">
                <a:solidFill>
                  <a:schemeClr val="tx2">
                    <a:lumMod val="50000"/>
                  </a:schemeClr>
                </a:solidFill>
                <a:latin typeface="Cambria" pitchFamily="18" charset="0"/>
                <a:ea typeface="Calibri" pitchFamily="34" charset="0"/>
                <a:cs typeface="Arial" charset="0"/>
              </a:rPr>
              <a:t> З</a:t>
            </a:r>
            <a:r>
              <a:rPr lang="ru-RU" altLang="ru-RU" sz="1600" dirty="0">
                <a:solidFill>
                  <a:schemeClr val="tx2">
                    <a:lumMod val="50000"/>
                  </a:schemeClr>
                </a:solidFill>
                <a:latin typeface="Cambria" pitchFamily="18" charset="0"/>
                <a:ea typeface="Calibri" pitchFamily="34" charset="0"/>
                <a:cs typeface="Arial" charset="0"/>
              </a:rPr>
              <a:t>а 2020 г.</a:t>
            </a:r>
            <a:r>
              <a:rPr lang="ru-RU" sz="1600" dirty="0">
                <a:solidFill>
                  <a:schemeClr val="tx2">
                    <a:lumMod val="50000"/>
                  </a:schemeClr>
                </a:solidFill>
                <a:latin typeface="Cambria" pitchFamily="18" charset="0"/>
                <a:ea typeface="Calibri" pitchFamily="34" charset="0"/>
                <a:cs typeface="Arial" charset="0"/>
              </a:rPr>
              <a:t> о</a:t>
            </a:r>
            <a:r>
              <a:rPr lang="ru-RU" altLang="ru-RU" sz="1600" dirty="0">
                <a:solidFill>
                  <a:schemeClr val="tx2">
                    <a:lumMod val="50000"/>
                  </a:schemeClr>
                </a:solidFill>
                <a:latin typeface="Cambria" pitchFamily="18" charset="0"/>
                <a:ea typeface="Calibri" pitchFamily="34" charset="0"/>
                <a:cs typeface="Arial" charset="0"/>
              </a:rPr>
              <a:t>бъем инвестиций в основной капитал </a:t>
            </a:r>
            <a:r>
              <a:rPr lang="ru-RU" altLang="ru-RU" sz="1600" dirty="0" smtClean="0">
                <a:solidFill>
                  <a:schemeClr val="tx2">
                    <a:lumMod val="50000"/>
                  </a:schemeClr>
                </a:solidFill>
                <a:latin typeface="Cambria" pitchFamily="18" charset="0"/>
                <a:ea typeface="Calibri" pitchFamily="34" charset="0"/>
                <a:cs typeface="Arial" charset="0"/>
              </a:rPr>
              <a:t>  </a:t>
            </a:r>
            <a:r>
              <a:rPr lang="ru-RU" altLang="ru-RU" sz="1600" dirty="0">
                <a:solidFill>
                  <a:schemeClr val="tx2">
                    <a:lumMod val="50000"/>
                  </a:schemeClr>
                </a:solidFill>
                <a:latin typeface="Cambria" pitchFamily="18" charset="0"/>
                <a:ea typeface="Calibri" pitchFamily="34" charset="0"/>
                <a:cs typeface="Arial" charset="0"/>
              </a:rPr>
              <a:t>составил </a:t>
            </a:r>
            <a:r>
              <a:rPr lang="ru-RU" altLang="ru-RU" sz="1600" dirty="0" smtClean="0">
                <a:solidFill>
                  <a:schemeClr val="tx2">
                    <a:lumMod val="50000"/>
                  </a:schemeClr>
                </a:solidFill>
                <a:latin typeface="Cambria" pitchFamily="18" charset="0"/>
                <a:ea typeface="Calibri" pitchFamily="34" charset="0"/>
                <a:cs typeface="Arial" charset="0"/>
              </a:rPr>
              <a:t>65,0 млн. </a:t>
            </a:r>
            <a:r>
              <a:rPr lang="ru-RU" altLang="ru-RU" sz="1600" dirty="0">
                <a:solidFill>
                  <a:schemeClr val="tx2">
                    <a:lumMod val="50000"/>
                  </a:schemeClr>
                </a:solidFill>
                <a:latin typeface="Cambria" pitchFamily="18" charset="0"/>
                <a:ea typeface="Calibri" pitchFamily="34" charset="0"/>
                <a:cs typeface="Arial" charset="0"/>
              </a:rPr>
              <a:t>руб.</a:t>
            </a:r>
            <a:endParaRPr lang="ru-RU" altLang="ru-RU" sz="1600" dirty="0">
              <a:solidFill>
                <a:schemeClr val="tx2">
                  <a:lumMod val="50000"/>
                </a:schemeClr>
              </a:solidFill>
              <a:latin typeface="Cambria" pitchFamily="18" charset="0"/>
              <a:cs typeface="Arial" charset="0"/>
            </a:endParaRPr>
          </a:p>
          <a:p>
            <a:pPr algn="just"/>
            <a:r>
              <a:rPr lang="ru-RU" sz="1600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16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последние годы на территории района реализованы следующие  инвестиционные проекты:</a:t>
            </a:r>
          </a:p>
          <a:p>
            <a:pPr marL="0" lvl="0" indent="0" algn="just">
              <a:buNone/>
            </a:pPr>
            <a:r>
              <a:rPr lang="ru-RU" sz="1600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- построена </a:t>
            </a:r>
            <a:r>
              <a:rPr lang="ru-RU" sz="16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ферма на 450 голов коров  и  помещения на 1500 скотомест крупного рогатого скота в с. Урей.</a:t>
            </a:r>
          </a:p>
          <a:p>
            <a:pPr marL="0" lvl="0" indent="0" algn="just">
              <a:buNone/>
            </a:pPr>
            <a:r>
              <a:rPr lang="ru-RU" sz="1600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- реконструированы </a:t>
            </a:r>
            <a:r>
              <a:rPr lang="ru-RU" sz="16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животноводческие помещения в с. Тарханы, </a:t>
            </a:r>
            <a:r>
              <a:rPr lang="ru-RU" sz="1600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д. </a:t>
            </a:r>
            <a:r>
              <a:rPr lang="ru-RU" sz="1600" dirty="0" err="1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Дасаево</a:t>
            </a:r>
            <a:r>
              <a:rPr lang="ru-RU" sz="16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endParaRPr lang="ru-RU" sz="1600" dirty="0" smtClean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algn="just">
              <a:buNone/>
            </a:pPr>
            <a:r>
              <a:rPr lang="ru-RU" sz="1600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д. Русское </a:t>
            </a:r>
            <a:r>
              <a:rPr lang="ru-RU" sz="1600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Караево</a:t>
            </a:r>
            <a:r>
              <a:rPr lang="ru-RU" sz="16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lvl="0" indent="0" algn="just">
              <a:buNone/>
            </a:pPr>
            <a:r>
              <a:rPr lang="ru-RU" sz="1600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- смонтирован </a:t>
            </a:r>
            <a:r>
              <a:rPr lang="ru-RU" sz="16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зерноочистительный комплекс по первичной очистке зерна  мощностью до 100 тонн в час в с. Булаево.</a:t>
            </a:r>
          </a:p>
          <a:p>
            <a:pPr marL="0" lvl="0" indent="0" algn="just">
              <a:buNone/>
            </a:pPr>
            <a:r>
              <a:rPr lang="ru-RU" sz="1600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- построен </a:t>
            </a:r>
            <a:r>
              <a:rPr lang="ru-RU" sz="16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животноводческий  комплекс  по  разведению КРС  по технологии мясного скотоводства на 1000 голов в  ООО «Подсобное хозяйство»  село Пурдошки. </a:t>
            </a:r>
          </a:p>
          <a:p>
            <a:pPr marL="0" lvl="0" indent="0" algn="just">
              <a:buNone/>
            </a:pPr>
            <a:r>
              <a:rPr lang="ru-RU" sz="1600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- в </a:t>
            </a:r>
            <a:r>
              <a:rPr lang="ru-RU" sz="16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с. Старый Ковыляй построена семейная роботизированная животноводческая  ферма на 120 голов молочного направления.</a:t>
            </a:r>
          </a:p>
          <a:p>
            <a:pPr marL="0" lvl="0" indent="0" algn="just">
              <a:buNone/>
            </a:pPr>
            <a:r>
              <a:rPr lang="ru-RU" sz="1600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- в  </a:t>
            </a:r>
            <a:r>
              <a:rPr lang="ru-RU" sz="16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с. Урей  начал функционировать цех по переработке молока производительностью 20 тонн в сутки. </a:t>
            </a:r>
          </a:p>
          <a:p>
            <a:endParaRPr lang="ru-RU" sz="1600" dirty="0"/>
          </a:p>
        </p:txBody>
      </p:sp>
    </p:spTree>
    <p:extLst>
      <p:ext uri="{BB962C8B-B14F-4D97-AF65-F5344CB8AC3E}">
        <p14:creationId xmlns:p14="http://schemas.microsoft.com/office/powerpoint/2010/main" val="3256606337"/>
      </p:ext>
    </p:extLst>
  </p:cSld>
  <p:clrMapOvr>
    <a:masterClrMapping/>
  </p:clrMapOvr>
  <p:transition>
    <p:fad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609600"/>
          </a:xfrm>
        </p:spPr>
        <p:txBody>
          <a:bodyPr/>
          <a:lstStyle/>
          <a:p>
            <a:r>
              <a:rPr lang="ru-RU" sz="1800" b="1" dirty="0"/>
              <a:t>Инвестиции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914400"/>
            <a:ext cx="8229600" cy="5211763"/>
          </a:xfrm>
        </p:spPr>
        <p:txBody>
          <a:bodyPr>
            <a:normAutofit fontScale="85000" lnSpcReduction="10000"/>
          </a:bodyPr>
          <a:lstStyle/>
          <a:p>
            <a:pPr algn="just">
              <a:lnSpc>
                <a:spcPct val="120000"/>
              </a:lnSpc>
            </a:pPr>
            <a:endParaRPr lang="ru-RU" sz="1900" dirty="0" smtClean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20000"/>
              </a:lnSpc>
            </a:pPr>
            <a:r>
              <a:rPr lang="ru-RU" sz="1900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19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рамках национального проекта «Малый и средний бизнес и поддержка индивидуальной предпринимательской  инициативы»  грант на поддержку КФХ - «</a:t>
            </a:r>
            <a:r>
              <a:rPr lang="ru-RU" sz="1900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Агростартап</a:t>
            </a:r>
            <a:r>
              <a:rPr lang="ru-RU" sz="19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  <a:r>
              <a:rPr lang="ru-RU" sz="1900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получен:</a:t>
            </a:r>
          </a:p>
          <a:p>
            <a:pPr algn="just">
              <a:lnSpc>
                <a:spcPct val="120000"/>
              </a:lnSpc>
            </a:pPr>
            <a:r>
              <a:rPr lang="ru-RU" sz="1900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КФХ </a:t>
            </a:r>
            <a:r>
              <a:rPr lang="ru-RU" sz="19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1900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Турнаев</a:t>
            </a:r>
            <a:r>
              <a:rPr lang="ru-RU" sz="19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С.И</a:t>
            </a:r>
            <a:r>
              <a:rPr lang="ru-RU" sz="1900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.»; КФХ </a:t>
            </a:r>
            <a:r>
              <a:rPr lang="ru-RU" sz="19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«Поздняков Ш.Ш</a:t>
            </a:r>
            <a:r>
              <a:rPr lang="ru-RU" sz="1900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.»;КФХ </a:t>
            </a:r>
            <a:r>
              <a:rPr lang="ru-RU" sz="19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«Лебедев Б.В</a:t>
            </a:r>
            <a:r>
              <a:rPr lang="ru-RU" sz="1900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.». </a:t>
            </a:r>
            <a:endParaRPr lang="ru-RU" sz="1900" dirty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20000"/>
              </a:lnSpc>
            </a:pPr>
            <a:r>
              <a:rPr lang="ru-RU" sz="1900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Грант </a:t>
            </a:r>
            <a:r>
              <a:rPr lang="ru-RU" sz="19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развитие материально-технической базы сельскохозяйственных  потребительских кооперативов </a:t>
            </a:r>
            <a:r>
              <a:rPr lang="ru-RU" sz="1900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получены: СПССК </a:t>
            </a:r>
            <a:r>
              <a:rPr lang="ru-RU" sz="19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1900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Старт».</a:t>
            </a:r>
            <a:endParaRPr lang="ru-RU" sz="1900" dirty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lvl="0" indent="-285750" algn="just">
              <a:lnSpc>
                <a:spcPct val="120000"/>
              </a:lnSpc>
            </a:pPr>
            <a:r>
              <a:rPr lang="ru-RU" sz="19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Построена семейная животноводческая ферма на 50 голов дойных коров с телятником   в д. </a:t>
            </a:r>
            <a:r>
              <a:rPr lang="ru-RU" sz="1900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Козловка</a:t>
            </a:r>
            <a:r>
              <a:rPr lang="ru-RU" sz="19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КФХ «Резчиков А.Д.».</a:t>
            </a:r>
          </a:p>
          <a:p>
            <a:pPr marL="285750" lvl="0" indent="-285750" algn="just">
              <a:lnSpc>
                <a:spcPct val="120000"/>
              </a:lnSpc>
            </a:pPr>
            <a:r>
              <a:rPr lang="ru-RU" sz="19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Построен убойный пункт в д. </a:t>
            </a:r>
            <a:r>
              <a:rPr lang="ru-RU" sz="1900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Козловка</a:t>
            </a:r>
            <a:r>
              <a:rPr lang="ru-RU" sz="19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КФХ «Резчиков А.Д.».</a:t>
            </a:r>
          </a:p>
          <a:p>
            <a:pPr marL="285750" lvl="0" indent="-285750" algn="just">
              <a:lnSpc>
                <a:spcPct val="120000"/>
              </a:lnSpc>
            </a:pPr>
            <a:r>
              <a:rPr lang="ru-RU" sz="19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2020г. в д. </a:t>
            </a:r>
            <a:r>
              <a:rPr lang="ru-RU" sz="1900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Козловка</a:t>
            </a:r>
            <a:r>
              <a:rPr lang="ru-RU" sz="19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начал функционировать цех по переработке молока производительностью 3 тонны в сутки. </a:t>
            </a:r>
          </a:p>
          <a:p>
            <a:pPr marL="285750" lvl="0" indent="-285750" algn="just">
              <a:lnSpc>
                <a:spcPct val="120000"/>
              </a:lnSpc>
            </a:pPr>
            <a:r>
              <a:rPr lang="ru-RU" sz="19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 д. Большое Татарское </a:t>
            </a:r>
            <a:r>
              <a:rPr lang="ru-RU" sz="1900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Караево</a:t>
            </a:r>
            <a:r>
              <a:rPr lang="ru-RU" sz="19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построена конеферма КФХ «Поздняков Ш.Ш.».</a:t>
            </a:r>
          </a:p>
          <a:p>
            <a:pPr marL="285750" lvl="0" indent="-285750" algn="just">
              <a:lnSpc>
                <a:spcPct val="120000"/>
              </a:lnSpc>
            </a:pPr>
            <a:r>
              <a:rPr lang="ru-RU" sz="19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с. Бабеево КФХ «</a:t>
            </a:r>
            <a:r>
              <a:rPr lang="ru-RU" sz="1900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Турнаев</a:t>
            </a:r>
            <a:r>
              <a:rPr lang="ru-RU" sz="19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С.И.» приобрел племенной скот для разведения крупного рогатого скота мясного направления.</a:t>
            </a:r>
          </a:p>
          <a:p>
            <a:pPr marL="285750" lvl="0" indent="-285750" algn="just">
              <a:lnSpc>
                <a:spcPct val="120000"/>
              </a:lnSpc>
            </a:pPr>
            <a:r>
              <a:rPr lang="ru-RU" sz="19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г. </a:t>
            </a:r>
            <a:r>
              <a:rPr lang="ru-RU" sz="1900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Темникове</a:t>
            </a:r>
            <a:r>
              <a:rPr lang="ru-RU" sz="19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КФХ «Лебедев Б.В.» приобрел пчелосемьи на развитие пчеловодства.</a:t>
            </a:r>
          </a:p>
          <a:p>
            <a:pPr>
              <a:lnSpc>
                <a:spcPct val="120000"/>
              </a:lnSpc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35849094"/>
      </p:ext>
    </p:extLst>
  </p:cSld>
  <p:clrMapOvr>
    <a:masterClrMapping/>
  </p:clrMapOvr>
  <p:transition>
    <p:fad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81000"/>
            <a:ext cx="8229600" cy="685800"/>
          </a:xfrm>
        </p:spPr>
        <p:txBody>
          <a:bodyPr/>
          <a:lstStyle/>
          <a:p>
            <a:r>
              <a:rPr lang="ru-RU" sz="1800" b="1" dirty="0" smtClean="0"/>
              <a:t>Строительство</a:t>
            </a:r>
            <a:endParaRPr lang="ru-RU" sz="18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143000"/>
            <a:ext cx="8229600" cy="4983163"/>
          </a:xfrm>
        </p:spPr>
        <p:txBody>
          <a:bodyPr>
            <a:normAutofit/>
          </a:bodyPr>
          <a:lstStyle/>
          <a:p>
            <a:pPr algn="just"/>
            <a:r>
              <a:rPr lang="ru-RU" sz="1600" dirty="0" smtClean="0">
                <a:solidFill>
                  <a:schemeClr val="tx2">
                    <a:lumMod val="50000"/>
                  </a:schemeClr>
                </a:solidFill>
                <a:latin typeface="Cambria" pitchFamily="18" charset="0"/>
                <a:ea typeface="Calibri" pitchFamily="34" charset="0"/>
                <a:cs typeface="Arial" charset="0"/>
              </a:rPr>
              <a:t>       За </a:t>
            </a:r>
            <a:r>
              <a:rPr lang="ru-RU" sz="1600" dirty="0">
                <a:solidFill>
                  <a:schemeClr val="tx2">
                    <a:lumMod val="50000"/>
                  </a:schemeClr>
                </a:solidFill>
                <a:latin typeface="Cambria" pitchFamily="18" charset="0"/>
                <a:ea typeface="Calibri" pitchFamily="34" charset="0"/>
                <a:cs typeface="Arial" charset="0"/>
              </a:rPr>
              <a:t>последние 5 лет введено в эксплуатацию более </a:t>
            </a:r>
            <a:r>
              <a:rPr lang="ru-RU" sz="1600" dirty="0" smtClean="0">
                <a:solidFill>
                  <a:schemeClr val="tx2">
                    <a:lumMod val="50000"/>
                  </a:schemeClr>
                </a:solidFill>
                <a:latin typeface="Cambria" pitchFamily="18" charset="0"/>
                <a:ea typeface="Calibri" pitchFamily="34" charset="0"/>
                <a:cs typeface="Arial" charset="0"/>
              </a:rPr>
              <a:t>19867 </a:t>
            </a:r>
            <a:r>
              <a:rPr lang="ru-RU" sz="1600" dirty="0">
                <a:solidFill>
                  <a:schemeClr val="tx2">
                    <a:lumMod val="50000"/>
                  </a:schemeClr>
                </a:solidFill>
                <a:latin typeface="Cambria" pitchFamily="18" charset="0"/>
                <a:ea typeface="Calibri" pitchFamily="34" charset="0"/>
                <a:cs typeface="Arial" charset="0"/>
              </a:rPr>
              <a:t>кв. метров жилья. В 2020 г. общий объем ввода жилья (с учетом индивидуального жилищного строительства) составил </a:t>
            </a:r>
            <a:r>
              <a:rPr lang="ru-RU" sz="1600" dirty="0" smtClean="0">
                <a:solidFill>
                  <a:schemeClr val="tx2">
                    <a:lumMod val="50000"/>
                  </a:schemeClr>
                </a:solidFill>
                <a:latin typeface="Cambria" pitchFamily="18" charset="0"/>
                <a:ea typeface="Calibri" pitchFamily="34" charset="0"/>
                <a:cs typeface="Arial" charset="0"/>
              </a:rPr>
              <a:t>3835 </a:t>
            </a:r>
            <a:r>
              <a:rPr lang="ru-RU" sz="1600" dirty="0">
                <a:solidFill>
                  <a:schemeClr val="tx2">
                    <a:lumMod val="50000"/>
                  </a:schemeClr>
                </a:solidFill>
                <a:latin typeface="Cambria" pitchFamily="18" charset="0"/>
                <a:ea typeface="Calibri" pitchFamily="34" charset="0"/>
                <a:cs typeface="Arial" charset="0"/>
              </a:rPr>
              <a:t>кв. метров.</a:t>
            </a:r>
          </a:p>
          <a:p>
            <a:pPr algn="just"/>
            <a:endParaRPr lang="ru-RU" sz="1600" dirty="0">
              <a:solidFill>
                <a:schemeClr val="tx2">
                  <a:lumMod val="50000"/>
                </a:schemeClr>
              </a:solidFill>
            </a:endParaRPr>
          </a:p>
        </p:txBody>
      </p:sp>
      <p:graphicFrame>
        <p:nvGraphicFramePr>
          <p:cNvPr id="6" name="Диаграмма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424000216"/>
              </p:ext>
            </p:extLst>
          </p:nvPr>
        </p:nvGraphicFramePr>
        <p:xfrm>
          <a:off x="4800600" y="2286000"/>
          <a:ext cx="3733800" cy="3429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8" name="Диаграмма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517056003"/>
              </p:ext>
            </p:extLst>
          </p:nvPr>
        </p:nvGraphicFramePr>
        <p:xfrm>
          <a:off x="457200" y="2362200"/>
          <a:ext cx="4343400" cy="3124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239644667"/>
      </p:ext>
    </p:extLst>
  </p:cSld>
  <p:clrMapOvr>
    <a:masterClrMapping/>
  </p:clrMapOvr>
  <p:transition>
    <p:fad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609600"/>
          </a:xfrm>
        </p:spPr>
        <p:txBody>
          <a:bodyPr/>
          <a:lstStyle/>
          <a:p>
            <a:r>
              <a:rPr lang="ru-RU" sz="1800" b="1" dirty="0" smtClean="0"/>
              <a:t>Образование  и культура</a:t>
            </a:r>
            <a:endParaRPr lang="ru-RU" sz="18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762000"/>
            <a:ext cx="8229600" cy="5364163"/>
          </a:xfrm>
        </p:spPr>
        <p:txBody>
          <a:bodyPr>
            <a:normAutofit/>
          </a:bodyPr>
          <a:lstStyle/>
          <a:p>
            <a:pPr algn="just"/>
            <a:r>
              <a:rPr lang="ru-RU" sz="1600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В </a:t>
            </a:r>
            <a:r>
              <a:rPr lang="ru-RU" sz="16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Темниковском районе  функционирует 8 общеобразовательных учреждения, в которых обучается 1132 учащихся. Число дошкольных образовательных 4 единиц.  Численность детей, посещающих дошкольные образовательные учреждения, 2020-2021 учебный год 291 человек. В Темниковском районе функционирует МБУ ДО «Центр внешкольной работы Темниковского района». </a:t>
            </a:r>
          </a:p>
          <a:p>
            <a:pPr algn="just"/>
            <a:r>
              <a:rPr lang="ru-RU" sz="1600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Среднее </a:t>
            </a:r>
            <a:r>
              <a:rPr lang="ru-RU" sz="16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специальное образование можно получить в  Темниковском сельскохозяйственном и медицинском колледжах. </a:t>
            </a:r>
          </a:p>
          <a:p>
            <a:pPr algn="just"/>
            <a:r>
              <a:rPr lang="ru-RU" sz="1600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В </a:t>
            </a:r>
            <a:r>
              <a:rPr lang="ru-RU" sz="16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г. </a:t>
            </a:r>
            <a:r>
              <a:rPr lang="ru-RU" sz="1600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Темникове</a:t>
            </a:r>
            <a:r>
              <a:rPr lang="ru-RU" sz="16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расположены объекты исторического и культурного наследия федерального (общероссийского) значения. Среди них можно отметить историко-краеведческий музей имени адмирала Ф.Ф. Ушакова. В этом здании располагался госпиталь для участников Отечественной войны 1812 года, организованный и действовавший на </a:t>
            </a:r>
            <a:r>
              <a:rPr lang="ru-RU" sz="1600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средства </a:t>
            </a:r>
            <a:r>
              <a:rPr lang="ru-RU" sz="16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Ф.Ф. Ушакова и Темниковского священника </a:t>
            </a:r>
            <a:r>
              <a:rPr lang="ru-RU" sz="1600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Асинкрита</a:t>
            </a:r>
            <a:r>
              <a:rPr lang="ru-RU" sz="16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Иванова; Здание городской управы, конец 19 в.; Больницу им. А.И. </a:t>
            </a:r>
            <a:r>
              <a:rPr lang="ru-RU" sz="1600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Рудявского</a:t>
            </a:r>
            <a:r>
              <a:rPr lang="ru-RU" sz="1600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старый корпус которой был построен в 1904 году.</a:t>
            </a:r>
          </a:p>
          <a:p>
            <a:endParaRPr lang="ru-RU" dirty="0"/>
          </a:p>
        </p:txBody>
      </p:sp>
      <p:pic>
        <p:nvPicPr>
          <p:cNvPr id="4" name="Рисунок 3" descr="D:\Документы\Мои документы\Мои рисунки\темников\080414_015116570860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1" y="4343400"/>
            <a:ext cx="3505199" cy="22098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Рисунок 4" descr="C:\Users\1\AppData\Local\Microsoft\Windows\Temporary Internet Files\Content.Word\getImage (3).jpg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92" t="7373" r="6341"/>
          <a:stretch/>
        </p:blipFill>
        <p:spPr bwMode="auto">
          <a:xfrm>
            <a:off x="4724400" y="4343400"/>
            <a:ext cx="3886200" cy="220980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818843986"/>
      </p:ext>
    </p:extLst>
  </p:cSld>
  <p:clrMapOvr>
    <a:masterClrMapping/>
  </p:clrMapOvr>
  <p:transition>
    <p:fad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14400"/>
          </a:xfrm>
        </p:spPr>
        <p:txBody>
          <a:bodyPr/>
          <a:lstStyle/>
          <a:p>
            <a:r>
              <a:rPr lang="ru-RU" sz="1800" b="1" dirty="0" smtClean="0"/>
              <a:t>Спорт  </a:t>
            </a:r>
            <a:r>
              <a:rPr lang="ru-RU" sz="1800" b="1" dirty="0"/>
              <a:t>и </a:t>
            </a:r>
            <a:r>
              <a:rPr lang="ru-RU" sz="1800" b="1" dirty="0" smtClean="0"/>
              <a:t>туризм</a:t>
            </a:r>
            <a:endParaRPr lang="ru-RU" sz="1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990600"/>
            <a:ext cx="8229600" cy="5135563"/>
          </a:xfrm>
        </p:spPr>
        <p:txBody>
          <a:bodyPr>
            <a:normAutofit fontScale="92500" lnSpcReduction="20000"/>
          </a:bodyPr>
          <a:lstStyle/>
          <a:p>
            <a:pPr algn="just"/>
            <a:r>
              <a:rPr lang="ru-RU" sz="1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Для занятий физической культурой и спортом в районе созданы и создаются все необходимые условия. Функционирует Физкультурно-оздоровительный комплекс, МБУ ДО "Детская юношеская спортивная школа</a:t>
            </a:r>
            <a:r>
              <a:rPr lang="ru-RU" sz="16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". Численность </a:t>
            </a:r>
            <a:r>
              <a:rPr lang="ru-RU" sz="1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занимающихся в детско-юношеской спортивной школе в 2020 году составила 315 человек</a:t>
            </a:r>
            <a:r>
              <a:rPr lang="ru-RU" sz="16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В </a:t>
            </a:r>
            <a:r>
              <a:rPr lang="ru-RU" sz="1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настоящее время  </a:t>
            </a:r>
            <a:r>
              <a:rPr lang="ru-RU" sz="16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занимаются </a:t>
            </a:r>
            <a:r>
              <a:rPr lang="ru-RU" sz="1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физической культурой и спортом 4262 </a:t>
            </a:r>
            <a:r>
              <a:rPr lang="ru-RU" sz="16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жителей </a:t>
            </a:r>
            <a:r>
              <a:rPr lang="ru-RU" sz="1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района. </a:t>
            </a:r>
            <a:endParaRPr lang="ru-RU" sz="1600" dirty="0" smtClean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16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ru-RU" sz="1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территории района с 2018 г. функционирует Туристско-информационный центр. </a:t>
            </a:r>
            <a:r>
              <a:rPr lang="ru-RU" sz="16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Основной </a:t>
            </a:r>
            <a:r>
              <a:rPr lang="ru-RU" sz="1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задачей стало формирование отношений с другими организациями в городе, задействованными в сфере туризма (с </a:t>
            </a:r>
            <a:r>
              <a:rPr lang="ru-RU" sz="1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Темниковским</a:t>
            </a:r>
            <a:r>
              <a:rPr lang="ru-RU" sz="1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историко-краеведческим музеем им. Ф.Ф. Ушакова, ФГБУ «Мордовский государственный природный заповедник им. П.Г. Смидовича», </a:t>
            </a:r>
            <a:r>
              <a:rPr lang="ru-RU" sz="1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Санаксарским</a:t>
            </a:r>
            <a:r>
              <a:rPr lang="ru-RU" sz="1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мужским монастырем и др.). </a:t>
            </a:r>
            <a:r>
              <a:rPr lang="ru-RU" sz="16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Разработаны </a:t>
            </a:r>
            <a:r>
              <a:rPr lang="ru-RU" sz="1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 новых туристических маршрута по имеющимся в районе объектам. Взрослые туры: «Гастрономический тур трёх культур» и «По следам Ушакова» и два детских тура. Интерес к городу возрос, и количество экскурсий тоже увеличилось. Разработан бренд г. Темников. Созданы аккаунты в социальных сетях с постоянным обновлением информации, проводятся </a:t>
            </a:r>
            <a:r>
              <a:rPr lang="ru-RU" sz="16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промо-</a:t>
            </a:r>
            <a:r>
              <a:rPr lang="ru-RU" sz="1600" dirty="0" err="1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мероприятия.На</a:t>
            </a:r>
            <a:r>
              <a:rPr lang="ru-RU" sz="16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данный момент туристический потенциал г. </a:t>
            </a:r>
            <a:r>
              <a:rPr lang="ru-RU" sz="1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Темникова</a:t>
            </a:r>
            <a:r>
              <a:rPr lang="ru-RU" sz="1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развивается в 4-х направлениях: паломнический/религиозный, этнический (показ культуры народов проживающих на территории), исторический (купечество, старина) и экологический (природа Темниковского района, Мордовский государственный природный заповедник им. П.Г. Смидовича). Создаются новые предложения для туристов: мастер-классы, игры, викторины, прорабатываются интерактивные возможности. Ведется постоянная работа по благоустройству существующих мест туристического посещения (Этно-дома «Русский», «Мордовский», «Татарский», «Дом Молочника», </a:t>
            </a:r>
            <a:r>
              <a:rPr lang="ru-RU" sz="1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Санаксарский</a:t>
            </a:r>
            <a:r>
              <a:rPr lang="ru-RU" sz="1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мужской монастырь, Темниковский краеведческий музей имени Ф.Ф. Ушакова, Мордовский заповедник имени. П.Г. Смидовича, усадьба Адмирала Ушакова, «</a:t>
            </a:r>
            <a:r>
              <a:rPr lang="ru-RU" sz="1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Монаховский</a:t>
            </a:r>
            <a:r>
              <a:rPr lang="ru-RU" sz="1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 родник, Сероводородный родник, центральная историческая часть города, </a:t>
            </a:r>
            <a:r>
              <a:rPr lang="ru-RU" sz="1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Емашевская</a:t>
            </a:r>
            <a:r>
              <a:rPr lang="ru-RU" sz="1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роща, с. </a:t>
            </a:r>
            <a:r>
              <a:rPr lang="ru-RU" sz="1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Жегалово</a:t>
            </a:r>
            <a:r>
              <a:rPr lang="ru-RU" sz="1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«База игры в </a:t>
            </a:r>
            <a:r>
              <a:rPr lang="ru-RU" sz="1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Лазертаг</a:t>
            </a:r>
            <a:r>
              <a:rPr lang="ru-RU" sz="1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»).В 2020 году число обслуженных экскурсантов составило 34403 человека.</a:t>
            </a:r>
          </a:p>
        </p:txBody>
      </p:sp>
    </p:spTree>
    <p:extLst>
      <p:ext uri="{BB962C8B-B14F-4D97-AF65-F5344CB8AC3E}">
        <p14:creationId xmlns:p14="http://schemas.microsoft.com/office/powerpoint/2010/main" val="1405202580"/>
      </p:ext>
    </p:extLst>
  </p:cSld>
  <p:clrMapOvr>
    <a:masterClrMapping/>
  </p:clrMapOvr>
  <p:transition>
    <p:fad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609600"/>
          </a:xfrm>
        </p:spPr>
        <p:txBody>
          <a:bodyPr/>
          <a:lstStyle/>
          <a:p>
            <a:r>
              <a:rPr lang="ru-RU" sz="1800" b="1" dirty="0" smtClean="0"/>
              <a:t>Туристический потенциал</a:t>
            </a:r>
            <a:endParaRPr lang="ru-RU" sz="1800" b="1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Объект 4"/>
          <p:cNvSpPr>
            <a:spLocks noGrp="1"/>
          </p:cNvSpPr>
          <p:nvPr>
            <p:ph sz="quarter" idx="13"/>
          </p:nvPr>
        </p:nvSpPr>
        <p:spPr>
          <a:xfrm>
            <a:off x="457200" y="609600"/>
            <a:ext cx="4041648" cy="5516880"/>
          </a:xfrm>
        </p:spPr>
        <p:txBody>
          <a:bodyPr>
            <a:normAutofit fontScale="92500" lnSpcReduction="20000"/>
          </a:bodyPr>
          <a:lstStyle/>
          <a:p>
            <a:pPr marL="0" indent="0" algn="just">
              <a:buNone/>
            </a:pPr>
            <a:r>
              <a:rPr lang="ru-RU" sz="1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данный момент туристический потенциал </a:t>
            </a:r>
            <a:r>
              <a:rPr lang="ru-RU" sz="1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г.Темникова</a:t>
            </a:r>
            <a:r>
              <a:rPr lang="ru-RU" sz="1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развивается в 4-х направлениях: паломнический/религиозный, этнический (показ культуры народов проживающих на территории), исторический (купечество, старина) и экологический (природа Темниковского района, Мордовский государственный природный заповедник им. П.Г. Смидовича).</a:t>
            </a:r>
          </a:p>
          <a:p>
            <a:pPr marL="0" indent="0" algn="just">
              <a:buNone/>
            </a:pPr>
            <a:r>
              <a:rPr lang="ru-RU" sz="1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Создаются новые предложения для туристов: мастер-классы,	игры,	викторины, прорабатываются интерактивные возможности.</a:t>
            </a:r>
          </a:p>
          <a:p>
            <a:pPr marL="0" indent="0" algn="just">
              <a:buNone/>
            </a:pPr>
            <a:r>
              <a:rPr lang="ru-RU" sz="1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Ведется постоянная работа по благоустройству существующих мест туристического посещения.</a:t>
            </a:r>
          </a:p>
          <a:p>
            <a:pPr marL="0" indent="0" algn="just">
              <a:buNone/>
            </a:pPr>
            <a:r>
              <a:rPr lang="ru-RU" sz="1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Места	туристического	</a:t>
            </a:r>
            <a:r>
              <a:rPr lang="ru-RU" sz="16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посещения:</a:t>
            </a:r>
          </a:p>
          <a:p>
            <a:pPr marL="0" indent="0" algn="just">
              <a:buNone/>
            </a:pPr>
            <a:r>
              <a:rPr lang="ru-RU" sz="16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Этно-дома</a:t>
            </a:r>
            <a:endParaRPr lang="ru-RU" sz="1600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ru-RU" sz="1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«Русский»,	«Мордовский»,	«Татарский</a:t>
            </a:r>
            <a:r>
              <a:rPr lang="ru-RU" sz="16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», «Дом Молочника</a:t>
            </a:r>
            <a:r>
              <a:rPr lang="ru-RU" sz="1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</a:p>
          <a:p>
            <a:pPr marL="0" indent="0" algn="just">
              <a:buNone/>
            </a:pPr>
            <a:r>
              <a:rPr lang="ru-RU" sz="1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Санаксарский</a:t>
            </a:r>
            <a:r>
              <a:rPr lang="ru-RU" sz="1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мужской монастырь, Темниковский краеведческий музей имени Ф.Ф. Ушакова, Мордовский заповедник имени. П.Г. Смидовича, усадьба Адмирала Ушакова, «</a:t>
            </a:r>
            <a:r>
              <a:rPr lang="ru-RU" sz="1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Монаховский</a:t>
            </a:r>
            <a:r>
              <a:rPr lang="ru-RU" sz="1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 родник, Сероводородный родник, центральная историческая часть города, </a:t>
            </a:r>
            <a:r>
              <a:rPr lang="ru-RU" sz="1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Емашевская</a:t>
            </a:r>
            <a:r>
              <a:rPr lang="ru-RU" sz="1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роща, </a:t>
            </a:r>
            <a:r>
              <a:rPr lang="ru-RU" sz="1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с.Жегалово</a:t>
            </a:r>
            <a:r>
              <a:rPr lang="ru-RU" sz="1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«База игры в </a:t>
            </a:r>
            <a:r>
              <a:rPr lang="ru-RU" sz="1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Лазертаг</a:t>
            </a:r>
            <a:r>
              <a:rPr lang="ru-RU" sz="1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».</a:t>
            </a:r>
          </a:p>
          <a:p>
            <a:endParaRPr lang="ru-RU" sz="1400" dirty="0"/>
          </a:p>
        </p:txBody>
      </p:sp>
      <p:pic>
        <p:nvPicPr>
          <p:cNvPr id="7" name="image7.jpeg" descr="https://pp.userapi.com/c849124/v849124169/1a83fe/tOsLlOxuEsA.jpg"/>
          <p:cNvPicPr>
            <a:picLocks noGrp="1"/>
          </p:cNvPicPr>
          <p:nvPr>
            <p:ph sz="quarter" idx="14"/>
          </p:nvPr>
        </p:nvPicPr>
        <p:blipFill>
          <a:blip r:embed="rId2" cstate="print"/>
          <a:stretch>
            <a:fillRect/>
          </a:stretch>
        </p:blipFill>
        <p:spPr>
          <a:xfrm>
            <a:off x="4705350" y="400050"/>
            <a:ext cx="3124200" cy="1676400"/>
          </a:xfrm>
          <a:prstGeom prst="rect">
            <a:avLst/>
          </a:prstGeom>
        </p:spPr>
      </p:pic>
      <p:pic>
        <p:nvPicPr>
          <p:cNvPr id="8" name="image8.jpeg" descr="https://sun7-3.userapi.com/c855324/v855324169/5418b/yhKlTteNvdw.jpg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6400800" y="2057400"/>
            <a:ext cx="2612390" cy="1610678"/>
          </a:xfrm>
          <a:prstGeom prst="rect">
            <a:avLst/>
          </a:prstGeom>
        </p:spPr>
      </p:pic>
      <p:pic>
        <p:nvPicPr>
          <p:cNvPr id="9" name="image9.jpeg" descr="https://sun7-4.userapi.com/c855228/v855228169/546fd/Ao4G3z5Wv4Q.jpg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4724400" y="3581400"/>
            <a:ext cx="2948940" cy="1600200"/>
          </a:xfrm>
          <a:prstGeom prst="rect">
            <a:avLst/>
          </a:prstGeom>
        </p:spPr>
      </p:pic>
      <p:pic>
        <p:nvPicPr>
          <p:cNvPr id="10" name="image10.jpeg" descr="https://sun7-4.userapi.com/c854128/v854128169/5538d/4SlDxzXeJdc.jpg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5864860" y="5105400"/>
            <a:ext cx="3148330" cy="16478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6311625"/>
      </p:ext>
    </p:extLst>
  </p:cSld>
  <p:clrMapOvr>
    <a:masterClrMapping/>
  </p:clrMapOvr>
  <p:transition>
    <p:fad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609600"/>
          </a:xfrm>
        </p:spPr>
        <p:txBody>
          <a:bodyPr/>
          <a:lstStyle/>
          <a:p>
            <a:r>
              <a:rPr lang="ru-RU" sz="1800" b="1" dirty="0"/>
              <a:t>Инвестиционные ниши</a:t>
            </a:r>
            <a:endParaRPr lang="ru-RU" sz="1800" dirty="0"/>
          </a:p>
        </p:txBody>
      </p:sp>
      <p:sp>
        <p:nvSpPr>
          <p:cNvPr id="3" name="Объект 2"/>
          <p:cNvSpPr>
            <a:spLocks noGrp="1"/>
          </p:cNvSpPr>
          <p:nvPr>
            <p:ph sz="half" idx="2"/>
          </p:nvPr>
        </p:nvSpPr>
        <p:spPr>
          <a:xfrm>
            <a:off x="4648200" y="381000"/>
            <a:ext cx="4038600" cy="5867400"/>
          </a:xfrm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r>
              <a:rPr lang="ru-RU" b="1" dirty="0" smtClean="0">
                <a:solidFill>
                  <a:srgbClr val="7030A0"/>
                </a:solidFill>
              </a:rPr>
              <a:t>                          </a:t>
            </a:r>
            <a:endParaRPr lang="ru-RU" sz="4800" b="1" dirty="0" smtClean="0">
              <a:solidFill>
                <a:srgbClr val="7030A0"/>
              </a:solidFill>
            </a:endParaRPr>
          </a:p>
          <a:p>
            <a:endParaRPr lang="ru-RU" dirty="0">
              <a:solidFill>
                <a:srgbClr val="0070C0"/>
              </a:solidFill>
            </a:endParaRPr>
          </a:p>
          <a:p>
            <a:endParaRPr lang="ru-RU" b="1" dirty="0">
              <a:solidFill>
                <a:srgbClr val="0070C0"/>
              </a:solidFill>
            </a:endParaRPr>
          </a:p>
          <a:p>
            <a:pPr marL="0" indent="0">
              <a:buNone/>
            </a:pPr>
            <a:endParaRPr lang="ru-RU" sz="3100" b="1" dirty="0" smtClean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31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4000" b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СОЗДАНИЕ </a:t>
            </a:r>
          </a:p>
          <a:p>
            <a:pPr marL="0" indent="0">
              <a:buNone/>
            </a:pPr>
            <a:r>
              <a:rPr lang="ru-RU" sz="4000" b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ФИТНЕС </a:t>
            </a:r>
            <a:r>
              <a:rPr lang="ru-RU" sz="40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-КЛУБА</a:t>
            </a:r>
          </a:p>
          <a:p>
            <a:endParaRPr lang="ru-RU" sz="3100" b="1" dirty="0" smtClean="0">
              <a:solidFill>
                <a:srgbClr val="0070C0"/>
              </a:solidFill>
            </a:endParaRPr>
          </a:p>
          <a:p>
            <a:pPr marL="0" indent="0">
              <a:buNone/>
            </a:pPr>
            <a:endParaRPr lang="ru-RU" sz="3100" b="1" dirty="0" smtClean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31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3100" b="1" dirty="0" smtClean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31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3100" b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indent="0">
              <a:buNone/>
            </a:pPr>
            <a:r>
              <a:rPr lang="ru-RU" sz="4000" b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ОСНОВНЫЕ </a:t>
            </a:r>
            <a:r>
              <a:rPr lang="ru-RU" sz="40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ХАРАКТЕРИСТИКИ ИНВЕСТИЦИОННОЙ </a:t>
            </a:r>
            <a:r>
              <a:rPr lang="ru-RU" sz="4000" b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НИШИ</a:t>
            </a:r>
          </a:p>
          <a:p>
            <a:pPr marL="0" indent="0">
              <a:buNone/>
            </a:pPr>
            <a:r>
              <a:rPr lang="ru-RU" sz="40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Объем услуг фитнес-клуба в </a:t>
            </a:r>
            <a:r>
              <a:rPr lang="ru-RU" sz="40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год:   </a:t>
            </a:r>
            <a:r>
              <a:rPr lang="ru-RU" sz="40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1 200,0 тыс. руб.</a:t>
            </a:r>
            <a:endParaRPr lang="ru-RU" sz="4000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40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Потенциальное количество посещений </a:t>
            </a:r>
            <a:r>
              <a:rPr lang="ru-RU" sz="40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год</a:t>
            </a:r>
            <a:r>
              <a:rPr lang="ru-RU" sz="40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  </a:t>
            </a:r>
            <a:r>
              <a:rPr lang="ru-RU" sz="4000" b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14 400 посещений</a:t>
            </a:r>
            <a:endParaRPr lang="ru-RU" sz="40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4000" b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КОНКУРЕНТНОЕ </a:t>
            </a:r>
            <a:r>
              <a:rPr lang="ru-RU" sz="40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ОКРУЖЕНИЕ</a:t>
            </a:r>
          </a:p>
          <a:p>
            <a:pPr marL="0" indent="0">
              <a:buNone/>
            </a:pPr>
            <a:r>
              <a:rPr lang="ru-RU" sz="40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текущей момент в г. </a:t>
            </a:r>
            <a:r>
              <a:rPr lang="ru-RU" sz="40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Темникове</a:t>
            </a:r>
            <a:r>
              <a:rPr lang="ru-RU" sz="40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отсутствует фитнес-клуб. </a:t>
            </a:r>
          </a:p>
          <a:p>
            <a:pPr marL="0" indent="0">
              <a:buNone/>
            </a:pPr>
            <a:r>
              <a:rPr lang="ru-RU" sz="4000" b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ПРЕДПОЛАГАЕМАЯ </a:t>
            </a:r>
            <a:r>
              <a:rPr lang="ru-RU" sz="40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ПЛОЩАДКА ДЛЯ РАЗМЕЩЕНИЯ</a:t>
            </a:r>
          </a:p>
          <a:p>
            <a:pPr marL="0" indent="0" algn="just">
              <a:buNone/>
            </a:pPr>
            <a:r>
              <a:rPr lang="ru-RU" sz="40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здание бывшего спортивного зала, расположенного по адресу: Республика Мордовия, г. Темников, ул. Коммунистическая, </a:t>
            </a:r>
            <a:r>
              <a:rPr lang="ru-RU" sz="40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д.8а;</a:t>
            </a:r>
            <a:endParaRPr lang="ru-RU" sz="4000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ru-RU" sz="40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общая площадь: 102,2 </a:t>
            </a:r>
            <a:r>
              <a:rPr lang="ru-RU" sz="40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кв.м</a:t>
            </a:r>
            <a:r>
              <a:rPr lang="ru-RU" sz="40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buNone/>
            </a:pPr>
            <a:endParaRPr lang="ru-RU" sz="2500" b="1" dirty="0" smtClean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25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3400" b="1" dirty="0" smtClean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34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3400" b="1" dirty="0" smtClean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3400" b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ОРГАНИЗАЦИЯ </a:t>
            </a:r>
            <a:endParaRPr lang="ru-RU" sz="34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34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ПАНСИОНАТА ДЛЯ </a:t>
            </a:r>
          </a:p>
          <a:p>
            <a:pPr marL="0" indent="0">
              <a:buNone/>
            </a:pPr>
            <a:r>
              <a:rPr lang="ru-RU" sz="34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ПЕНИСИОНЕРОВ</a:t>
            </a:r>
          </a:p>
          <a:p>
            <a:pPr marL="0" indent="0">
              <a:buNone/>
            </a:pPr>
            <a:endParaRPr lang="ru-RU" sz="3100" b="1" dirty="0" smtClean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31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4000" b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ОСНОВНЫЕ </a:t>
            </a:r>
            <a:r>
              <a:rPr lang="ru-RU" sz="40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ХАРАКТЕРИСТИКИ ИНВЕСТИЦИОННОЙ НИШИ</a:t>
            </a:r>
          </a:p>
          <a:p>
            <a:pPr marL="0" indent="0">
              <a:buNone/>
            </a:pPr>
            <a:r>
              <a:rPr lang="ru-RU" sz="40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Количество койко-мест: </a:t>
            </a:r>
            <a:r>
              <a:rPr lang="ru-RU" sz="40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40 койко-мест</a:t>
            </a:r>
          </a:p>
          <a:p>
            <a:pPr marL="0" indent="0">
              <a:buNone/>
            </a:pPr>
            <a:r>
              <a:rPr lang="ru-RU" sz="40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Потенциальная выручка в год: </a:t>
            </a:r>
            <a:r>
              <a:rPr lang="ru-RU" sz="40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850,0 тыс. руб.</a:t>
            </a:r>
          </a:p>
          <a:p>
            <a:pPr marL="0" indent="0">
              <a:buNone/>
            </a:pPr>
            <a:r>
              <a:rPr lang="ru-RU" sz="4000" b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КОНКУРЕНТНОЕ </a:t>
            </a:r>
            <a:r>
              <a:rPr lang="ru-RU" sz="40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ОКРУЖЕНИЕ</a:t>
            </a:r>
          </a:p>
          <a:p>
            <a:pPr marL="0" indent="0">
              <a:buNone/>
            </a:pPr>
            <a:r>
              <a:rPr lang="ru-RU" sz="40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текущей момент в районе отсутствует социальный центр.</a:t>
            </a:r>
          </a:p>
          <a:p>
            <a:pPr marL="0" indent="0" algn="just">
              <a:buNone/>
            </a:pPr>
            <a:r>
              <a:rPr lang="ru-RU" sz="4000" b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ПРЕДПОЛАГАЕМАЯ </a:t>
            </a:r>
            <a:r>
              <a:rPr lang="ru-RU" sz="40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ПЛОЩАДКА ДЛЯ РАЗМЕЩЕНИЯ</a:t>
            </a:r>
          </a:p>
          <a:p>
            <a:pPr marL="0" indent="0" algn="just">
              <a:buNone/>
            </a:pPr>
            <a:r>
              <a:rPr lang="ru-RU" sz="40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здание бывшей школы, расположенное по адресу: Республика Мордовия, Темниковский район, с. </a:t>
            </a:r>
            <a:r>
              <a:rPr lang="ru-RU" sz="40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Лаврентьево</a:t>
            </a:r>
            <a:r>
              <a:rPr lang="ru-RU" sz="40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ул. </a:t>
            </a:r>
            <a:r>
              <a:rPr lang="ru-RU" sz="40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Бугорская</a:t>
            </a:r>
            <a:r>
              <a:rPr lang="ru-RU" sz="40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д.9;</a:t>
            </a:r>
          </a:p>
          <a:p>
            <a:pPr marL="0" indent="0" algn="just">
              <a:buNone/>
            </a:pPr>
            <a:r>
              <a:rPr lang="ru-RU" sz="40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общая площадь: 527,7 </a:t>
            </a:r>
            <a:r>
              <a:rPr lang="ru-RU" sz="40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кв.м</a:t>
            </a:r>
            <a:r>
              <a:rPr lang="ru-RU" sz="40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 algn="just">
              <a:buNone/>
            </a:pPr>
            <a:endParaRPr lang="ru-RU" sz="4000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sz="quarter" idx="13"/>
          </p:nvPr>
        </p:nvSpPr>
        <p:spPr>
          <a:xfrm>
            <a:off x="381000" y="381000"/>
            <a:ext cx="4041648" cy="6019800"/>
          </a:xfrm>
        </p:spPr>
        <p:txBody>
          <a:bodyPr>
            <a:normAutofit fontScale="32500" lnSpcReduction="20000"/>
          </a:bodyPr>
          <a:lstStyle/>
          <a:p>
            <a:pPr marL="0" indent="0">
              <a:buNone/>
            </a:pPr>
            <a:endParaRPr lang="ru-RU" sz="48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44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31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ПЕРЕРАБОТКА </a:t>
            </a:r>
            <a:endParaRPr lang="ru-RU" sz="3100" b="1" dirty="0" smtClean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3100" b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ОВОЩЕЙ</a:t>
            </a:r>
            <a:r>
              <a:rPr lang="ru-RU" sz="31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ФРУКТОВ</a:t>
            </a:r>
          </a:p>
          <a:p>
            <a:pPr marL="0" indent="0">
              <a:buNone/>
            </a:pPr>
            <a:endParaRPr lang="ru-RU" sz="3100" b="1" dirty="0" smtClean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31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3100" b="1" dirty="0" smtClean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3100" b="1" dirty="0" smtClean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31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3100" b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ОСНОВНЫЕ </a:t>
            </a:r>
            <a:r>
              <a:rPr lang="ru-RU" sz="31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ХАРАКТЕРИСТИКИ ИНВЕСТИЦИОННОЙ НИШИ</a:t>
            </a:r>
          </a:p>
          <a:p>
            <a:pPr marL="0" indent="0">
              <a:buNone/>
            </a:pPr>
            <a:r>
              <a:rPr lang="ru-RU" sz="31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Объем </a:t>
            </a:r>
            <a:r>
              <a:rPr lang="ru-RU" sz="31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продаж на территории района в </a:t>
            </a:r>
            <a:r>
              <a:rPr lang="ru-RU" sz="31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год:   </a:t>
            </a:r>
            <a:r>
              <a:rPr lang="ru-RU" sz="3100" b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 </a:t>
            </a:r>
            <a:r>
              <a:rPr lang="ru-RU" sz="31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200,0 тыс. руб.</a:t>
            </a:r>
            <a:endParaRPr lang="ru-RU" sz="3100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31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Потенциальная емкость рынка сбыта в </a:t>
            </a:r>
            <a:r>
              <a:rPr lang="ru-RU" sz="31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год:   </a:t>
            </a:r>
            <a:r>
              <a:rPr lang="ru-RU" sz="3100" b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 </a:t>
            </a:r>
            <a:r>
              <a:rPr lang="ru-RU" sz="31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000,0 тыс. руб.</a:t>
            </a:r>
            <a:endParaRPr lang="ru-RU" sz="3100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3100" b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КОНКУРЕНТНОЕ </a:t>
            </a:r>
            <a:r>
              <a:rPr lang="ru-RU" sz="31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ОКРУЖЕНИЕ</a:t>
            </a:r>
          </a:p>
          <a:p>
            <a:pPr marL="0" indent="0">
              <a:buNone/>
            </a:pPr>
            <a:r>
              <a:rPr lang="ru-RU" sz="31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текущей момент в районе отсутствует </a:t>
            </a:r>
            <a:r>
              <a:rPr lang="ru-RU" sz="31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предприятие </a:t>
            </a:r>
            <a:r>
              <a:rPr lang="ru-RU" sz="31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 переработке овощей, фруктов. </a:t>
            </a:r>
          </a:p>
          <a:p>
            <a:pPr marL="0" indent="0">
              <a:buNone/>
            </a:pPr>
            <a:r>
              <a:rPr lang="ru-RU" sz="3100" b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ПРЕДПОЛАГАЕМАЯ </a:t>
            </a:r>
            <a:r>
              <a:rPr lang="ru-RU" sz="31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ПЛОЩАДКА ДЛЯ РАЗМЕЩЕНИЯ</a:t>
            </a:r>
          </a:p>
          <a:p>
            <a:pPr marL="0" indent="0" algn="just">
              <a:buNone/>
            </a:pPr>
            <a:r>
              <a:rPr lang="ru-RU" sz="31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здание бывшего овощесушильного завода, расположенного по адресу: Республика Мордовия, г. Темников, ул. </a:t>
            </a:r>
            <a:r>
              <a:rPr lang="ru-RU" sz="31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Заводская,д.20;</a:t>
            </a:r>
            <a:endParaRPr lang="ru-RU" sz="3100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ru-RU" sz="31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общая площадь: 2147,8 </a:t>
            </a:r>
            <a:r>
              <a:rPr lang="ru-RU" sz="31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кв.м</a:t>
            </a:r>
            <a:r>
              <a:rPr lang="ru-RU" sz="31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buNone/>
            </a:pPr>
            <a:r>
              <a:rPr lang="ru-RU" sz="3100" b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</a:p>
          <a:p>
            <a:pPr marL="0" indent="0">
              <a:buNone/>
            </a:pPr>
            <a:endParaRPr lang="ru-RU" sz="3100" b="1" dirty="0" smtClean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31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3100" b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ОРГАНИЗАЦИЯ </a:t>
            </a:r>
            <a:endParaRPr lang="ru-RU" sz="31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31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ГОСТИНИЦЫ</a:t>
            </a:r>
          </a:p>
          <a:p>
            <a:pPr marL="0" indent="0">
              <a:buNone/>
            </a:pPr>
            <a:endParaRPr lang="ru-RU" sz="4000" b="1" dirty="0" smtClean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3100" b="1" dirty="0" smtClean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31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3100" b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ОСНОВНЫЕ </a:t>
            </a:r>
            <a:r>
              <a:rPr lang="ru-RU" sz="31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ХАРАКТЕРИСТИКИ ИНВЕСТИЦИОННОЙ НИШИ</a:t>
            </a:r>
          </a:p>
          <a:p>
            <a:pPr marL="0" indent="0">
              <a:buNone/>
            </a:pPr>
            <a:r>
              <a:rPr lang="ru-RU" sz="31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Количество койко-мест: </a:t>
            </a:r>
            <a:r>
              <a:rPr lang="ru-RU" sz="31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40 койко-мест</a:t>
            </a:r>
          </a:p>
          <a:p>
            <a:pPr marL="0" indent="0">
              <a:buNone/>
            </a:pPr>
            <a:r>
              <a:rPr lang="ru-RU" sz="31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Потенциальная выручка в год: </a:t>
            </a:r>
            <a:r>
              <a:rPr lang="ru-RU" sz="31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850,0 тыс. руб.</a:t>
            </a:r>
          </a:p>
          <a:p>
            <a:pPr marL="0" indent="0">
              <a:buNone/>
            </a:pPr>
            <a:r>
              <a:rPr lang="ru-RU" sz="3100" b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КОНКУРЕНТНОЕ </a:t>
            </a:r>
            <a:r>
              <a:rPr lang="ru-RU" sz="31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ОКРУЖЕНИЕ</a:t>
            </a:r>
          </a:p>
          <a:p>
            <a:pPr marL="0" indent="0">
              <a:buNone/>
            </a:pPr>
            <a:r>
              <a:rPr lang="ru-RU" sz="31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текущей момент в г. </a:t>
            </a:r>
            <a:r>
              <a:rPr lang="ru-RU" sz="31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Темникове</a:t>
            </a:r>
            <a:r>
              <a:rPr lang="ru-RU" sz="31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имеется одна гостиница на 16 койко-мест.</a:t>
            </a:r>
          </a:p>
          <a:p>
            <a:pPr marL="0" indent="0">
              <a:buNone/>
            </a:pPr>
            <a:r>
              <a:rPr lang="ru-RU" sz="3100" b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ПРЕДПОЛАГАЕМАЯ </a:t>
            </a:r>
            <a:r>
              <a:rPr lang="ru-RU" sz="31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ПЛОЩАДКА ДЛЯ РАЗМЕЩЕНИЯ</a:t>
            </a:r>
          </a:p>
          <a:p>
            <a:pPr marL="0" indent="0" algn="just">
              <a:buNone/>
            </a:pPr>
            <a:r>
              <a:rPr lang="ru-RU" sz="31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земельный участок, расположенный по адресу: Республика Мордовия, г. Темников, ул. Гражданская, д.8;</a:t>
            </a:r>
          </a:p>
          <a:p>
            <a:pPr marL="0" indent="0" algn="just">
              <a:buNone/>
            </a:pPr>
            <a:r>
              <a:rPr lang="ru-RU" sz="31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общая площадь: 940 </a:t>
            </a:r>
            <a:r>
              <a:rPr lang="ru-RU" sz="31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кв.м</a:t>
            </a:r>
            <a:r>
              <a:rPr lang="ru-RU" sz="31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 algn="just">
              <a:buNone/>
            </a:pPr>
            <a:endParaRPr lang="ru-RU" sz="4000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4400" dirty="0"/>
          </a:p>
        </p:txBody>
      </p:sp>
      <p:pic>
        <p:nvPicPr>
          <p:cNvPr id="5" name="Picture 2" descr="http://www.storecalc.com/wp-content/uploads/2017/05/morozilnye_kamery5.jpe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743"/>
          <a:stretch/>
        </p:blipFill>
        <p:spPr bwMode="auto">
          <a:xfrm>
            <a:off x="1952626" y="381000"/>
            <a:ext cx="2286000" cy="14734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https://avatars.mds.yandex.net/get-pdb/38069/7328f33d-0688-4b38-b2d9-079546e89392/s1200?webp=false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0800" y="380999"/>
            <a:ext cx="2286000" cy="14734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https://onedollartrips.ru/wp-content/uploads/2018/11/4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0726" y="3505200"/>
            <a:ext cx="2247900" cy="1066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https://asi.ru/upload/iblock/ec4/04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3467100"/>
            <a:ext cx="1981200" cy="1104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9380947"/>
      </p:ext>
    </p:extLst>
  </p:cSld>
  <p:clrMapOvr>
    <a:masterClrMapping/>
  </p:clrMapOvr>
  <p:transition>
    <p:fad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457200"/>
          </a:xfrm>
        </p:spPr>
        <p:txBody>
          <a:bodyPr/>
          <a:lstStyle/>
          <a:p>
            <a:r>
              <a:rPr lang="ru-RU" sz="1800" b="1" dirty="0"/>
              <a:t>Инвестиционные ниши</a:t>
            </a:r>
            <a:endParaRPr lang="ru-RU" sz="1800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381000"/>
            <a:ext cx="4040188" cy="1066800"/>
          </a:xfrm>
        </p:spPr>
        <p:txBody>
          <a:bodyPr/>
          <a:lstStyle/>
          <a:p>
            <a:pPr algn="l"/>
            <a:r>
              <a:rPr lang="ru-RU" sz="12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ПРОИЗВОДСТВО </a:t>
            </a:r>
          </a:p>
          <a:p>
            <a:pPr algn="l"/>
            <a:r>
              <a:rPr lang="ru-RU" sz="12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НАПИТКОВ</a:t>
            </a:r>
          </a:p>
          <a:p>
            <a:pPr algn="l"/>
            <a:endParaRPr lang="ru-RU" sz="1200" b="1" dirty="0" smtClean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quarter" idx="3"/>
          </p:nvPr>
        </p:nvSpPr>
        <p:spPr>
          <a:xfrm>
            <a:off x="4648200" y="533400"/>
            <a:ext cx="4041775" cy="1143000"/>
          </a:xfrm>
        </p:spPr>
        <p:txBody>
          <a:bodyPr/>
          <a:lstStyle/>
          <a:p>
            <a:pPr algn="l"/>
            <a:r>
              <a:rPr lang="ru-RU" sz="11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ПРОИЗВОДСТВО </a:t>
            </a:r>
          </a:p>
          <a:p>
            <a:pPr algn="l"/>
            <a:r>
              <a:rPr lang="ru-RU" sz="11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ЧИПСОВ</a:t>
            </a:r>
          </a:p>
          <a:p>
            <a:pPr algn="l"/>
            <a:endParaRPr lang="ru-RU" sz="11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sz="quarter" idx="13"/>
          </p:nvPr>
        </p:nvSpPr>
        <p:spPr>
          <a:xfrm>
            <a:off x="457200" y="1600200"/>
            <a:ext cx="4041648" cy="452628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1000" b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ОСНОВНЫЕ </a:t>
            </a:r>
            <a:r>
              <a:rPr lang="ru-RU" sz="10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ХАРАКТЕРИСТИКИ ИНВЕСТИЦИОННОЙ НИШИ</a:t>
            </a:r>
          </a:p>
          <a:p>
            <a:pPr marL="0" indent="0">
              <a:buNone/>
            </a:pPr>
            <a:r>
              <a:rPr lang="ru-RU" sz="10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Объем производства  напитков в год: </a:t>
            </a:r>
            <a:r>
              <a:rPr lang="ru-RU" sz="10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36,0 тыс. дал.</a:t>
            </a:r>
          </a:p>
          <a:p>
            <a:pPr marL="0" indent="0">
              <a:buNone/>
            </a:pPr>
            <a:r>
              <a:rPr lang="ru-RU" sz="10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Потенциальная емкость рынка сбыта в год: </a:t>
            </a:r>
            <a:r>
              <a:rPr lang="ru-RU" sz="10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835,0 тыс. руб.</a:t>
            </a:r>
          </a:p>
          <a:p>
            <a:pPr marL="0" indent="0">
              <a:buNone/>
            </a:pPr>
            <a:r>
              <a:rPr lang="ru-RU" sz="1000" b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КОНКУРЕНТНОЕ </a:t>
            </a:r>
            <a:r>
              <a:rPr lang="ru-RU" sz="10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ОКРУЖЕНИЕ</a:t>
            </a:r>
          </a:p>
          <a:p>
            <a:pPr marL="0" indent="0">
              <a:buNone/>
            </a:pPr>
            <a:r>
              <a:rPr lang="ru-RU" sz="10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текущей момент в районе отсутствует предприятие по производству напитков. </a:t>
            </a:r>
          </a:p>
          <a:p>
            <a:pPr marL="0" indent="0" algn="just">
              <a:buNone/>
            </a:pPr>
            <a:r>
              <a:rPr lang="ru-RU" sz="1000" b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ПРЕДПОЛАГАЕМАЯ </a:t>
            </a:r>
            <a:r>
              <a:rPr lang="ru-RU" sz="10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ПЛОЩАДКА ДЛЯ РАЗМЕЩЕНИЯ</a:t>
            </a:r>
          </a:p>
          <a:p>
            <a:pPr marL="0" indent="0" algn="just">
              <a:buNone/>
            </a:pPr>
            <a:r>
              <a:rPr lang="ru-RU" sz="10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земельный участок, расположенный по адресу: Республика Мордовия, г. Темников, ул. Интернациональная, д. 59а;</a:t>
            </a:r>
          </a:p>
          <a:p>
            <a:pPr marL="0" indent="0" algn="just">
              <a:buNone/>
            </a:pPr>
            <a:r>
              <a:rPr lang="ru-RU" sz="10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общая площадь: 1,35 га.    </a:t>
            </a:r>
          </a:p>
          <a:p>
            <a:pPr marL="0" indent="0">
              <a:buNone/>
            </a:pPr>
            <a:endParaRPr lang="ru-RU" sz="1000" b="1" dirty="0" smtClean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1000" b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ОРАГНИЗАЦИЯ </a:t>
            </a:r>
          </a:p>
          <a:p>
            <a:pPr marL="0" indent="0">
              <a:buNone/>
            </a:pPr>
            <a:r>
              <a:rPr lang="ru-RU" sz="1000" b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ПАНСИОНАТА </a:t>
            </a:r>
            <a:endParaRPr lang="ru-RU" sz="10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1000" b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ДЛЯ </a:t>
            </a:r>
            <a:r>
              <a:rPr lang="ru-RU" sz="10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ПОЖИЛЫХ</a:t>
            </a:r>
          </a:p>
          <a:p>
            <a:pPr marL="0" indent="0">
              <a:buNone/>
            </a:pPr>
            <a:endParaRPr lang="ru-RU" sz="10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1000" b="1" dirty="0" smtClean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1000" b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ОСНОВНЫЕ </a:t>
            </a:r>
            <a:r>
              <a:rPr lang="ru-RU" sz="10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ХАРАКТЕРИСТИКИ </a:t>
            </a:r>
            <a:r>
              <a:rPr lang="ru-RU" sz="1000" b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ИНВЕСТИЦИОННОЙ </a:t>
            </a:r>
            <a:r>
              <a:rPr lang="ru-RU" sz="10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НИШИ</a:t>
            </a:r>
          </a:p>
          <a:p>
            <a:pPr marL="0" lvl="0" indent="0">
              <a:buNone/>
            </a:pPr>
            <a:r>
              <a:rPr lang="ru-RU" sz="10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Количество </a:t>
            </a:r>
            <a:r>
              <a:rPr lang="ru-RU" sz="10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койко-мест: </a:t>
            </a:r>
            <a:r>
              <a:rPr lang="ru-RU" sz="1000" b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140 койко-мест</a:t>
            </a:r>
            <a:endParaRPr lang="ru-RU" sz="10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>
              <a:buNone/>
            </a:pPr>
            <a:r>
              <a:rPr lang="ru-RU" sz="10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Потенциальная численность </a:t>
            </a:r>
            <a:r>
              <a:rPr lang="ru-RU" sz="10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пенсионеров: </a:t>
            </a:r>
            <a:r>
              <a:rPr lang="ru-RU" sz="1000" b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140 чел.</a:t>
            </a:r>
            <a:endParaRPr lang="ru-RU" sz="10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1000" b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КОНКУРЕНТНОЕ </a:t>
            </a:r>
            <a:r>
              <a:rPr lang="ru-RU" sz="10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ОКРУЖЕНИЕ</a:t>
            </a:r>
          </a:p>
          <a:p>
            <a:pPr marL="0" indent="0">
              <a:buNone/>
            </a:pPr>
            <a:r>
              <a:rPr lang="ru-RU" sz="10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На текущей момент в районе отсутствует пансионат для </a:t>
            </a:r>
          </a:p>
          <a:p>
            <a:pPr marL="0" indent="0">
              <a:buNone/>
            </a:pPr>
            <a:r>
              <a:rPr lang="ru-RU" sz="10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пожилых.</a:t>
            </a:r>
          </a:p>
          <a:p>
            <a:pPr marL="0" indent="0" algn="just">
              <a:buNone/>
            </a:pPr>
            <a:r>
              <a:rPr lang="ru-RU" sz="1000" b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ПРЕДПОЛАГАЕМАЯ </a:t>
            </a:r>
            <a:r>
              <a:rPr lang="ru-RU" sz="10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ПЛОЩАДКА ДЛЯ РАЗМЕЩЕНИЯ</a:t>
            </a:r>
          </a:p>
          <a:p>
            <a:pPr marL="0" indent="0" algn="just">
              <a:buNone/>
            </a:pPr>
            <a:r>
              <a:rPr lang="ru-RU" sz="10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здание бывшей школы, расположенное по адресу: Республика Мордовия, Темниковский район, с. Бабеево, ул. Школьная, д.5</a:t>
            </a:r>
          </a:p>
          <a:p>
            <a:pPr marL="0" indent="0" algn="just">
              <a:buNone/>
            </a:pPr>
            <a:r>
              <a:rPr lang="ru-RU" sz="10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общая площадь: 1176,3 </a:t>
            </a:r>
            <a:r>
              <a:rPr lang="ru-RU" sz="10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кв.м</a:t>
            </a:r>
            <a:r>
              <a:rPr lang="ru-RU" sz="10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 algn="just">
              <a:buNone/>
            </a:pPr>
            <a:r>
              <a:rPr lang="ru-RU" sz="10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</a:t>
            </a:r>
            <a:endParaRPr lang="ru-RU" sz="10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endParaRPr lang="ru-RU" sz="1000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Объект 5"/>
          <p:cNvSpPr>
            <a:spLocks noGrp="1"/>
          </p:cNvSpPr>
          <p:nvPr>
            <p:ph sz="quarter" idx="14"/>
          </p:nvPr>
        </p:nvSpPr>
        <p:spPr>
          <a:xfrm>
            <a:off x="4672584" y="1600201"/>
            <a:ext cx="4090416" cy="3733800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endParaRPr lang="ru-RU" sz="2200" b="1" dirty="0" smtClean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22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200" b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ОСНОВНЫЕ </a:t>
            </a:r>
            <a:r>
              <a:rPr lang="ru-RU" sz="22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ХАРАКТЕРИСТИКИ ИНВЕСТИЦИОННОЙ НИШИ</a:t>
            </a:r>
          </a:p>
          <a:p>
            <a:pPr marL="0" indent="0">
              <a:buNone/>
            </a:pPr>
            <a:r>
              <a:rPr lang="ru-RU" sz="22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Объем производства  чипсов в </a:t>
            </a:r>
            <a:r>
              <a:rPr lang="ru-RU" sz="22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год: </a:t>
            </a:r>
            <a:r>
              <a:rPr lang="ru-RU" sz="2200" b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18,5 тыс. тон</a:t>
            </a:r>
            <a:endParaRPr lang="ru-RU" sz="22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2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Потенциальная емкость рынка сбыта в </a:t>
            </a:r>
            <a:r>
              <a:rPr lang="ru-RU" sz="22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год: </a:t>
            </a:r>
            <a:r>
              <a:rPr lang="ru-RU" sz="2200" b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235,0 тыс. руб.</a:t>
            </a:r>
            <a:endParaRPr lang="ru-RU" sz="22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200" b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КОНКУРЕНТНОЕ </a:t>
            </a:r>
            <a:r>
              <a:rPr lang="ru-RU" sz="22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ОКРУЖЕНИЕ</a:t>
            </a:r>
          </a:p>
          <a:p>
            <a:pPr marL="0" indent="0" algn="just">
              <a:buNone/>
            </a:pPr>
            <a:r>
              <a:rPr lang="ru-RU" sz="22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текущей момент в районе отсутствует предприятие по производству чипсов. </a:t>
            </a:r>
          </a:p>
          <a:p>
            <a:pPr marL="0" indent="0" algn="just">
              <a:buNone/>
            </a:pPr>
            <a:r>
              <a:rPr lang="ru-RU" sz="2200" b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ПРЕДПОЛАГАЕМАЯ </a:t>
            </a:r>
            <a:r>
              <a:rPr lang="ru-RU" sz="22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ПЛОЩАДКА ДЛЯ РАЗМЕЩЕНИЯ</a:t>
            </a:r>
          </a:p>
          <a:p>
            <a:pPr marL="0" indent="0" algn="just">
              <a:buNone/>
            </a:pPr>
            <a:r>
              <a:rPr lang="ru-RU" sz="22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земельный участок, расположенный по адресу: Республика Мордовия, г. Темников, ул. Интернациональная, д. 59а;</a:t>
            </a:r>
          </a:p>
          <a:p>
            <a:pPr marL="0" indent="0" algn="just">
              <a:buNone/>
            </a:pPr>
            <a:r>
              <a:rPr lang="ru-RU" sz="22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общая площадь: 1,35 га.</a:t>
            </a:r>
          </a:p>
          <a:p>
            <a:pPr marL="0" indent="0">
              <a:buNone/>
            </a:pPr>
            <a:endParaRPr lang="ru-RU" sz="4800" b="1" dirty="0" smtClean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Picture 2" descr="https://raps54.ru/static/news/public-catering/130/16112018171700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262"/>
          <a:stretch/>
        </p:blipFill>
        <p:spPr bwMode="auto">
          <a:xfrm>
            <a:off x="2438400" y="323529"/>
            <a:ext cx="1962151" cy="12554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https://cdn1.img.sputnik-georgia.com/images/23005/02/230050256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1800" y="453666"/>
            <a:ext cx="2020260" cy="11627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http://www.vladykino-nn.ru/upload/iblock/589/589d294dce9db314c02bafcfbdf89f0f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3400426"/>
            <a:ext cx="2057400" cy="1204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31286805"/>
      </p:ext>
    </p:extLst>
  </p:cSld>
  <p:clrMapOvr>
    <a:masterClrMapping/>
  </p:clrMapOvr>
  <p:transition>
    <p:fad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685800"/>
          </a:xfrm>
        </p:spPr>
        <p:txBody>
          <a:bodyPr/>
          <a:lstStyle/>
          <a:p>
            <a:r>
              <a:rPr lang="ru-RU" sz="1800" b="1" dirty="0" smtClean="0"/>
              <a:t>Перспективные для инвестиций земельные участки</a:t>
            </a:r>
            <a:endParaRPr lang="ru-RU" sz="1800" b="1" dirty="0"/>
          </a:p>
        </p:txBody>
      </p:sp>
      <p:sp>
        <p:nvSpPr>
          <p:cNvPr id="3" name="Объект 2"/>
          <p:cNvSpPr>
            <a:spLocks noGrp="1"/>
          </p:cNvSpPr>
          <p:nvPr>
            <p:ph sz="half" idx="2"/>
          </p:nvPr>
        </p:nvSpPr>
        <p:spPr>
          <a:xfrm>
            <a:off x="4648200" y="1066800"/>
            <a:ext cx="4038600" cy="50593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16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Адрес: 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Темниковский  район, г</a:t>
            </a:r>
            <a:r>
              <a:rPr lang="ru-RU" sz="16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Темников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6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ул.Гражданская,д.8</a:t>
            </a:r>
          </a:p>
          <a:p>
            <a:pPr marL="0" indent="0">
              <a:buNone/>
            </a:pPr>
            <a:endParaRPr lang="ru-RU" sz="1600" b="1" dirty="0" smtClean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1600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Кадастровый </a:t>
            </a:r>
            <a:r>
              <a:rPr lang="ru-RU" sz="16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номер: </a:t>
            </a:r>
            <a:r>
              <a:rPr lang="ru-RU" sz="16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13:19:0101018:355</a:t>
            </a:r>
          </a:p>
          <a:p>
            <a:pPr marL="0" indent="0">
              <a:buNone/>
            </a:pPr>
            <a:endParaRPr lang="ru-RU" sz="1600" b="1" dirty="0" smtClean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1600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Площадь: </a:t>
            </a:r>
            <a:r>
              <a:rPr lang="ru-RU" sz="16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940 </a:t>
            </a:r>
            <a:r>
              <a:rPr lang="ru-RU" sz="1600" dirty="0" err="1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кв.м</a:t>
            </a:r>
            <a:r>
              <a:rPr lang="ru-RU" sz="16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buNone/>
            </a:pPr>
            <a:endParaRPr lang="ru-RU" sz="1600" b="1" dirty="0" smtClean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1600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Категория </a:t>
            </a:r>
            <a:r>
              <a:rPr lang="ru-RU" sz="16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земель: 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</a:t>
            </a:r>
            <a:r>
              <a:rPr lang="ru-RU" sz="16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емли 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населенных </a:t>
            </a:r>
            <a:r>
              <a:rPr lang="ru-RU" sz="16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пунктов </a:t>
            </a:r>
          </a:p>
          <a:p>
            <a:pPr marL="0" indent="0">
              <a:buNone/>
            </a:pPr>
            <a:endParaRPr lang="ru-RU" sz="1600" b="1" dirty="0" smtClean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1600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Разрешенное </a:t>
            </a:r>
            <a:r>
              <a:rPr lang="ru-RU" sz="16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использование:   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</a:t>
            </a:r>
            <a:r>
              <a:rPr lang="ru-RU" sz="16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ля 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общественно-деловых </a:t>
            </a:r>
            <a:r>
              <a:rPr lang="ru-RU" sz="16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целей</a:t>
            </a:r>
          </a:p>
          <a:p>
            <a:pPr marL="0" indent="0">
              <a:buNone/>
            </a:pPr>
            <a:endParaRPr lang="ru-RU" sz="1600" b="1" dirty="0" smtClean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1600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Правообладатель</a:t>
            </a:r>
            <a:r>
              <a:rPr lang="ru-RU" sz="16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Муниципальное образование Темниковский муниципальный район</a:t>
            </a:r>
          </a:p>
        </p:txBody>
      </p:sp>
      <p:pic>
        <p:nvPicPr>
          <p:cNvPr id="5" name="Picture 2"/>
          <p:cNvPicPr>
            <a:picLocks noGrp="1" noChangeAspect="1" noChangeArrowheads="1"/>
          </p:cNvPicPr>
          <p:nvPr>
            <p:ph sz="quarter" idx="13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866" t="1013" r="1228" b="-1013"/>
          <a:stretch/>
        </p:blipFill>
        <p:spPr bwMode="auto">
          <a:xfrm>
            <a:off x="533400" y="914400"/>
            <a:ext cx="3886200" cy="2819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Рисунок 5"/>
          <p:cNvPicPr/>
          <p:nvPr/>
        </p:nvPicPr>
        <p:blipFill rotWithShape="1">
          <a:blip r:embed="rId3"/>
          <a:srcRect t="11355" r="8100" b="4762"/>
          <a:stretch/>
        </p:blipFill>
        <p:spPr bwMode="auto">
          <a:xfrm>
            <a:off x="533400" y="3733800"/>
            <a:ext cx="3886200" cy="266700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510418710"/>
      </p:ext>
    </p:extLst>
  </p:cSld>
  <p:clrMapOvr>
    <a:masterClrMapping/>
  </p:clrMapOvr>
  <p:transition>
    <p:fad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685800"/>
          </a:xfrm>
        </p:spPr>
        <p:txBody>
          <a:bodyPr/>
          <a:lstStyle/>
          <a:p>
            <a:r>
              <a:rPr lang="ru-RU" sz="1800" b="1" dirty="0" smtClean="0"/>
              <a:t>Перспективные для инвестиций земельные участки</a:t>
            </a:r>
            <a:endParaRPr lang="ru-RU" sz="1800" b="1" dirty="0"/>
          </a:p>
        </p:txBody>
      </p:sp>
      <p:sp>
        <p:nvSpPr>
          <p:cNvPr id="3" name="Объект 2"/>
          <p:cNvSpPr>
            <a:spLocks noGrp="1"/>
          </p:cNvSpPr>
          <p:nvPr>
            <p:ph sz="half" idx="2"/>
          </p:nvPr>
        </p:nvSpPr>
        <p:spPr>
          <a:xfrm>
            <a:off x="4648200" y="1066800"/>
            <a:ext cx="4038600" cy="50593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16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Адрес: 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Темниковский  район, г</a:t>
            </a:r>
            <a:r>
              <a:rPr lang="ru-RU" sz="16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Темников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6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ул.Интернациональная,д.59А</a:t>
            </a:r>
          </a:p>
          <a:p>
            <a:pPr marL="0" indent="0">
              <a:buNone/>
            </a:pPr>
            <a:endParaRPr lang="ru-RU" sz="1600" b="1" dirty="0" smtClean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1600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Кадастровый номер: </a:t>
            </a:r>
            <a:r>
              <a:rPr lang="ru-RU" sz="16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13:19:0101009:1</a:t>
            </a:r>
          </a:p>
          <a:p>
            <a:pPr marL="0" indent="0">
              <a:buNone/>
            </a:pPr>
            <a:endParaRPr lang="ru-RU" sz="1600" b="1" dirty="0" smtClean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1600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Площадь: </a:t>
            </a:r>
            <a:r>
              <a:rPr lang="ru-RU" sz="16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0,5 га</a:t>
            </a:r>
          </a:p>
          <a:p>
            <a:pPr marL="0" indent="0">
              <a:buNone/>
            </a:pPr>
            <a:endParaRPr lang="ru-RU" sz="1600" b="1" dirty="0" smtClean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1600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Категория </a:t>
            </a:r>
            <a:r>
              <a:rPr lang="ru-RU" sz="16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земель: 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</a:t>
            </a:r>
            <a:r>
              <a:rPr lang="ru-RU" sz="16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емли 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населенных </a:t>
            </a:r>
            <a:r>
              <a:rPr lang="ru-RU" sz="16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пунктов </a:t>
            </a:r>
          </a:p>
          <a:p>
            <a:pPr marL="0" indent="0">
              <a:buNone/>
            </a:pPr>
            <a:endParaRPr lang="ru-RU" sz="1600" b="1" dirty="0" smtClean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1600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Разрешенное </a:t>
            </a:r>
            <a:r>
              <a:rPr lang="ru-RU" sz="16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использование:   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</a:t>
            </a:r>
            <a:r>
              <a:rPr lang="ru-RU" sz="16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ля промышленных объектов</a:t>
            </a:r>
          </a:p>
          <a:p>
            <a:pPr marL="0" indent="0">
              <a:buNone/>
            </a:pPr>
            <a:endParaRPr lang="ru-RU" sz="1600" b="1" dirty="0" smtClean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1600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Правообладатель</a:t>
            </a:r>
            <a:r>
              <a:rPr lang="ru-RU" sz="16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Муниципальное образование Темниковский муниципальный район</a:t>
            </a:r>
          </a:p>
        </p:txBody>
      </p:sp>
      <p:sp>
        <p:nvSpPr>
          <p:cNvPr id="7" name="Овал 6"/>
          <p:cNvSpPr/>
          <p:nvPr/>
        </p:nvSpPr>
        <p:spPr>
          <a:xfrm>
            <a:off x="1763688" y="1828800"/>
            <a:ext cx="1436712" cy="762000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F0000"/>
              </a:solidFill>
            </a:endParaRPr>
          </a:p>
        </p:txBody>
      </p:sp>
      <p:pic>
        <p:nvPicPr>
          <p:cNvPr id="8" name="Рисунок 7"/>
          <p:cNvPicPr/>
          <p:nvPr/>
        </p:nvPicPr>
        <p:blipFill rotWithShape="1">
          <a:blip r:embed="rId2"/>
          <a:srcRect t="10806" r="8203" b="4396"/>
          <a:stretch/>
        </p:blipFill>
        <p:spPr bwMode="auto">
          <a:xfrm>
            <a:off x="304800" y="3581400"/>
            <a:ext cx="4267199" cy="281940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9" name="Объект 8"/>
          <p:cNvPicPr>
            <a:picLocks noGrp="1"/>
          </p:cNvPicPr>
          <p:nvPr>
            <p:ph sz="quarter" idx="13"/>
          </p:nvPr>
        </p:nvPicPr>
        <p:blipFill rotWithShape="1">
          <a:blip r:embed="rId3"/>
          <a:srcRect t="12637" r="7894" b="5129"/>
          <a:stretch/>
        </p:blipFill>
        <p:spPr bwMode="auto">
          <a:xfrm>
            <a:off x="304800" y="990601"/>
            <a:ext cx="4267199" cy="257175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309579678"/>
      </p:ext>
    </p:extLst>
  </p:cSld>
  <p:clrMapOvr>
    <a:masterClrMapping/>
  </p:clrMapOvr>
  <p:transition>
    <p:fad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685800"/>
          </a:xfrm>
        </p:spPr>
        <p:txBody>
          <a:bodyPr/>
          <a:lstStyle/>
          <a:p>
            <a:r>
              <a:rPr lang="ru-RU" sz="1800" b="1" dirty="0" smtClean="0"/>
              <a:t>Перспективные для инвестиций земельные участки</a:t>
            </a:r>
            <a:endParaRPr lang="ru-RU" sz="1800" b="1" dirty="0"/>
          </a:p>
        </p:txBody>
      </p:sp>
      <p:sp>
        <p:nvSpPr>
          <p:cNvPr id="3" name="Объект 2"/>
          <p:cNvSpPr>
            <a:spLocks noGrp="1"/>
          </p:cNvSpPr>
          <p:nvPr>
            <p:ph sz="half" idx="2"/>
          </p:nvPr>
        </p:nvSpPr>
        <p:spPr>
          <a:xfrm>
            <a:off x="4648200" y="685800"/>
            <a:ext cx="4038600" cy="5440363"/>
          </a:xfrm>
        </p:spPr>
        <p:txBody>
          <a:bodyPr>
            <a:normAutofit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ru-RU" sz="16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Адрес: 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Темниковский  район, </a:t>
            </a:r>
            <a:r>
              <a:rPr lang="ru-RU" sz="16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д. 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Русское </a:t>
            </a:r>
            <a:r>
              <a:rPr lang="ru-RU" sz="1600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Тювеево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ул</a:t>
            </a:r>
            <a:r>
              <a:rPr lang="ru-RU" sz="16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Студенческая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6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д.1В</a:t>
            </a:r>
          </a:p>
          <a:p>
            <a:pPr marL="0" indent="0">
              <a:lnSpc>
                <a:spcPct val="200000"/>
              </a:lnSpc>
              <a:buNone/>
            </a:pPr>
            <a:r>
              <a:rPr lang="ru-RU" sz="1600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Кадастровый </a:t>
            </a:r>
            <a:r>
              <a:rPr lang="ru-RU" sz="16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номер: </a:t>
            </a:r>
            <a:r>
              <a:rPr lang="ru-RU" sz="16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13:19:0208008:38</a:t>
            </a:r>
          </a:p>
          <a:p>
            <a:pPr marL="0" indent="0">
              <a:lnSpc>
                <a:spcPct val="200000"/>
              </a:lnSpc>
              <a:buNone/>
            </a:pPr>
            <a:r>
              <a:rPr lang="ru-RU" sz="1600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Площадь: </a:t>
            </a:r>
            <a:r>
              <a:rPr lang="ru-RU" sz="16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1,449 га</a:t>
            </a:r>
          </a:p>
          <a:p>
            <a:pPr marL="0" indent="0">
              <a:lnSpc>
                <a:spcPct val="200000"/>
              </a:lnSpc>
              <a:buNone/>
            </a:pPr>
            <a:r>
              <a:rPr lang="ru-RU" sz="1600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Категория </a:t>
            </a:r>
            <a:r>
              <a:rPr lang="ru-RU" sz="16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земель: 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</a:t>
            </a:r>
            <a:r>
              <a:rPr lang="ru-RU" sz="16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ля 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учебных целей</a:t>
            </a:r>
            <a:endParaRPr lang="ru-RU" sz="1600" dirty="0" smtClean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10000"/>
              </a:lnSpc>
              <a:buNone/>
            </a:pPr>
            <a:endParaRPr lang="ru-RU" sz="1600" b="1" dirty="0" smtClean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10000"/>
              </a:lnSpc>
              <a:buNone/>
            </a:pPr>
            <a:r>
              <a:rPr lang="ru-RU" sz="1600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Разрешенное </a:t>
            </a:r>
            <a:r>
              <a:rPr lang="ru-RU" sz="16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использование:   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</a:t>
            </a:r>
            <a:r>
              <a:rPr lang="ru-RU" sz="16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ля 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размещения производственных зданий, строений, </a:t>
            </a:r>
            <a:r>
              <a:rPr lang="ru-RU" sz="16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сооружений</a:t>
            </a:r>
          </a:p>
          <a:p>
            <a:pPr marL="0" indent="0">
              <a:lnSpc>
                <a:spcPct val="110000"/>
              </a:lnSpc>
              <a:buNone/>
            </a:pPr>
            <a:endParaRPr lang="ru-RU" sz="1600" b="1" dirty="0" smtClean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10000"/>
              </a:lnSpc>
              <a:buNone/>
            </a:pPr>
            <a:r>
              <a:rPr lang="ru-RU" sz="1600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Правообладатель</a:t>
            </a:r>
            <a:r>
              <a:rPr lang="ru-RU" sz="16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Муниципальное образование Темниковский муниципальный район</a:t>
            </a:r>
          </a:p>
        </p:txBody>
      </p:sp>
      <p:pic>
        <p:nvPicPr>
          <p:cNvPr id="5" name="Объект 4"/>
          <p:cNvPicPr>
            <a:picLocks noGrp="1"/>
          </p:cNvPicPr>
          <p:nvPr>
            <p:ph sz="quarter" idx="13"/>
          </p:nvPr>
        </p:nvPicPr>
        <p:blipFill rotWithShape="1">
          <a:blip r:embed="rId2"/>
          <a:srcRect t="11556" b="4930"/>
          <a:stretch/>
        </p:blipFill>
        <p:spPr bwMode="auto">
          <a:xfrm>
            <a:off x="365125" y="3200400"/>
            <a:ext cx="3902074" cy="281940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6" name="Рисунок 5"/>
          <p:cNvPicPr/>
          <p:nvPr/>
        </p:nvPicPr>
        <p:blipFill rotWithShape="1">
          <a:blip r:embed="rId3"/>
          <a:srcRect l="15145" t="23810" r="20876" b="17582"/>
          <a:stretch/>
        </p:blipFill>
        <p:spPr bwMode="auto">
          <a:xfrm>
            <a:off x="304800" y="571500"/>
            <a:ext cx="3962399" cy="262890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303410405"/>
      </p:ext>
    </p:extLst>
  </p:cSld>
  <p:clrMapOvr>
    <a:masterClrMapping/>
  </p:clrMapOvr>
  <p:transition>
    <p:fad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1143000"/>
          </a:xfrm>
        </p:spPr>
        <p:txBody>
          <a:bodyPr/>
          <a:lstStyle/>
          <a:p>
            <a:r>
              <a:rPr lang="ru-RU" sz="1400" b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400" b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4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b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400" b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4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4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1400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228600"/>
          </a:xfrm>
        </p:spPr>
        <p:txBody>
          <a:bodyPr/>
          <a:lstStyle/>
          <a:p>
            <a:pPr algn="just"/>
            <a:r>
              <a:rPr lang="ru-RU" sz="14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Древнейший город Мордовии Темников - победитель Всероссийского конкурса проектов комфортной городской среды в малых городах и исторических поселениях в номинации «Малые города с численностью населения до 10 тыс. человек. Размер Гранта на реализацию проекта «Благоустройство центральной части города </a:t>
            </a:r>
            <a:r>
              <a:rPr lang="ru-RU" sz="1400" b="1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Темникова</a:t>
            </a:r>
            <a:r>
              <a:rPr lang="ru-RU" sz="14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 составил 30 млн. рублей. </a:t>
            </a:r>
          </a:p>
          <a:p>
            <a:endParaRPr lang="ru-RU" sz="1400" dirty="0"/>
          </a:p>
        </p:txBody>
      </p:sp>
      <p:sp>
        <p:nvSpPr>
          <p:cNvPr id="4" name="Текст 3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2133600"/>
          </a:xfrm>
        </p:spPr>
        <p:txBody>
          <a:bodyPr/>
          <a:lstStyle/>
          <a:p>
            <a:endParaRPr lang="ru-RU" sz="1400" b="1" dirty="0" smtClean="0">
              <a:solidFill>
                <a:schemeClr val="accent5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14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sz="1400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2019 году реализован проект Темниковского городского поселения «Благоустройство центральной части города </a:t>
            </a:r>
            <a:r>
              <a:rPr lang="ru-RU" sz="1400" b="1" dirty="0" err="1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Темникова</a:t>
            </a:r>
            <a:r>
              <a:rPr lang="ru-RU" sz="1400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», включающий комплекс благоустраиваемых общественных территорий: историческая часть города, парк культуры и отдыха, аллея молодоженов, аллея Славы, центральная площадь</a:t>
            </a:r>
            <a:r>
              <a:rPr lang="ru-RU" sz="14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14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1400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Объект 5"/>
          <p:cNvSpPr>
            <a:spLocks noGrp="1"/>
          </p:cNvSpPr>
          <p:nvPr>
            <p:ph sz="quarter" idx="14"/>
          </p:nvPr>
        </p:nvSpPr>
        <p:spPr>
          <a:xfrm>
            <a:off x="4672584" y="3733800"/>
            <a:ext cx="4041648" cy="2392235"/>
          </a:xfrm>
        </p:spPr>
        <p:txBody>
          <a:bodyPr>
            <a:normAutofit fontScale="85000" lnSpcReduction="20000"/>
          </a:bodyPr>
          <a:lstStyle/>
          <a:p>
            <a:pPr marL="180975" indent="0" algn="just">
              <a:buFont typeface="Wingdings 2" pitchFamily="18" charset="2"/>
              <a:buNone/>
            </a:pPr>
            <a:r>
              <a:rPr lang="ru-RU" sz="1600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Комплекс  благоустраиваемых общественных  территорий </a:t>
            </a:r>
          </a:p>
          <a:p>
            <a:pPr marL="180975" indent="0" algn="just">
              <a:buFont typeface="Wingdings 2" pitchFamily="18" charset="2"/>
              <a:buNone/>
            </a:pPr>
            <a:r>
              <a:rPr lang="ru-RU" sz="1600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города </a:t>
            </a:r>
            <a:r>
              <a:rPr lang="ru-RU" sz="1600" b="1" dirty="0" err="1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Темникова</a:t>
            </a:r>
            <a:r>
              <a:rPr lang="ru-RU" sz="1600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расположен в его центральной части. </a:t>
            </a:r>
          </a:p>
          <a:p>
            <a:pPr marL="180975" indent="0">
              <a:buFont typeface="Wingdings 2" pitchFamily="18" charset="2"/>
              <a:buNone/>
            </a:pPr>
            <a:r>
              <a:rPr lang="ru-RU" sz="1600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Территория проектирования  состоит из 5-ти функциональных зон:</a:t>
            </a:r>
            <a:endParaRPr lang="ru-RU" sz="1600" dirty="0">
              <a:solidFill>
                <a:schemeClr val="tx2">
                  <a:lumMod val="75000"/>
                </a:schemeClr>
              </a:solidFill>
              <a:latin typeface="Times New Roman" pitchFamily="18" charset="0"/>
            </a:endParaRPr>
          </a:p>
          <a:p>
            <a:pPr indent="0">
              <a:buFont typeface="Wingdings" pitchFamily="2" charset="2"/>
              <a:buChar char="q"/>
            </a:pPr>
            <a:r>
              <a:rPr lang="ru-RU" sz="16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Историческая часть города</a:t>
            </a:r>
            <a:endParaRPr lang="ru-RU" sz="1600" dirty="0">
              <a:solidFill>
                <a:schemeClr val="tx2">
                  <a:lumMod val="75000"/>
                </a:schemeClr>
              </a:solidFill>
              <a:latin typeface="Times New Roman" pitchFamily="18" charset="0"/>
            </a:endParaRPr>
          </a:p>
          <a:p>
            <a:pPr indent="0">
              <a:buFont typeface="Wingdings" pitchFamily="2" charset="2"/>
              <a:buChar char="q"/>
            </a:pPr>
            <a:r>
              <a:rPr lang="ru-RU" sz="16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Темниковский парк культуры и отдыха</a:t>
            </a:r>
            <a:endParaRPr lang="ru-RU" sz="1600" dirty="0">
              <a:solidFill>
                <a:schemeClr val="tx2">
                  <a:lumMod val="75000"/>
                </a:schemeClr>
              </a:solidFill>
              <a:latin typeface="Times New Roman" pitchFamily="18" charset="0"/>
            </a:endParaRPr>
          </a:p>
          <a:p>
            <a:pPr indent="0">
              <a:buFont typeface="Wingdings" pitchFamily="2" charset="2"/>
              <a:buChar char="q"/>
            </a:pPr>
            <a:r>
              <a:rPr lang="ru-RU" sz="16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Аллея молодоженов</a:t>
            </a:r>
            <a:endParaRPr lang="ru-RU" sz="1600" dirty="0">
              <a:solidFill>
                <a:schemeClr val="tx2">
                  <a:lumMod val="75000"/>
                </a:schemeClr>
              </a:solidFill>
              <a:latin typeface="Times New Roman" pitchFamily="18" charset="0"/>
            </a:endParaRPr>
          </a:p>
          <a:p>
            <a:pPr indent="0">
              <a:buFont typeface="Wingdings" pitchFamily="2" charset="2"/>
              <a:buChar char="q"/>
            </a:pPr>
            <a:r>
              <a:rPr lang="ru-RU" sz="16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Аллея Славы</a:t>
            </a:r>
            <a:endParaRPr lang="ru-RU" sz="1600" dirty="0">
              <a:solidFill>
                <a:schemeClr val="tx2">
                  <a:lumMod val="75000"/>
                </a:schemeClr>
              </a:solidFill>
              <a:latin typeface="Times New Roman" pitchFamily="18" charset="0"/>
            </a:endParaRPr>
          </a:p>
          <a:p>
            <a:pPr indent="0">
              <a:buFont typeface="Wingdings" pitchFamily="2" charset="2"/>
              <a:buChar char="q"/>
            </a:pPr>
            <a:r>
              <a:rPr lang="ru-RU" sz="16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Центральная площадь.</a:t>
            </a:r>
            <a:endParaRPr lang="ru-RU" sz="1600" dirty="0">
              <a:solidFill>
                <a:schemeClr val="tx2">
                  <a:lumMod val="75000"/>
                </a:schemeClr>
              </a:solidFill>
              <a:latin typeface="Times New Roman" pitchFamily="18" charset="0"/>
            </a:endParaRPr>
          </a:p>
          <a:p>
            <a:endParaRPr lang="ru-RU" sz="1600" dirty="0"/>
          </a:p>
        </p:txBody>
      </p:sp>
      <p:pic>
        <p:nvPicPr>
          <p:cNvPr id="7" name="Picture 2" descr="C:\Users\1\Desktop\121319_008836305892.jpg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1981200"/>
            <a:ext cx="3962400" cy="31574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381000" y="4953000"/>
            <a:ext cx="4572000" cy="116955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1400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Располагаясь последовательно друг за другом, функциональные составляющие городской среды  в целом образуют замкнутое «кольцо» – сердце старинного живописного города </a:t>
            </a:r>
            <a:r>
              <a:rPr lang="ru-RU" sz="1400" b="1" dirty="0" err="1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Темникова</a:t>
            </a:r>
            <a:r>
              <a:rPr lang="ru-RU" sz="1400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, окруженного разнообразными пейзажами. </a:t>
            </a:r>
          </a:p>
        </p:txBody>
      </p:sp>
    </p:spTree>
    <p:extLst>
      <p:ext uri="{BB962C8B-B14F-4D97-AF65-F5344CB8AC3E}">
        <p14:creationId xmlns:p14="http://schemas.microsoft.com/office/powerpoint/2010/main" val="815642209"/>
      </p:ext>
    </p:extLst>
  </p:cSld>
  <p:clrMapOvr>
    <a:masterClrMapping/>
  </p:clrMapOvr>
  <p:transition>
    <p:fade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609600"/>
          </a:xfrm>
        </p:spPr>
        <p:txBody>
          <a:bodyPr/>
          <a:lstStyle/>
          <a:p>
            <a:r>
              <a:rPr lang="ru-RU" sz="1800" b="1" dirty="0" smtClean="0"/>
              <a:t>Реализованные инвестиционные проекты</a:t>
            </a:r>
            <a:endParaRPr lang="ru-RU" sz="18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762000"/>
            <a:ext cx="8229600" cy="5715000"/>
          </a:xfrm>
        </p:spPr>
        <p:txBody>
          <a:bodyPr>
            <a:normAutofit fontScale="92500"/>
          </a:bodyPr>
          <a:lstStyle/>
          <a:p>
            <a:pPr algn="just"/>
            <a:r>
              <a:rPr lang="ru-RU" sz="1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Социальные объекты:   </a:t>
            </a:r>
            <a:endParaRPr lang="ru-RU" sz="1600" dirty="0" smtClean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ru-RU" sz="16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в </a:t>
            </a:r>
            <a:r>
              <a:rPr lang="ru-RU" sz="16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целях развития системы дошкольного образования:</a:t>
            </a:r>
          </a:p>
          <a:p>
            <a:pPr marL="0" indent="0" algn="just">
              <a:buNone/>
            </a:pPr>
            <a:r>
              <a:rPr lang="ru-RU" sz="16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в </a:t>
            </a:r>
            <a:r>
              <a:rPr lang="ru-RU" sz="1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2016 году произведен ремонт кровли здания, ремонт административного здания в МБУДО «Темниковская ДЮСШ»;  </a:t>
            </a:r>
            <a:endParaRPr lang="ru-RU" sz="1600" dirty="0" smtClean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ru-RU" sz="1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в 2019 году произведена замена всех окон в МБДОУ «Темниковский детский сад «Золотой петушок». </a:t>
            </a:r>
            <a:endParaRPr lang="ru-RU" sz="1600" dirty="0" smtClean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ru-RU" sz="1600" b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16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рамках модернизации системы общего образования проведен капитальный </a:t>
            </a:r>
            <a:r>
              <a:rPr lang="ru-RU" sz="1600" b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ремонт: </a:t>
            </a:r>
            <a:r>
              <a:rPr lang="ru-RU" sz="1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2016 году проведен ремонт спортивного зала в МБОУ «</a:t>
            </a:r>
            <a:r>
              <a:rPr lang="ru-RU" sz="1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Пурдошанская</a:t>
            </a:r>
            <a:r>
              <a:rPr lang="ru-RU" sz="1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СОШ». </a:t>
            </a:r>
            <a:endParaRPr lang="ru-RU" sz="1600" dirty="0" smtClean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ru-RU" sz="1600" b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16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рамках регионального проекта «Развитие системы оказания первичной медико-санитарной помощи» </a:t>
            </a:r>
            <a:r>
              <a:rPr lang="ru-RU" sz="1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2020 г. построено 4 фельдшерско-акушерских пункта в с. Старый Город, с. Старый Ковыляй, п. </a:t>
            </a:r>
            <a:r>
              <a:rPr lang="ru-RU" sz="1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Ушаковка</a:t>
            </a:r>
            <a:r>
              <a:rPr lang="ru-RU" sz="1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д. Русское </a:t>
            </a:r>
            <a:r>
              <a:rPr lang="ru-RU" sz="1600" dirty="0" err="1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Тювеево</a:t>
            </a:r>
            <a:r>
              <a:rPr lang="ru-RU" sz="1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1600" dirty="0" smtClean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ru-RU" sz="1600" b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16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рамках национального проекта «Образование</a:t>
            </a:r>
            <a:r>
              <a:rPr lang="ru-RU" sz="1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 в 2019 году начал функционировать в БМОУ «</a:t>
            </a:r>
            <a:r>
              <a:rPr lang="ru-RU" sz="1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Аксельская</a:t>
            </a:r>
            <a:r>
              <a:rPr lang="ru-RU" sz="1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СОШ» Центр образования цифрового и гуманитарного профилей «Точка роста»;                                                                                                                                              в 2020 г. в рамках Федерального проекта «Успех каждого ребенка» Национального проекта «Образование» на создание новых мест по дополнительному образованию было приобретено оборудование для занятий физической культурой и спортом;                                                                                                                                                                                                                                                                       в 2020 г.  в МБУ «Темниковская СОШ №1</a:t>
            </a:r>
            <a:r>
              <a:rPr lang="ru-RU" sz="16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», МБУ </a:t>
            </a:r>
            <a:r>
              <a:rPr lang="ru-RU" sz="1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«Темниковская СОШ им. Героя Советского Союза А.И</a:t>
            </a:r>
            <a:r>
              <a:rPr lang="ru-RU" sz="16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1600" dirty="0" err="1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Семикова</a:t>
            </a:r>
            <a:r>
              <a:rPr lang="ru-RU" sz="16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  <a:r>
              <a:rPr lang="ru-RU" sz="1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внедрен федеральный проект «Цифровая образовательная среда» (ЦОС) (в школу поставлен комплект информационных ресурсов). </a:t>
            </a:r>
            <a:endParaRPr lang="ru-RU" sz="1600" dirty="0" smtClean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ru-RU" sz="1600" b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16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рамках реализации национального проекта «Цифровая экономика» </a:t>
            </a:r>
            <a:r>
              <a:rPr lang="ru-RU" sz="1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2019 году проведен высокоскоростной интернет в БМУ "</a:t>
            </a:r>
            <a:r>
              <a:rPr lang="ru-RU" sz="1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Аксельская</a:t>
            </a:r>
            <a:r>
              <a:rPr lang="ru-RU" sz="1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СОШ", </a:t>
            </a:r>
            <a:r>
              <a:rPr lang="ru-RU" sz="1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Аксельском</a:t>
            </a:r>
            <a:r>
              <a:rPr lang="ru-RU" sz="1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ФАП; </a:t>
            </a:r>
            <a:endParaRPr lang="ru-RU" sz="1600" dirty="0" smtClean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ru-RU" sz="16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1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2020 г. </a:t>
            </a:r>
            <a:r>
              <a:rPr lang="ru-RU" sz="16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1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МБУ «Темниковская СОШ №1», МБУ «</a:t>
            </a:r>
            <a:r>
              <a:rPr lang="ru-RU" sz="1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Старогородская</a:t>
            </a:r>
            <a:r>
              <a:rPr lang="ru-RU" sz="1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ООШ», </a:t>
            </a:r>
            <a:r>
              <a:rPr lang="ru-RU" sz="16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структурном подразделении </a:t>
            </a:r>
            <a:r>
              <a:rPr lang="ru-RU" sz="1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«Алексеевская НОШ» МБУ «</a:t>
            </a:r>
            <a:r>
              <a:rPr lang="ru-RU" sz="1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Старогородская</a:t>
            </a:r>
            <a:r>
              <a:rPr lang="ru-RU" sz="1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ООШ». </a:t>
            </a:r>
          </a:p>
        </p:txBody>
      </p:sp>
    </p:spTree>
    <p:extLst>
      <p:ext uri="{BB962C8B-B14F-4D97-AF65-F5344CB8AC3E}">
        <p14:creationId xmlns:p14="http://schemas.microsoft.com/office/powerpoint/2010/main" val="1680207336"/>
      </p:ext>
    </p:extLst>
  </p:cSld>
  <p:clrMapOvr>
    <a:masterClrMapping/>
  </p:clrMapOvr>
  <p:transition>
    <p:fade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609600"/>
          </a:xfrm>
        </p:spPr>
        <p:txBody>
          <a:bodyPr/>
          <a:lstStyle/>
          <a:p>
            <a:r>
              <a:rPr lang="ru-RU" sz="1800" b="1" dirty="0"/>
              <a:t>Реализованные инвестиционные проекты</a:t>
            </a:r>
            <a:endParaRPr lang="ru-RU" sz="1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685800"/>
            <a:ext cx="8229600" cy="5440363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1600" b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В </a:t>
            </a:r>
            <a:r>
              <a:rPr lang="ru-RU" sz="16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рамках национального проекта «Демография</a:t>
            </a:r>
            <a:r>
              <a:rPr lang="ru-RU" sz="1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 в 2019 году  ГКУ «</a:t>
            </a:r>
            <a:r>
              <a:rPr lang="ru-RU" sz="16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Социальная защита </a:t>
            </a:r>
            <a:r>
              <a:rPr lang="ru-RU" sz="1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населения  по Темниковскому  району получен 7-ми местный </a:t>
            </a:r>
            <a:r>
              <a:rPr lang="ru-RU" sz="16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автомобиль </a:t>
            </a:r>
            <a:r>
              <a:rPr lang="ru-RU" sz="1600" dirty="0" err="1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Ларгус</a:t>
            </a:r>
            <a:r>
              <a:rPr lang="ru-RU" sz="16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для доставки на скрининг пожилых людей поселений старше 65 лет. </a:t>
            </a:r>
            <a:endParaRPr lang="ru-RU" sz="1600" dirty="0" smtClean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ru-RU" sz="1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</a:t>
            </a:r>
            <a:r>
              <a:rPr lang="ru-RU" sz="1600" b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16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рамках мероприятий, направленных на развитие культуры  </a:t>
            </a:r>
            <a:r>
              <a:rPr lang="ru-RU" sz="1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2016 году проведен ремонт крыши МБУК КДЦ «</a:t>
            </a:r>
            <a:r>
              <a:rPr lang="ru-RU" sz="1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Аксельский</a:t>
            </a:r>
            <a:r>
              <a:rPr lang="ru-RU" sz="1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»; в 2019 году установлен памятник Ф.Ф. Ушакову в г. Темников. </a:t>
            </a:r>
            <a:endParaRPr lang="ru-RU" sz="1600" dirty="0" smtClean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ru-RU" sz="16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</a:t>
            </a:r>
            <a:r>
              <a:rPr lang="ru-RU" sz="1600" b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16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рамках реализации регионального проекта «Спорт – норма жизни»  </a:t>
            </a:r>
            <a:r>
              <a:rPr lang="ru-RU" sz="1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2019 году в г. </a:t>
            </a:r>
            <a:r>
              <a:rPr lang="ru-RU" sz="1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Темникове</a:t>
            </a:r>
            <a:r>
              <a:rPr lang="ru-RU" sz="1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был установлен на территории стадиона комплект спортивного оборудования для создания малых спортивных площадок на базе центров тестирования Всероссийского физкультурно-спортивного комплекса "Готов к труду и обороне" (ГТО). В рамках этого же проекта, в г. </a:t>
            </a:r>
            <a:r>
              <a:rPr lang="ru-RU" sz="1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Темникове</a:t>
            </a:r>
            <a:r>
              <a:rPr lang="ru-RU" sz="1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был установлен  хоккейный корт около МБУ ДО «ДЮСШ»  для развития хоккея и массового катания на коньках.  </a:t>
            </a:r>
          </a:p>
        </p:txBody>
      </p:sp>
    </p:spTree>
    <p:extLst>
      <p:ext uri="{BB962C8B-B14F-4D97-AF65-F5344CB8AC3E}">
        <p14:creationId xmlns:p14="http://schemas.microsoft.com/office/powerpoint/2010/main" val="3769158121"/>
      </p:ext>
    </p:extLst>
  </p:cSld>
  <p:clrMapOvr>
    <a:masterClrMapping/>
  </p:clrMapOvr>
  <p:transition>
    <p:fade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838200"/>
          </a:xfrm>
        </p:spPr>
        <p:txBody>
          <a:bodyPr/>
          <a:lstStyle/>
          <a:p>
            <a:r>
              <a:rPr lang="ru-RU" sz="1800" b="1" dirty="0" smtClean="0"/>
              <a:t>Планируемые к реализации инвестиционные проекты</a:t>
            </a:r>
            <a:endParaRPr lang="ru-RU" sz="1800" b="1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86489242"/>
              </p:ext>
            </p:extLst>
          </p:nvPr>
        </p:nvGraphicFramePr>
        <p:xfrm>
          <a:off x="762000" y="914402"/>
          <a:ext cx="7620000" cy="521176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879230"/>
                <a:gridCol w="5037261"/>
                <a:gridCol w="1703509"/>
              </a:tblGrid>
              <a:tr h="744537">
                <a:tc>
                  <a:txBody>
                    <a:bodyPr/>
                    <a:lstStyle/>
                    <a:p>
                      <a:pPr algn="ctr" fontAlgn="b"/>
                      <a:r>
                        <a:rPr lang="ru-RU" sz="1300" u="none" strike="noStrike" dirty="0">
                          <a:effectLst/>
                        </a:rPr>
                        <a:t>№         п/п</a:t>
                      </a:r>
                      <a:endParaRPr lang="ru-RU" sz="13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8621" marR="8621" marT="8621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300" u="none" strike="noStrike">
                          <a:effectLst/>
                        </a:rPr>
                        <a:t>Наименование  проекта</a:t>
                      </a:r>
                      <a:br>
                        <a:rPr lang="ru-RU" sz="1300" u="none" strike="noStrike">
                          <a:effectLst/>
                        </a:rPr>
                      </a:br>
                      <a:endParaRPr lang="ru-RU" sz="13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8621" marR="8621" marT="8621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300" u="none" strike="noStrike">
                          <a:effectLst/>
                        </a:rPr>
                        <a:t>Сроки реализации</a:t>
                      </a:r>
                      <a:br>
                        <a:rPr lang="ru-RU" sz="1300" u="none" strike="noStrike">
                          <a:effectLst/>
                        </a:rPr>
                      </a:br>
                      <a:endParaRPr lang="ru-RU" sz="13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8621" marR="8621" marT="8621" marB="0" anchor="b"/>
                </a:tc>
              </a:tr>
              <a:tr h="248179">
                <a:tc>
                  <a:txBody>
                    <a:bodyPr/>
                    <a:lstStyle/>
                    <a:p>
                      <a:pPr algn="ctr" fontAlgn="b"/>
                      <a:r>
                        <a:rPr lang="ru-RU" sz="1300" u="none" strike="noStrike">
                          <a:effectLst/>
                        </a:rPr>
                        <a:t>1</a:t>
                      </a:r>
                      <a:endParaRPr lang="ru-RU" sz="13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8621" marR="8621" marT="8621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300" u="none" strike="noStrike">
                          <a:effectLst/>
                        </a:rPr>
                        <a:t>Строительство магазина, г. Темников</a:t>
                      </a:r>
                      <a:endParaRPr lang="ru-RU" sz="13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8621" marR="8621" marT="8621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300" u="none" strike="noStrike">
                          <a:effectLst/>
                        </a:rPr>
                        <a:t>2021</a:t>
                      </a:r>
                      <a:endParaRPr lang="ru-RU" sz="13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8621" marR="8621" marT="8621" marB="0" anchor="b"/>
                </a:tc>
              </a:tr>
              <a:tr h="744537">
                <a:tc>
                  <a:txBody>
                    <a:bodyPr/>
                    <a:lstStyle/>
                    <a:p>
                      <a:pPr algn="ctr" fontAlgn="b"/>
                      <a:r>
                        <a:rPr lang="ru-RU" sz="1300" u="none" strike="noStrike">
                          <a:effectLst/>
                        </a:rPr>
                        <a:t>2</a:t>
                      </a:r>
                      <a:endParaRPr lang="ru-RU" sz="13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8621" marR="8621" marT="8621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300" u="none" strike="noStrike" dirty="0">
                          <a:effectLst/>
                        </a:rPr>
                        <a:t>Модернизация (строительство </a:t>
                      </a:r>
                      <a:r>
                        <a:rPr lang="ru-RU" sz="1300" u="none" strike="noStrike" dirty="0" err="1">
                          <a:effectLst/>
                        </a:rPr>
                        <a:t>пристроя</a:t>
                      </a:r>
                      <a:r>
                        <a:rPr lang="ru-RU" sz="1300" u="none" strike="noStrike" dirty="0">
                          <a:effectLst/>
                        </a:rPr>
                        <a:t>) торгового объекта, г. Темников</a:t>
                      </a:r>
                      <a:endParaRPr lang="ru-RU" sz="13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8621" marR="8621" marT="8621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300" u="none" strike="noStrike">
                          <a:effectLst/>
                        </a:rPr>
                        <a:t>2021</a:t>
                      </a:r>
                      <a:endParaRPr lang="ru-RU" sz="13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8621" marR="8621" marT="8621" marB="0" anchor="b"/>
                </a:tc>
              </a:tr>
              <a:tr h="496358">
                <a:tc>
                  <a:txBody>
                    <a:bodyPr/>
                    <a:lstStyle/>
                    <a:p>
                      <a:pPr algn="ctr" fontAlgn="b"/>
                      <a:r>
                        <a:rPr lang="ru-RU" sz="1300" u="none" strike="noStrike">
                          <a:effectLst/>
                        </a:rPr>
                        <a:t>3</a:t>
                      </a:r>
                      <a:endParaRPr lang="ru-RU" sz="13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8621" marR="8621" marT="8621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300" u="none" strike="noStrike">
                          <a:effectLst/>
                        </a:rPr>
                        <a:t>Строительство гаража для с/х техники, д. Козловка</a:t>
                      </a:r>
                      <a:endParaRPr lang="ru-RU" sz="13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8621" marR="8621" marT="8621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300" u="none" strike="noStrike">
                          <a:effectLst/>
                        </a:rPr>
                        <a:t>2021</a:t>
                      </a:r>
                      <a:endParaRPr lang="ru-RU" sz="13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8621" marR="8621" marT="8621" marB="0" anchor="b"/>
                </a:tc>
              </a:tr>
              <a:tr h="1240896">
                <a:tc>
                  <a:txBody>
                    <a:bodyPr/>
                    <a:lstStyle/>
                    <a:p>
                      <a:pPr algn="ctr" fontAlgn="b"/>
                      <a:r>
                        <a:rPr lang="ru-RU" sz="1300" u="none" strike="noStrike">
                          <a:effectLst/>
                        </a:rPr>
                        <a:t>4</a:t>
                      </a:r>
                      <a:endParaRPr lang="ru-RU" sz="13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8621" marR="8621" marT="8621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300" u="none" strike="noStrike" dirty="0">
                          <a:effectLst/>
                        </a:rPr>
                        <a:t>ООО «Тепло-Инвест-</a:t>
                      </a:r>
                      <a:r>
                        <a:rPr lang="ru-RU" sz="1300" u="none" strike="noStrike" dirty="0" err="1">
                          <a:effectLst/>
                        </a:rPr>
                        <a:t>Ковылкино</a:t>
                      </a:r>
                      <a:r>
                        <a:rPr lang="ru-RU" sz="1300" u="none" strike="noStrike" dirty="0">
                          <a:effectLst/>
                        </a:rPr>
                        <a:t>»- "Модернизация систем теплоснабжения Темниковского муниципального района (г. Темников, д. Андреевка и д. Русское </a:t>
                      </a:r>
                      <a:r>
                        <a:rPr lang="ru-RU" sz="1300" u="none" strike="noStrike" dirty="0" err="1">
                          <a:effectLst/>
                        </a:rPr>
                        <a:t>Тювеево</a:t>
                      </a:r>
                      <a:r>
                        <a:rPr lang="ru-RU" sz="1300" u="none" strike="noStrike" dirty="0">
                          <a:effectLst/>
                        </a:rPr>
                        <a:t>)" </a:t>
                      </a:r>
                      <a:endParaRPr lang="ru-RU" sz="13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8621" marR="8621" marT="8621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300" u="none" strike="noStrike">
                          <a:effectLst/>
                        </a:rPr>
                        <a:t>2021</a:t>
                      </a:r>
                      <a:endParaRPr lang="ru-RU" sz="13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8621" marR="8621" marT="8621" marB="0" anchor="b"/>
                </a:tc>
              </a:tr>
              <a:tr h="248179">
                <a:tc>
                  <a:txBody>
                    <a:bodyPr/>
                    <a:lstStyle/>
                    <a:p>
                      <a:pPr algn="ctr" fontAlgn="b"/>
                      <a:r>
                        <a:rPr lang="ru-RU" sz="1300" u="none" strike="noStrike">
                          <a:effectLst/>
                        </a:rPr>
                        <a:t>5</a:t>
                      </a:r>
                      <a:endParaRPr lang="ru-RU" sz="13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8621" marR="8621" marT="8621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300" u="none" strike="noStrike">
                          <a:effectLst/>
                        </a:rPr>
                        <a:t>Строительство зерносклада, д. Козловка</a:t>
                      </a:r>
                      <a:endParaRPr lang="ru-RU" sz="13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8621" marR="8621" marT="8621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u="none" strike="noStrike">
                          <a:effectLst/>
                        </a:rPr>
                        <a:t>2021-2022</a:t>
                      </a:r>
                      <a:endParaRPr lang="ru-RU" sz="13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8621" marR="8621" marT="8621" marB="0" anchor="ctr"/>
                </a:tc>
              </a:tr>
              <a:tr h="744537">
                <a:tc>
                  <a:txBody>
                    <a:bodyPr/>
                    <a:lstStyle/>
                    <a:p>
                      <a:pPr algn="ctr" fontAlgn="b"/>
                      <a:r>
                        <a:rPr lang="ru-RU" sz="1300" u="none" strike="noStrike">
                          <a:effectLst/>
                        </a:rPr>
                        <a:t>6</a:t>
                      </a:r>
                      <a:endParaRPr lang="ru-RU" sz="13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8621" marR="8621" marT="8621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300" u="none" strike="noStrike">
                          <a:effectLst/>
                        </a:rPr>
                        <a:t>Строительство  объекта придорожного сервиса (проектирование), г. Темников</a:t>
                      </a:r>
                      <a:endParaRPr lang="ru-RU" sz="13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8621" marR="8621" marT="8621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u="none" strike="noStrike">
                          <a:effectLst/>
                        </a:rPr>
                        <a:t>2022</a:t>
                      </a:r>
                      <a:endParaRPr lang="ru-RU" sz="13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8621" marR="8621" marT="8621" marB="0" anchor="ctr"/>
                </a:tc>
              </a:tr>
              <a:tr h="744537">
                <a:tc>
                  <a:txBody>
                    <a:bodyPr/>
                    <a:lstStyle/>
                    <a:p>
                      <a:pPr algn="ctr" fontAlgn="b"/>
                      <a:r>
                        <a:rPr lang="ru-RU" sz="1300" u="none" strike="noStrike">
                          <a:effectLst/>
                        </a:rPr>
                        <a:t>7</a:t>
                      </a:r>
                      <a:endParaRPr lang="ru-RU" sz="13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8621" marR="8621" marT="8621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300" u="none" strike="noStrike" dirty="0">
                          <a:effectLst/>
                        </a:rPr>
                        <a:t>Строительство стационарного торгового объекта (проектирование), г. Темников</a:t>
                      </a:r>
                      <a:endParaRPr lang="ru-RU" sz="13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8621" marR="8621" marT="8621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u="none" strike="noStrike" dirty="0">
                          <a:effectLst/>
                        </a:rPr>
                        <a:t>2022</a:t>
                      </a:r>
                      <a:endParaRPr lang="ru-RU" sz="13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8621" marR="8621" marT="8621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92892566"/>
      </p:ext>
    </p:extLst>
  </p:cSld>
  <p:clrMapOvr>
    <a:masterClrMapping/>
  </p:clrMapOvr>
  <p:transition>
    <p:fade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685800"/>
          </a:xfrm>
        </p:spPr>
        <p:txBody>
          <a:bodyPr/>
          <a:lstStyle/>
          <a:p>
            <a:r>
              <a:rPr lang="ru-RU" sz="1800" b="1" dirty="0" smtClean="0"/>
              <a:t>Контакты</a:t>
            </a:r>
            <a:endParaRPr lang="ru-RU" sz="1800" b="1" dirty="0"/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381000" y="861218"/>
            <a:ext cx="8458200" cy="5387182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18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Глава Темниковского муниципального района Республики Мордовия</a:t>
            </a:r>
          </a:p>
          <a:p>
            <a:pPr marL="0" indent="0" algn="ctr">
              <a:buNone/>
            </a:pPr>
            <a:r>
              <a:rPr lang="ru-RU" sz="1800" b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Кизим Сергей Николаевич</a:t>
            </a:r>
            <a:r>
              <a:rPr lang="ru-RU" sz="18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indent="0" algn="ctr">
              <a:buNone/>
            </a:pPr>
            <a:r>
              <a:rPr lang="ru-RU" sz="18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 (</a:t>
            </a:r>
            <a:r>
              <a:rPr lang="ru-RU" sz="18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834 45)2-60-04;2-22-70; </a:t>
            </a:r>
            <a:r>
              <a:rPr lang="ru-RU" sz="18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adm.temnikov@bk.ru</a:t>
            </a:r>
          </a:p>
          <a:p>
            <a:pPr marL="0" indent="0" algn="ctr">
              <a:buNone/>
            </a:pPr>
            <a:r>
              <a:rPr lang="ru-RU" sz="18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Заместитель главы- начальник управления по экономике администрации Темниковского муниципального района Республики Мордовия</a:t>
            </a:r>
          </a:p>
          <a:p>
            <a:pPr marL="0" indent="0" algn="ctr">
              <a:buNone/>
            </a:pPr>
            <a:r>
              <a:rPr lang="ru-RU" sz="1800" b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Шачанина Ирина Владимировна</a:t>
            </a:r>
          </a:p>
          <a:p>
            <a:pPr marL="0" indent="0" algn="ctr">
              <a:buNone/>
            </a:pPr>
            <a:r>
              <a:rPr lang="ru-RU" sz="18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 (834 45</a:t>
            </a:r>
            <a:r>
              <a:rPr lang="ru-RU" sz="18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2-14-50; </a:t>
            </a:r>
            <a:r>
              <a:rPr lang="en-US" sz="180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9271805040@mail.ru</a:t>
            </a:r>
            <a:endParaRPr lang="ru-RU" sz="1800" dirty="0" smtClean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ru-RU" sz="1800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ru-RU" sz="1800" dirty="0" smtClean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ru-RU" sz="1800" dirty="0" smtClean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r">
              <a:buNone/>
            </a:pPr>
            <a:endParaRPr lang="ru-RU" sz="1800" b="1" dirty="0" smtClean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r">
              <a:buNone/>
            </a:pPr>
            <a:endParaRPr lang="ru-RU" sz="1800" b="1" dirty="0" smtClean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r">
              <a:buNone/>
            </a:pPr>
            <a:r>
              <a:rPr lang="ru-RU" sz="1800" b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Инвестируйте в Темниковский муниципальный район </a:t>
            </a:r>
          </a:p>
          <a:p>
            <a:pPr marL="0" indent="0" algn="ctr">
              <a:buNone/>
            </a:pPr>
            <a:r>
              <a:rPr lang="ru-RU" sz="1800" b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Республики Мордовия!</a:t>
            </a:r>
            <a:endParaRPr lang="ru-RU" sz="18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960"/>
          <a:stretch/>
        </p:blipFill>
        <p:spPr bwMode="auto">
          <a:xfrm>
            <a:off x="209550" y="3124200"/>
            <a:ext cx="2838450" cy="3352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43837291"/>
      </p:ext>
    </p:extLst>
  </p:cSld>
  <p:clrMapOvr>
    <a:masterClrMapping/>
  </p:clrMapOvr>
  <p:transition>
    <p:fade/>
  </p:transition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сполнительная">
  <a:themeElements>
    <a:clrScheme name="Исполнительная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Исполнительная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Исполнитель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Executive</Template>
  <TotalTime>3968</TotalTime>
  <Words>3040</Words>
  <Application>Microsoft Office PowerPoint</Application>
  <PresentationFormat>Экран (4:3)</PresentationFormat>
  <Paragraphs>422</Paragraphs>
  <Slides>26</Slides>
  <Notes>1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26</vt:i4>
      </vt:variant>
    </vt:vector>
  </HeadingPairs>
  <TitlesOfParts>
    <vt:vector size="28" baseType="lpstr">
      <vt:lpstr>Исполнительная</vt:lpstr>
      <vt:lpstr>Лист</vt:lpstr>
      <vt:lpstr>        </vt:lpstr>
      <vt:lpstr>Обращение главы Темниковского муниципального района</vt:lpstr>
      <vt:lpstr>    ОБЩИЕ СВЕДЕНИЯ О ТЕМНИКОВСКОМ МУНИЦИПАЛЬНОМ РАЙОНЕ</vt:lpstr>
      <vt:lpstr>Природно-сырьевой потенциал</vt:lpstr>
      <vt:lpstr>Инвестиционные преимущества</vt:lpstr>
      <vt:lpstr>Экономика</vt:lpstr>
      <vt:lpstr>            Развитие агропромышленного комплекса</vt:lpstr>
      <vt:lpstr>Развитие промышленного комплекса</vt:lpstr>
      <vt:lpstr>Развитие малого и среднего предпринимательства</vt:lpstr>
      <vt:lpstr>Кадровый потенциал – учреждения профессионального образования</vt:lpstr>
      <vt:lpstr>Инвестиции</vt:lpstr>
      <vt:lpstr>Инвестиции</vt:lpstr>
      <vt:lpstr>Строительство</vt:lpstr>
      <vt:lpstr>Образование  и культура</vt:lpstr>
      <vt:lpstr>Спорт  и туризм</vt:lpstr>
      <vt:lpstr>Туристический потенциал</vt:lpstr>
      <vt:lpstr>Инвестиционные ниши</vt:lpstr>
      <vt:lpstr>Инвестиционные ниши</vt:lpstr>
      <vt:lpstr>Перспективные для инвестиций земельные участки</vt:lpstr>
      <vt:lpstr>Перспективные для инвестиций земельные участки</vt:lpstr>
      <vt:lpstr>Перспективные для инвестиций земельные участки</vt:lpstr>
      <vt:lpstr>     </vt:lpstr>
      <vt:lpstr>Реализованные инвестиционные проекты</vt:lpstr>
      <vt:lpstr>Реализованные инвестиционные проекты</vt:lpstr>
      <vt:lpstr>Планируемые к реализации инвестиционные проекты</vt:lpstr>
      <vt:lpstr>Контакты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Вольский муниципальный район</dc:title>
  <dc:creator>user</dc:creator>
  <cp:lastModifiedBy>пк</cp:lastModifiedBy>
  <cp:revision>425</cp:revision>
  <dcterms:created xsi:type="dcterms:W3CDTF">2014-12-18T17:36:44Z</dcterms:created>
  <dcterms:modified xsi:type="dcterms:W3CDTF">2021-10-07T08:46:15Z</dcterms:modified>
</cp:coreProperties>
</file>