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22"/>
  </p:notesMasterIdLst>
  <p:sldIdLst>
    <p:sldId id="256" r:id="rId2"/>
    <p:sldId id="309" r:id="rId3"/>
    <p:sldId id="303" r:id="rId4"/>
    <p:sldId id="335" r:id="rId5"/>
    <p:sldId id="337" r:id="rId6"/>
    <p:sldId id="338" r:id="rId7"/>
    <p:sldId id="362" r:id="rId8"/>
    <p:sldId id="365" r:id="rId9"/>
    <p:sldId id="383" r:id="rId10"/>
    <p:sldId id="363" r:id="rId11"/>
    <p:sldId id="342" r:id="rId12"/>
    <p:sldId id="350" r:id="rId13"/>
    <p:sldId id="356" r:id="rId14"/>
    <p:sldId id="358" r:id="rId15"/>
    <p:sldId id="384" r:id="rId16"/>
    <p:sldId id="385" r:id="rId17"/>
    <p:sldId id="360" r:id="rId18"/>
    <p:sldId id="297" r:id="rId19"/>
    <p:sldId id="381" r:id="rId20"/>
    <p:sldId id="380" r:id="rId21"/>
  </p:sldIdLst>
  <p:sldSz cx="9144000" cy="6858000" type="screen4x3"/>
  <p:notesSz cx="6797675" cy="99250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6461" autoAdjust="0"/>
  </p:normalViewPr>
  <p:slideViewPr>
    <p:cSldViewPr>
      <p:cViewPr>
        <p:scale>
          <a:sx n="100" d="100"/>
          <a:sy n="100" d="100"/>
        </p:scale>
        <p:origin x="-606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ru-RU" sz="1200" dirty="0"/>
              <a:t>Структура численности занятых по видам экономической деятельности в </a:t>
            </a:r>
            <a:r>
              <a:rPr lang="ru-RU" sz="1200" dirty="0" smtClean="0"/>
              <a:t>2020г</a:t>
            </a:r>
            <a:r>
              <a:rPr lang="ru-RU" sz="1200" dirty="0"/>
              <a:t>.,%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4131520984564837E-4"/>
          <c:y val="0.14949124567789143"/>
          <c:w val="0.60798665788221951"/>
          <c:h val="0.76935053923878571"/>
        </c:manualLayout>
      </c:layout>
      <c:pie3DChart>
        <c:varyColors val="1"/>
        <c:ser>
          <c:idx val="0"/>
          <c:order val="0"/>
          <c:tx>
            <c:strRef>
              <c:f>'[Лист в Презентация с. Ардатово Дубенского района.pptx]Лист1'!$B$1</c:f>
              <c:strCache>
                <c:ptCount val="1"/>
                <c:pt idx="0">
                  <c:v>Структура численности занятых по видам экономической деятельности в 2016 г.,%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Lbls>
            <c:dLbl>
              <c:idx val="1"/>
              <c:layout>
                <c:manualLayout>
                  <c:x val="-4.212339626845845E-3"/>
                  <c:y val="2.47463903904666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3.8015829483806288E-2"/>
                  <c:y val="6.310041056066198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'[Лист в Презентация с. Ардатово Дубенского района.pptx]Лист1'!$A$2:$A$8</c:f>
              <c:strCache>
                <c:ptCount val="7"/>
                <c:pt idx="0">
                  <c:v>сельское хозяйство</c:v>
                </c:pt>
                <c:pt idx="1">
                  <c:v>строительство</c:v>
                </c:pt>
                <c:pt idx="2">
                  <c:v>перерабатывающая промышленность</c:v>
                </c:pt>
                <c:pt idx="3">
                  <c:v>образование</c:v>
                </c:pt>
                <c:pt idx="4">
                  <c:v>здравохранение и предоставление социальных услуг</c:v>
                </c:pt>
                <c:pt idx="5">
                  <c:v>прочие виды услуг</c:v>
                </c:pt>
                <c:pt idx="6">
                  <c:v>транспорт и связь</c:v>
                </c:pt>
              </c:strCache>
            </c:strRef>
          </c:cat>
          <c:val>
            <c:numRef>
              <c:f>'[Лист в Презентация с. Ардатово Дубенского района.pptx]Лист1'!$B$2:$B$8</c:f>
              <c:numCache>
                <c:formatCode>General</c:formatCode>
                <c:ptCount val="7"/>
                <c:pt idx="0">
                  <c:v>3.9</c:v>
                </c:pt>
                <c:pt idx="1">
                  <c:v>1.7</c:v>
                </c:pt>
                <c:pt idx="2">
                  <c:v>1.5</c:v>
                </c:pt>
                <c:pt idx="3">
                  <c:v>13.9</c:v>
                </c:pt>
                <c:pt idx="4">
                  <c:v>7.8</c:v>
                </c:pt>
                <c:pt idx="5">
                  <c:v>24.1</c:v>
                </c:pt>
                <c:pt idx="6">
                  <c:v>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5784109539062963"/>
          <c:y val="0.17884122406032876"/>
          <c:w val="0.33401222343149006"/>
          <c:h val="0.82115883241867493"/>
        </c:manualLayout>
      </c:layout>
      <c:overlay val="0"/>
      <c:txPr>
        <a:bodyPr/>
        <a:lstStyle/>
        <a:p>
          <a:pPr>
            <a:defRPr sz="1010" b="0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>
                <a:solidFill>
                  <a:srgbClr val="7030A0"/>
                </a:solidFill>
              </a:defRPr>
            </a:pPr>
            <a:r>
              <a:rPr lang="ru-RU" sz="1000" dirty="0">
                <a:solidFill>
                  <a:srgbClr val="7030A0"/>
                </a:solidFill>
              </a:rPr>
              <a:t>Количество обращений граждан в администрацию Темниковского городского поселения </a:t>
            </a:r>
          </a:p>
        </c:rich>
      </c:tx>
      <c:layout>
        <c:manualLayout>
          <c:xMode val="edge"/>
          <c:yMode val="edge"/>
          <c:x val="0.12653477690288714"/>
          <c:y val="1.8518518518518517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9444444444444445E-2"/>
          <c:y val="0.15104184893554973"/>
          <c:w val="0.98055555555555551"/>
          <c:h val="0.72435950714494024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Лист1!$N$213:$N$215</c:f>
              <c:strCache>
                <c:ptCount val="3"/>
                <c:pt idx="0">
                  <c:v>2018г.</c:v>
                </c:pt>
                <c:pt idx="1">
                  <c:v>2019г.</c:v>
                </c:pt>
                <c:pt idx="2">
                  <c:v>2020г.</c:v>
                </c:pt>
              </c:strCache>
            </c:strRef>
          </c:cat>
          <c:val>
            <c:numRef>
              <c:f>Лист1!$O$213:$O$215</c:f>
              <c:numCache>
                <c:formatCode>General</c:formatCode>
                <c:ptCount val="3"/>
                <c:pt idx="0">
                  <c:v>376</c:v>
                </c:pt>
                <c:pt idx="1">
                  <c:v>432</c:v>
                </c:pt>
                <c:pt idx="2">
                  <c:v>168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pyramid"/>
        <c:axId val="5861376"/>
        <c:axId val="5864064"/>
        <c:axId val="0"/>
      </c:bar3DChart>
      <c:catAx>
        <c:axId val="58613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ru-RU"/>
          </a:p>
        </c:txPr>
        <c:crossAx val="5864064"/>
        <c:crosses val="autoZero"/>
        <c:auto val="1"/>
        <c:lblAlgn val="ctr"/>
        <c:lblOffset val="100"/>
        <c:noMultiLvlLbl val="0"/>
      </c:catAx>
      <c:valAx>
        <c:axId val="58640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861376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ru-RU" sz="12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сходов граждан проведённых                                в Темникове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</c:rich>
      </c:tx>
      <c:layout>
        <c:manualLayout>
          <c:xMode val="edge"/>
          <c:yMode val="edge"/>
          <c:x val="0.13006435896023497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Лист1!$C$213:$C$215</c:f>
              <c:strCache>
                <c:ptCount val="3"/>
                <c:pt idx="0">
                  <c:v>2018г.</c:v>
                </c:pt>
                <c:pt idx="1">
                  <c:v>2019г.</c:v>
                </c:pt>
                <c:pt idx="2">
                  <c:v>2020г.</c:v>
                </c:pt>
              </c:strCache>
            </c:strRef>
          </c:cat>
          <c:val>
            <c:numRef>
              <c:f>Лист1!$D$213:$D$215</c:f>
              <c:numCache>
                <c:formatCode>General</c:formatCode>
                <c:ptCount val="3"/>
                <c:pt idx="0">
                  <c:v>30</c:v>
                </c:pt>
                <c:pt idx="1">
                  <c:v>27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76993280"/>
        <c:axId val="76995968"/>
        <c:axId val="0"/>
      </c:bar3DChart>
      <c:catAx>
        <c:axId val="769932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50" b="1"/>
            </a:pPr>
            <a:endParaRPr lang="ru-RU"/>
          </a:p>
        </c:txPr>
        <c:crossAx val="76995968"/>
        <c:crosses val="autoZero"/>
        <c:auto val="1"/>
        <c:lblAlgn val="ctr"/>
        <c:lblOffset val="100"/>
        <c:noMultiLvlLbl val="0"/>
      </c:catAx>
      <c:valAx>
        <c:axId val="7699596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7699328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собраний граждан  проведённых в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7633661591645239"/>
          <c:y val="2.0302289644584935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451562964004417E-2"/>
          <c:y val="0.15423305724503392"/>
          <c:w val="0.93888888888888888"/>
          <c:h val="0.70170184342661102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05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Лист1!$M$219:$M$221</c:f>
              <c:strCache>
                <c:ptCount val="3"/>
                <c:pt idx="0">
                  <c:v>2018г.</c:v>
                </c:pt>
                <c:pt idx="1">
                  <c:v>2019г.</c:v>
                </c:pt>
                <c:pt idx="2">
                  <c:v>2020г.</c:v>
                </c:pt>
              </c:strCache>
            </c:strRef>
          </c:cat>
          <c:val>
            <c:numRef>
              <c:f>Лист1!$N$219:$N$221</c:f>
              <c:numCache>
                <c:formatCode>General</c:formatCode>
                <c:ptCount val="3"/>
                <c:pt idx="0">
                  <c:v>37</c:v>
                </c:pt>
                <c:pt idx="1">
                  <c:v>71</c:v>
                </c:pt>
                <c:pt idx="2">
                  <c:v>76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85408768"/>
        <c:axId val="85538688"/>
        <c:axId val="0"/>
      </c:bar3DChart>
      <c:catAx>
        <c:axId val="854087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50" b="1"/>
            </a:pPr>
            <a:endParaRPr lang="ru-RU"/>
          </a:p>
        </c:txPr>
        <c:crossAx val="85538688"/>
        <c:crosses val="autoZero"/>
        <c:auto val="1"/>
        <c:lblAlgn val="ctr"/>
        <c:lblOffset val="100"/>
        <c:noMultiLvlLbl val="0"/>
      </c:catAx>
      <c:valAx>
        <c:axId val="855386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5408768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8E3CA-66BB-49ED-A733-E8B55DFEF343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56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6575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6575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3413A-5A17-4EAF-859F-6DA3DF33B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311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3413A-5A17-4EAF-859F-6DA3DF33B8C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39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3CC3EFF-3772-44E6-BB73-064E27A928D0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D87371C-6AA3-4199-BF9F-A7F999529F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8BF4A5F-CB6F-4EFC-B877-0B6A046BF4D6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E0F8F02-FCC8-4907-85B9-6AE52C8E3C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E163774-0F0C-4D46-9BB3-48E7BF6B9B85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C3B115-E457-4514-A791-E00C6FC37C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4261F6F-9245-43CB-B4DA-BED8BBF6D93F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D204DAC-B400-4110-87B9-9631E555D2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1F9C45-F723-4DE2-81C2-C68A4E5410E9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4457EB3-96F4-4407-A239-87C2569D1A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B259C67-A8D5-480F-8A72-38CD1E81C320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932ED90-5531-455F-93DA-CF0D3591ED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34CB27-7C55-4B7E-8AD7-248110457D4F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9CCCFB-1DB9-46FF-B89C-00AA8D350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9870B97E-555F-434D-8C12-A64AF136EEB1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C12B583-6841-4B6C-A1AB-B5A7717A60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E2206F2-B569-47C3-8AD9-301AC9293F3B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2A03A65-BB36-4128-8AF2-7AAEED6B8AB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2B185A-A255-4AB6-9DEF-B543D18BD7CD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D989D72-DE5E-4ED3-9AC3-B9B092D82A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47F216E-49CB-46E0-9199-AC07EEF14EF6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C463C2E-4CB4-4D78-834E-5A9A96CAB28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B274471-F88A-457B-A967-728867AA3F37}" type="datetimeFigureOut">
              <a:rPr lang="ru-RU" smtClean="0"/>
              <a:pPr>
                <a:defRPr/>
              </a:pPr>
              <a:t>09.10.2021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F68A1DD-E457-4F85-9698-D4451754FB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.xls"/><Relationship Id="rId3" Type="http://schemas.openxmlformats.org/officeDocument/2006/relationships/image" Target="../media/image4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chart" Target="../charts/chart1.xml"/><Relationship Id="rId4" Type="http://schemas.openxmlformats.org/officeDocument/2006/relationships/image" Target="../media/image5.jpeg"/><Relationship Id="rId9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chart" Target="../charts/chart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4.png"/><Relationship Id="rId7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56" y="1844823"/>
            <a:ext cx="9145016" cy="280076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Темниковское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городское поселение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Темниковского муниципального района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Республики Мордовия </a:t>
            </a:r>
            <a:endParaRPr lang="ru-RU" sz="44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pic>
        <p:nvPicPr>
          <p:cNvPr id="6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514" y="0"/>
            <a:ext cx="1557486" cy="136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432725"/>
            <a:ext cx="60486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номинация </a:t>
            </a:r>
            <a:r>
              <a:rPr lang="ru-RU" sz="1200" b="1" dirty="0">
                <a:ln w="11430"/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«Обеспечение эффективной «обратной связи»  с жителями муниципальных образований, развитие территориального общественного самоуправления  и привлечение граждан к  осуществлению (участию  в осуществлении) местного самоуправления в иных формах»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38780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Всероссийский конкурс «Лучшая муниципальная практика»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195" y="0"/>
            <a:ext cx="10270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87248"/>
            <a:ext cx="4680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Современный Темников- Темниковское городское поселение 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87825" y="1148583"/>
            <a:ext cx="5904656" cy="10464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территории Темниковского городского  поселения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19 460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000 м2.  Численность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на 1 января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5561 человек.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национальному составу преобладающее большинство – 61,2% составляет русские,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29,8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% - мордва,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7,7% - 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татары.  Административным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центром Темниковского городского поселения является  г. Темников.</a:t>
            </a:r>
          </a:p>
        </p:txBody>
      </p:sp>
      <p:pic>
        <p:nvPicPr>
          <p:cNvPr id="6" name="Picture 4" descr="D:\Документы\Мои документы\Мои рисунки\Старинный Темников\image (26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2264341"/>
            <a:ext cx="2652067" cy="16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857918"/>
              </p:ext>
            </p:extLst>
          </p:nvPr>
        </p:nvGraphicFramePr>
        <p:xfrm>
          <a:off x="4572000" y="3933056"/>
          <a:ext cx="4431196" cy="28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179512" y="119715"/>
            <a:ext cx="2667430" cy="3165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Объект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6941062"/>
              </p:ext>
            </p:extLst>
          </p:nvPr>
        </p:nvGraphicFramePr>
        <p:xfrm>
          <a:off x="179512" y="3861048"/>
          <a:ext cx="3302000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7" name="Лист" r:id="rId8" imgW="3295622" imgH="2104920" progId="Excel.Sheet.8">
                  <p:embed/>
                </p:oleObj>
              </mc:Choice>
              <mc:Fallback>
                <p:oleObj name="Лист" r:id="rId8" imgW="3295622" imgH="2104920" progId="Excel.Sheet.8">
                  <p:embed/>
                  <p:pic>
                    <p:nvPicPr>
                      <p:cNvPr id="0" name="Объект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861048"/>
                        <a:ext cx="3302000" cy="190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124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195" y="0"/>
            <a:ext cx="10270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0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ТЕМНИКОВСКОЕ ГОРОДСКОЕ ПОСЕЛЕНИЕ</a:t>
            </a:r>
            <a:endParaRPr lang="ru-RU" dirty="0"/>
          </a:p>
        </p:txBody>
      </p:sp>
      <p:pic>
        <p:nvPicPr>
          <p:cNvPr id="4" name="Picture 2" descr="C:\Users\пк\AppData\Local\Microsoft\Windows\Temporary Internet Files\Content.Outlook\NY1H2POD\imgpre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58" y="454360"/>
            <a:ext cx="1905000" cy="23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33676" y="669728"/>
            <a:ext cx="541640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Глава Темниковского городского поселения 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Таракин Виктор Николаевич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Телефон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+7 (834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45) 2-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80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Факс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+7 (834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45) 2-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80</a:t>
            </a:r>
          </a:p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temngoradm@bk.ru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Заместитель главы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Игонов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Дмитрий Федорович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Главный  бухгалтер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Пикина Наталья Владимировна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3099445"/>
            <a:ext cx="66247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-45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Основными задачами администрации городского поселения являются исполнение полномочий, предусмотренных Уставом поселения по обеспечению деятельности местного самоуправления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бюджета поселения, </a:t>
            </a:r>
            <a:endParaRPr lang="en-US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защита малоимущих граждан, </a:t>
            </a:r>
            <a:endParaRPr lang="en-US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благоустройства территории, </a:t>
            </a:r>
            <a:endParaRPr lang="en-US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дорог, </a:t>
            </a:r>
            <a:endParaRPr lang="en-US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в границах поселения электро-, водо-, газоснабжения,</a:t>
            </a:r>
            <a:endParaRPr lang="en-US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0850" indent="-45085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  <a:tabLst>
                <a:tab pos="355600" algn="l"/>
              </a:tabLst>
            </a:pPr>
            <a:r>
              <a:rPr lang="ru-RU" sz="1400" b="1" i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обеспечение на территории поселения общественной безопасности и правопорядка и т.д</a:t>
            </a:r>
            <a:r>
              <a:rPr lang="ru-RU" sz="1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1" descr="герб Темникова, 16.08.1781 г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5377" y="3115803"/>
            <a:ext cx="1357063" cy="162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9512" y="4737890"/>
            <a:ext cx="19442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cap="all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ГЕРБ ГОРОДА ТЕМНИКОВ</a:t>
            </a:r>
          </a:p>
          <a:p>
            <a:pPr algn="ctr"/>
            <a:r>
              <a:rPr lang="ru-RU" sz="1400" b="1" cap="all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(1781 Г.)</a:t>
            </a:r>
          </a:p>
        </p:txBody>
      </p:sp>
      <p:pic>
        <p:nvPicPr>
          <p:cNvPr id="9" name="Picture 15" descr="http://img0.mordovmedia.ru/static/db9396d20b85e5ac715a9cff8a93572c/thumbs/media/news/82/52182/6615ea64609dc882ca00e5db7a661923.jpeg/660x372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53008" y="5517232"/>
            <a:ext cx="2376705" cy="1340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295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7936"/>
            <a:ext cx="7056784" cy="1879847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normAutofit fontScale="90000"/>
          </a:bodyPr>
          <a:lstStyle/>
          <a:p>
            <a:pPr indent="457200" algn="ctr"/>
            <a:r>
              <a:rPr lang="ru-RU" sz="1800" b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способу выражения обратная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связь в администрации </a:t>
            </a:r>
            <a:r>
              <a:rPr lang="ru-RU" sz="1800" dirty="0" err="1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Темниковского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городского поселения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подразделяется на жалобы, предложения и отзывы о деятельности.</a:t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Она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осуществляется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 следующим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каналам: </a:t>
            </a:r>
            <a:b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устные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 письменные обращения граждан в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администрацию </a:t>
            </a:r>
            <a:r>
              <a:rPr lang="ru-RU" sz="1800" dirty="0" err="1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Темниковского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городского поселения, телефонные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обращения, почта,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интернет-приемная, электронная почта , ящик доверия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effectLst/>
                <a:latin typeface="Open Sans"/>
              </a:rPr>
              <a:t/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effectLst/>
                <a:latin typeface="Open Sans"/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43" y="188640"/>
            <a:ext cx="1139369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2" descr="ÐÐ°ÑÑÐ¸Ð½ÐºÐ¸ Ð¿Ð¾ Ð·Ð°Ð¿ÑÐ¾ÑÑ ÑÐ¾ÑÐ¼Ñ Ð¾Ð±ÑÐ°ÑÐ½Ð¾Ð¹ ÑÐ²ÑÐ·Ð¸ Ñ Ð½Ð°ÑÐµÐ»ÐµÐ½Ð¸ÐµÐ¼ ÑÐ¾ÑÐ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ÐÐ°ÑÑÐ¸Ð½ÐºÐ¸ Ð¿Ð¾ Ð·Ð°Ð¿ÑÐ¾ÑÑ ÑÐ¾ÑÐ¼Ñ Ð¾Ð±ÑÐ°ÑÐ½Ð¾Ð¹ ÑÐ²ÑÐ·Ð¸ Ñ Ð½Ð°ÑÐµÐ»ÐµÐ½Ð¸ÐµÐ¼ ÑÐ¾ÑÐ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ÐÐ°ÑÑÐ¸Ð½ÐºÐ¸ Ð¿Ð¾ Ð·Ð°Ð¿ÑÐ¾ÑÑ ÑÐ¾ÑÐ¼Ñ Ð¾Ð±ÑÐ°ÑÐ½Ð¾Ð¹ ÑÐ²ÑÐ·Ð¸ Ñ Ð½Ð°ÑÐµÐ»ÐµÐ½Ð¸ÐµÐ¼ ÑÐ¾ÑÐ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76" y="2040184"/>
            <a:ext cx="3603460" cy="233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ÑÐ¾ÑÐ¼Ñ Ð¾Ð±ÑÐ°ÑÐ½Ð¾Ð¹ ÑÐ²ÑÐ·Ð¸ Ñ Ð½Ð°ÑÐµÐ»ÐµÐ½Ð¸ÐµÐ¼ ÑÐ¾ÑÐ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833" y="2492896"/>
            <a:ext cx="4656647" cy="389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ÐÐ°ÑÑÐ¸Ð½ÐºÐ¸ Ð¿Ð¾ Ð·Ð°Ð¿ÑÐ¾ÑÑ ÑÑÐ¸Ðº Ð´Ð»Ñ Ð¾Ð±ÑÐ°ÑÐµÐ½Ð¸Ñ Ð³ÑÐ°Ð¶Ð´Ð°Ð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577" y="4430401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964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Ежегодно 12 декабря в </a:t>
            </a:r>
            <a:r>
              <a:rPr lang="ru-RU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Темниковской</a:t>
            </a: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городской администрации проводится Общероссийский День приема граждан</a:t>
            </a:r>
            <a:endParaRPr lang="ru-RU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11775" r="30000" b="26807"/>
          <a:stretch/>
        </p:blipFill>
        <p:spPr bwMode="auto">
          <a:xfrm>
            <a:off x="179512" y="1412776"/>
            <a:ext cx="3744416" cy="424847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9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170" y="23995"/>
            <a:ext cx="1241265" cy="109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ÑÐ¾ÑÐ¾ Ð¾Ð±ÑÐµÑÐ¾ÑÑÐ¸Ð¹ÑÐºÐ¸Ð¹ Ð¿ÑÐ¸ÐµÐ¼ Ð³ÑÐ°Ð¶Ð´Ð°Ð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59" y="1237680"/>
            <a:ext cx="3802515" cy="285188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C:\Users\Lenovo\Desktop\Собрание Тос\-HNic-LtRJs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 flipV="1">
            <a:off x="6156176" y="6848474"/>
            <a:ext cx="2973536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Lenovo\Desktop\Собрание Тос\-HNic-LtRJs.jpg"/>
          <p:cNvPicPr/>
          <p:nvPr/>
        </p:nvPicPr>
        <p:blipFill rotWithShape="1">
          <a:blip r:embed="rId5"/>
          <a:srcRect t="27991"/>
          <a:stretch/>
        </p:blipFill>
        <p:spPr bwMode="auto">
          <a:xfrm>
            <a:off x="4644008" y="4437112"/>
            <a:ext cx="3888432" cy="21298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105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82952" cy="114300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График приема граждан по личным вопросам главы администрации Темниковского городского поселения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0929" y="1916832"/>
            <a:ext cx="3252933" cy="3672408"/>
          </a:xfrm>
          <a:prstGeom prst="rect">
            <a:avLst/>
          </a:prstGeom>
        </p:spPr>
      </p:pic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95" y="188640"/>
            <a:ext cx="1296144" cy="94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5"/>
          <a:srcRect l="21154" t="16790" r="20993" b="10562"/>
          <a:stretch/>
        </p:blipFill>
        <p:spPr bwMode="auto">
          <a:xfrm>
            <a:off x="6209043" y="1268760"/>
            <a:ext cx="2736304" cy="3096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6"/>
          <a:srcRect l="9271" t="18837" r="50294" b="43367"/>
          <a:stretch/>
        </p:blipFill>
        <p:spPr bwMode="auto">
          <a:xfrm>
            <a:off x="3496731" y="1561655"/>
            <a:ext cx="2659443" cy="2587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3657736"/>
              </p:ext>
            </p:extLst>
          </p:nvPr>
        </p:nvGraphicFramePr>
        <p:xfrm>
          <a:off x="4301339" y="412876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935585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7523" y="1052736"/>
            <a:ext cx="4512508" cy="720080"/>
          </a:xfrm>
        </p:spPr>
        <p:txBody>
          <a:bodyPr>
            <a:noAutofit/>
          </a:bodyPr>
          <a:lstStyle/>
          <a:p>
            <a:pPr marL="109728" indent="0" algn="just">
              <a:buNone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Совместный выездной прием Депутата Госсобрания РМ Киселевой С.Е., г лавы Темниковского муниципального района </a:t>
            </a:r>
            <a:r>
              <a:rPr lang="ru-RU" sz="1050" b="1" dirty="0" err="1" smtClean="0">
                <a:latin typeface="Times New Roman" pitchFamily="18" charset="0"/>
                <a:cs typeface="Times New Roman" pitchFamily="18" charset="0"/>
              </a:rPr>
              <a:t>Кизима</a:t>
            </a: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С.Н.  и главы администрации Темниковского городского поселения Таракина В.Н 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108012"/>
            <a:ext cx="6768752" cy="6206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более расширенного диалога с населением  в администрации Темниковского городского поселения организуются выездные приемы.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044" y="188640"/>
            <a:ext cx="14871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1\Desktop\jUZ1ZVegL7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4440500" cy="249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pp.userapi.com/c855120/v855120015/5ac88/CCp0nmZL6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706" y="1484784"/>
            <a:ext cx="4065653" cy="228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p.userapi.com/c855736/v855736998/5116b/BpQkvC8e1g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722" y="4005065"/>
            <a:ext cx="4046637" cy="244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66" y="4520189"/>
            <a:ext cx="3816423" cy="150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48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0"/>
            <a:ext cx="6552728" cy="4945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выездных приемах решаются вопросы  ветеранов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044" y="188640"/>
            <a:ext cx="14871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pp.userapi.com/c851332/v851332824/10f9e0/6rya77lbf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50" y="3463798"/>
            <a:ext cx="3901433" cy="292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pp.userapi.com/c848416/v848416824/17fa6d/uaA-lhP9X4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242" y="4077072"/>
            <a:ext cx="4163861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pp.userapi.com/c855216/v855216824/3ca21/7kifzAzfEA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242" y="1573656"/>
            <a:ext cx="4115982" cy="231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1" y="620688"/>
            <a:ext cx="3888432" cy="278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34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4748" y="188640"/>
            <a:ext cx="7236296" cy="778098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сходов и собраний граждан повышает 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населения к участию в управлении, 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укрепляет 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связь граждан с органами местного самоуправления.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1071456"/>
              </p:ext>
            </p:extLst>
          </p:nvPr>
        </p:nvGraphicFramePr>
        <p:xfrm>
          <a:off x="4881202" y="4581128"/>
          <a:ext cx="4032448" cy="2202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1309770"/>
              </p:ext>
            </p:extLst>
          </p:nvPr>
        </p:nvGraphicFramePr>
        <p:xfrm>
          <a:off x="251520" y="980728"/>
          <a:ext cx="4502247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044" y="188640"/>
            <a:ext cx="148718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556792"/>
            <a:ext cx="3816423" cy="2862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7" t="27115"/>
          <a:stretch/>
        </p:blipFill>
        <p:spPr bwMode="auto">
          <a:xfrm>
            <a:off x="395536" y="3927326"/>
            <a:ext cx="4248472" cy="251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639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6059016" cy="6480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itchFamily="18" charset="0"/>
              </a:rPr>
              <a:t>Совместно с общественностью г. Темникова решился вопрос написания книги о г. Темникове и Темниковском районе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044" y="188640"/>
            <a:ext cx="148718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pp.userapi.com/c852320/v852320998/12ee23/gN9NT3Wa_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44580"/>
            <a:ext cx="3840426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pp.userapi.com/c846122/v846122928/206a40/efqXO77pnP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872" y="1628800"/>
            <a:ext cx="3379634" cy="2534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s://pp.userapi.com/c846216/v846216326/20523b/Auo8YOnx7S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657" y="4293096"/>
            <a:ext cx="3288036" cy="2466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s://pp.userapi.com/c850628/v850628520/fb158/2SYjCSSBas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62" y="3429000"/>
            <a:ext cx="3648405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72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526" y="220663"/>
            <a:ext cx="102703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Глава  ваДля дальнейшего благоустройства города нам просто необходимо в 2019 году участвовать во Всероссийском конкурсе по отбору лучших проектов в сфере создания комфортной городской среды в малых городах и исторических поселениях. Прошу Вас поддержать данное решение и принять активное участие в реализации этого проекта и общественном обсуждении.&#10;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1" b="8000"/>
          <a:stretch>
            <a:fillRect/>
          </a:stretch>
        </p:blipFill>
        <p:spPr bwMode="auto">
          <a:xfrm>
            <a:off x="593048" y="676041"/>
            <a:ext cx="3240360" cy="26853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29710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Темников </a:t>
            </a:r>
            <a:r>
              <a:rPr lang="ru-RU" b="1" dirty="0" smtClean="0">
                <a:solidFill>
                  <a:srgbClr val="C00000"/>
                </a:solidFill>
              </a:rPr>
              <a:t>– двукратный победитель Всероссийского </a:t>
            </a:r>
            <a:r>
              <a:rPr lang="ru-RU" b="1" dirty="0">
                <a:solidFill>
                  <a:srgbClr val="C00000"/>
                </a:solidFill>
              </a:rPr>
              <a:t>конкурса проектов комфортной городской </a:t>
            </a:r>
            <a:r>
              <a:rPr lang="ru-RU" b="1" dirty="0" smtClean="0">
                <a:solidFill>
                  <a:srgbClr val="C00000"/>
                </a:solidFill>
              </a:rPr>
              <a:t>среды (2018 и 2020 годы)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1268760"/>
            <a:ext cx="482453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2019 году за счет средств гранта (30 млн. руб.) в Темникове реализован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центральной части города Темникова», включающий комплекс благоустраиваемых общественных территорий: историческая часть города, парк культуры и отдыха, аллея молодоженов, аллея Славы, центральная площадь</a:t>
            </a:r>
            <a:r>
              <a:rPr lang="ru-RU" sz="12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1\Desktop\121319_0088363058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83462"/>
            <a:ext cx="3744416" cy="274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571" y="3212976"/>
            <a:ext cx="3906587" cy="2609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88024" y="5949280"/>
            <a:ext cx="37710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счет средств гранта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(50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 руб.)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Темникове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реализуется  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«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парка имени Героя Советского союза С.В. Астраханцева»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656955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55" y="2632202"/>
            <a:ext cx="3274603" cy="202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20663"/>
            <a:ext cx="1188194" cy="105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IMG_20190204_162757 (1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2" b="29384"/>
          <a:stretch>
            <a:fillRect/>
          </a:stretch>
        </p:blipFill>
        <p:spPr bwMode="auto">
          <a:xfrm>
            <a:off x="5189970" y="4654463"/>
            <a:ext cx="3384376" cy="210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IMG_20190204_1503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3" b="13983"/>
          <a:stretch>
            <a:fillRect/>
          </a:stretch>
        </p:blipFill>
        <p:spPr bwMode="auto">
          <a:xfrm>
            <a:off x="3447499" y="2632202"/>
            <a:ext cx="2291356" cy="202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141" y="620715"/>
            <a:ext cx="2736304" cy="197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179512" y="114098"/>
            <a:ext cx="7920880" cy="63222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заявок на участие в Российском конкурсе малых городов и исторических поселений происходила при активном участии  жителей города  Темников </a:t>
            </a:r>
            <a:endParaRPr lang="ru-RU" sz="18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16478252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9607"/>
            <a:ext cx="3453115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D:\Документы\Мои документы\ТЕМНИКОВ\Обсуждение проектов-голосование\P_20190716_12080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1" r="6354"/>
          <a:stretch/>
        </p:blipFill>
        <p:spPr bwMode="auto">
          <a:xfrm>
            <a:off x="177627" y="4005064"/>
            <a:ext cx="4528076" cy="242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003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639373"/>
            <a:ext cx="4067944" cy="3248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98828" cy="1354162"/>
          </a:xfrm>
        </p:spPr>
        <p:txBody>
          <a:bodyPr>
            <a:normAutofit fontScale="90000"/>
          </a:bodyPr>
          <a:lstStyle/>
          <a:p>
            <a:r>
              <a:rPr lang="ru-RU" sz="22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 в процессе коммуникации между </a:t>
            </a:r>
            <a:r>
              <a:rPr lang="ru-RU" sz="2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местного самоуправления и обществом играют немаловажную роль и становятся важным средством обратной связи</a:t>
            </a:r>
            <a:r>
              <a:rPr lang="ru-RU" b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/>
            </a:r>
            <a:br>
              <a:rPr lang="ru-RU" b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</a:br>
            <a:endParaRPr lang="ru-RU" dirty="0"/>
          </a:p>
        </p:txBody>
      </p:sp>
      <p:pic>
        <p:nvPicPr>
          <p:cNvPr id="4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47799"/>
            <a:ext cx="1188194" cy="105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6" b="13552"/>
          <a:stretch/>
        </p:blipFill>
        <p:spPr bwMode="auto">
          <a:xfrm>
            <a:off x="5271049" y="1412776"/>
            <a:ext cx="3301205" cy="5327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9918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20613"/>
            <a:ext cx="6840760" cy="672083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Темниковские власти создали в социальных сетях площадки для обратной связи с населением по различным вопросам </a:t>
            </a:r>
            <a:endParaRPr lang="ru-RU" sz="1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4624"/>
            <a:ext cx="1188194" cy="105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3" b="13378"/>
          <a:stretch/>
        </p:blipFill>
        <p:spPr bwMode="auto">
          <a:xfrm>
            <a:off x="107504" y="836712"/>
            <a:ext cx="2843588" cy="490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9" b="11934"/>
          <a:stretch/>
        </p:blipFill>
        <p:spPr bwMode="auto">
          <a:xfrm>
            <a:off x="3185877" y="980728"/>
            <a:ext cx="2952328" cy="53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2" b="14303"/>
          <a:stretch/>
        </p:blipFill>
        <p:spPr bwMode="auto">
          <a:xfrm>
            <a:off x="6166011" y="1484784"/>
            <a:ext cx="2957913" cy="52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5237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0613"/>
            <a:ext cx="7488832" cy="672083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Темникове власти создали в социальных сетях площадки для обратной связи с населением по вопросам благоустройства города</a:t>
            </a:r>
            <a:endParaRPr lang="ru-RU" sz="1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4624"/>
            <a:ext cx="1188194" cy="105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0" b="11934"/>
          <a:stretch/>
        </p:blipFill>
        <p:spPr bwMode="auto">
          <a:xfrm>
            <a:off x="467544" y="738498"/>
            <a:ext cx="2843512" cy="519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2" b="11934"/>
          <a:stretch/>
        </p:blipFill>
        <p:spPr bwMode="auto">
          <a:xfrm>
            <a:off x="4499992" y="602675"/>
            <a:ext cx="3042369" cy="5540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6211669"/>
            <a:ext cx="53646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открыты по каждой улице и каждому многоквартирному жилому дому, где житель получают любую информацию и ответы на свои обращения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926199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1" b="13005"/>
          <a:stretch/>
        </p:blipFill>
        <p:spPr bwMode="auto">
          <a:xfrm>
            <a:off x="172319" y="632639"/>
            <a:ext cx="2883722" cy="5231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2" b="12318"/>
          <a:stretch/>
        </p:blipFill>
        <p:spPr bwMode="auto">
          <a:xfrm>
            <a:off x="3203848" y="980728"/>
            <a:ext cx="2880320" cy="528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5" b="10789"/>
          <a:stretch/>
        </p:blipFill>
        <p:spPr bwMode="auto">
          <a:xfrm>
            <a:off x="6372200" y="1700808"/>
            <a:ext cx="2710408" cy="497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4204" y="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Созданы в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сетях площадки для обратной связи с населением по вопросам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сферы города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68222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52637"/>
            <a:ext cx="7344816" cy="75608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t"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rgbClr val="1B0B93"/>
                </a:solidFill>
                <a:latin typeface="Times New Roman" pitchFamily="18" charset="0"/>
                <a:cs typeface="Times New Roman" pitchFamily="18" charset="0"/>
              </a:rPr>
              <a:t>В  сети Интернет проходил опрос населения </a:t>
            </a:r>
            <a:br>
              <a:rPr lang="ru-RU" sz="1800" dirty="0" smtClean="0">
                <a:solidFill>
                  <a:srgbClr val="1B0B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1B0B93"/>
                </a:solidFill>
                <a:latin typeface="Times New Roman" pitchFamily="18" charset="0"/>
                <a:cs typeface="Times New Roman" pitchFamily="18" charset="0"/>
              </a:rPr>
              <a:t>г. Темникова об определении общественной территории для благоустройства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599" y="44624"/>
            <a:ext cx="145996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2" b="12609"/>
          <a:stretch/>
        </p:blipFill>
        <p:spPr bwMode="auto">
          <a:xfrm>
            <a:off x="179512" y="1196752"/>
            <a:ext cx="2691549" cy="4857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0" b="11583"/>
          <a:stretch/>
        </p:blipFill>
        <p:spPr bwMode="auto">
          <a:xfrm>
            <a:off x="3218170" y="1456321"/>
            <a:ext cx="2726195" cy="5004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0" b="11627"/>
          <a:stretch/>
        </p:blipFill>
        <p:spPr bwMode="auto">
          <a:xfrm>
            <a:off x="6156176" y="1484784"/>
            <a:ext cx="2827334" cy="5156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396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20204" y="20613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Территориальное Общественное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Самоуправление 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города Темников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7" t="13077" r="28503"/>
          <a:stretch/>
        </p:blipFill>
        <p:spPr bwMode="auto">
          <a:xfrm>
            <a:off x="1187624" y="617488"/>
            <a:ext cx="7523856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2509720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№6</a:t>
            </a:r>
          </a:p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«Заводское»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3715" y="4206279"/>
            <a:ext cx="1421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№1</a:t>
            </a:r>
          </a:p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«Старинный»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60132" y="5157192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№4</a:t>
            </a:r>
            <a:endParaRPr lang="ru-RU" sz="1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«Спортивный»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44208" y="2037183"/>
            <a:ext cx="1889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№3 </a:t>
            </a:r>
          </a:p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«Барский сад </a:t>
            </a:r>
            <a:endParaRPr lang="ru-RU" sz="1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12704" y="3077244"/>
            <a:ext cx="2069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№2</a:t>
            </a:r>
            <a:endParaRPr lang="ru-RU" sz="1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«Центральный»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64027" y="2037183"/>
            <a:ext cx="20811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№5</a:t>
            </a:r>
            <a:endParaRPr lang="ru-RU" sz="1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«Интернациональная»</a:t>
            </a:r>
            <a:endParaRPr lang="ru-RU" sz="1200" dirty="0">
              <a:solidFill>
                <a:srgbClr val="C0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351547"/>
              </p:ext>
            </p:extLst>
          </p:nvPr>
        </p:nvGraphicFramePr>
        <p:xfrm>
          <a:off x="143508" y="676663"/>
          <a:ext cx="4824535" cy="1051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78546"/>
                <a:gridCol w="2445989"/>
              </a:tblGrid>
              <a:tr h="172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</a:t>
                      </a: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1 «Старинный»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Явишева Татьяна Леонидовна 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172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№2 «Центральный»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Полшкова  Людмила Петровна 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172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№3 «Барский сад»</a:t>
                      </a:r>
                      <a:endParaRPr lang="ru-RU" sz="1000" b="1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Висюлькина  Елена Владимировна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344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</a:t>
                      </a: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4 «Спортивный»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</a:t>
                      </a: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5 «Интернациональный»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Семиков Анатолий Иванович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Рыбаков Игорь Владимирович</a:t>
                      </a: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172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ТОС №</a:t>
                      </a: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6 «Заводское»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Кицаева Мария Петровна»</a:t>
                      </a:r>
                      <a:endParaRPr lang="ru-RU" sz="1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416" y="20613"/>
            <a:ext cx="973857" cy="85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71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32295"/>
            <a:ext cx="7632848" cy="5715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наступлением весны жители </a:t>
            </a:r>
            <a:r>
              <a:rPr lang="ru-RU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ТОСов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активно участвуют в благоустройстве города и дворовых </a:t>
            </a: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 многоквартирных жилых 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домов. </a:t>
            </a:r>
            <a:endParaRPr lang="ru-RU" sz="14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74638"/>
            <a:ext cx="973857" cy="85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709046"/>
            <a:ext cx="3275855" cy="1965513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0" y="797996"/>
            <a:ext cx="3168354" cy="2375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2" y="3631676"/>
            <a:ext cx="3478362" cy="232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991" y="3281883"/>
            <a:ext cx="2097361" cy="130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074" y="3432989"/>
            <a:ext cx="2108746" cy="325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2" y="812259"/>
            <a:ext cx="4204293" cy="236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949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Администрация\Desktop\логотип темников утвержденный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514" y="0"/>
            <a:ext cx="1557486" cy="136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404227" y="5174738"/>
            <a:ext cx="2935961" cy="61555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Сделаем город чище!!! Все в наших силах!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-apple-system"/>
              </a:rPr>
              <a:t> </a:t>
            </a: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</a:rPr>
              <a:t>  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9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4868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Жители города Темников активно участвуют в расчистке территории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будущего парка им. С. В.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Астраханцева. Инициативу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города  поддерживают  жители, ветераны,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коллективы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предприятий, организаций, учреждений. Некоторые коллективы приходят работать повторно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потому что понимают какой большой объём работ следует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выполнить, расчистить 11 га. парковой зоны.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Люди прониклись одним большим общим делом и восприняли это, как должное.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04227" y="-12611"/>
            <a:ext cx="7182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РАСЧИСТКА ТЕРРИТОРИИ ПАРКА 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ИМ. 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АСТРАХАНЦЕВА ДЛЯ ПРЕДСТОЯЩЕГО БЛАГОУСТРОЙСТВА </a:t>
            </a:r>
            <a:endParaRPr lang="ru-RU" sz="14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80" y="4770515"/>
            <a:ext cx="3596468" cy="165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utoShape 5" descr="https://sun9-51.userapi.com/impg/XMiVPFuf2F3SFkMYfqmg3mkujNBYB9jkV5s8ig/thozS0T1yi0.jpg?size=1280x957&amp;quality=96&amp;sign=4a20a2d7f2d4c0760da1aa4eb753e4db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55398"/>
            <a:ext cx="4320480" cy="3230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utoShape 8" descr="https://sun9-22.userapi.com/impg/IdxodEB6wJAZAG0yTw-M7TpyhDd3XF8iKGb3TQ/yi25uPuA9lw.jpg?size=1280x960&amp;quality=96&amp;sign=60d292347e6d17ff6c8e3eb973175012&amp;type=albu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7" y="2143095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680" y="323032"/>
            <a:ext cx="2027727" cy="2703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012460" y="6428262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Вся актуальная информация о жизни старинного города Темников отражается здесь: </a:t>
            </a:r>
            <a:r>
              <a:rPr 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://vk.com/rodnoy.temnikov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890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3724</TotalTime>
  <Words>784</Words>
  <Application>Microsoft Office PowerPoint</Application>
  <PresentationFormat>Экран (4:3)</PresentationFormat>
  <Paragraphs>81</Paragraphs>
  <Slides>20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Открытая</vt:lpstr>
      <vt:lpstr>Лист</vt:lpstr>
      <vt:lpstr>Презентация PowerPoint</vt:lpstr>
      <vt:lpstr>Презентация PowerPoint</vt:lpstr>
      <vt:lpstr>Презентация PowerPoint</vt:lpstr>
      <vt:lpstr>        По способу выражения обратная связь в администрации Темниковского городского поселения подразделяется на жалобы, предложения и отзывы о деятельности.      Она может осуществляется по следующим каналам:  устные и письменные обращения граждан в администрацию Темниковского городского поселения, телефонные обращения, почта, интернет-приемная, электронная почта , ящик доверия  </vt:lpstr>
      <vt:lpstr>Ежегодно 12 декабря в Темниковской городской администрации проводится Общероссийский День приема граждан</vt:lpstr>
      <vt:lpstr>График приема граждан по личным вопросам главы администрации Темниковского городского поселения</vt:lpstr>
      <vt:lpstr>Для более расширенного диалога с населением  в администрации Темниковского городского поселения организуются выездные приемы.</vt:lpstr>
      <vt:lpstr>На выездных приемах решаются вопросы  ветеранов</vt:lpstr>
      <vt:lpstr>Проведение сходов и собраний граждан повышает интерес населения к участию в управлении, укрепляет связь граждан с органами местного самоуправления. </vt:lpstr>
      <vt:lpstr>Совместно с общественностью г. Темникова решился вопрос написания книги о г. Темникове и Темниковском районе</vt:lpstr>
      <vt:lpstr>Презентация PowerPoint</vt:lpstr>
      <vt:lpstr>Подготовка заявок на участие в Российском конкурсе малых городов и исторических поселений происходила при активном участии  жителей города  Темников </vt:lpstr>
      <vt:lpstr>Социальные сети в процессе коммуникации между органами местного самоуправления и обществом играют немаловажную роль и становятся важным средством обратной связи </vt:lpstr>
      <vt:lpstr>Темниковские власти создали в социальных сетях площадки для обратной связи с населением по различным вопросам </vt:lpstr>
      <vt:lpstr>В Темникове власти создали в социальных сетях площадки для обратной связи с населением по вопросам благоустройства города</vt:lpstr>
      <vt:lpstr>Презентация PowerPoint</vt:lpstr>
      <vt:lpstr>В  сети Интернет проходил опрос населения  г. Темникова об определении общественной территории для благоустройства  </vt:lpstr>
      <vt:lpstr>Презентация PowerPoint</vt:lpstr>
      <vt:lpstr>С наступлением весны жители ТОСов активно участвуют в благоустройстве города и дворовых территорий многоквартирных жилых домов. 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РАИ</dc:creator>
  <cp:lastModifiedBy>1</cp:lastModifiedBy>
  <cp:revision>272</cp:revision>
  <cp:lastPrinted>2018-03-28T09:42:57Z</cp:lastPrinted>
  <dcterms:created xsi:type="dcterms:W3CDTF">2018-03-27T15:41:54Z</dcterms:created>
  <dcterms:modified xsi:type="dcterms:W3CDTF">2021-10-09T06:00:35Z</dcterms:modified>
</cp:coreProperties>
</file>