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2" r:id="rId2"/>
    <p:sldId id="336" r:id="rId3"/>
    <p:sldId id="346" r:id="rId4"/>
    <p:sldId id="350" r:id="rId5"/>
    <p:sldId id="351" r:id="rId6"/>
    <p:sldId id="352" r:id="rId7"/>
    <p:sldId id="353" r:id="rId8"/>
    <p:sldId id="354" r:id="rId9"/>
    <p:sldId id="307" r:id="rId10"/>
    <p:sldId id="309" r:id="rId11"/>
    <p:sldId id="331" r:id="rId12"/>
    <p:sldId id="330" r:id="rId13"/>
    <p:sldId id="311" r:id="rId14"/>
    <p:sldId id="356" r:id="rId15"/>
    <p:sldId id="340" r:id="rId16"/>
    <p:sldId id="343" r:id="rId17"/>
    <p:sldId id="342" r:id="rId18"/>
    <p:sldId id="344" r:id="rId19"/>
    <p:sldId id="345" r:id="rId20"/>
    <p:sldId id="355" r:id="rId21"/>
    <p:sldId id="302" r:id="rId22"/>
    <p:sldId id="312" r:id="rId23"/>
    <p:sldId id="348" r:id="rId24"/>
    <p:sldId id="349" r:id="rId25"/>
  </p:sldIdLst>
  <p:sldSz cx="12192000" cy="6858000"/>
  <p:notesSz cx="6735763" cy="9866313"/>
  <p:embeddedFontLst>
    <p:embeddedFont>
      <p:font typeface="Arial Black" panose="020B0A04020102020204" pitchFamily="34" charset="0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</p:embeddedFont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3A452"/>
    <a:srgbClr val="88AA55"/>
    <a:srgbClr val="EEEEDD"/>
    <a:srgbClr val="99CC33"/>
    <a:srgbClr val="996655"/>
    <a:srgbClr val="CCBB99"/>
    <a:srgbClr val="B2B2B2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8" autoAdjust="0"/>
    <p:restoredTop sz="94660" autoAdjust="0"/>
  </p:normalViewPr>
  <p:slideViewPr>
    <p:cSldViewPr snapToGrid="0">
      <p:cViewPr varScale="1">
        <p:scale>
          <a:sx n="64" d="100"/>
          <a:sy n="64" d="100"/>
        </p:scale>
        <p:origin x="696" y="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-2892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Сумма поддержки, тыс. руб.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13834</c:v>
                </c:pt>
                <c:pt idx="1">
                  <c:v>14045</c:v>
                </c:pt>
                <c:pt idx="2">
                  <c:v>40142</c:v>
                </c:pt>
                <c:pt idx="3">
                  <c:v>36701</c:v>
                </c:pt>
                <c:pt idx="4">
                  <c:v>33688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02-476E-A142-904B3E506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28257032"/>
        <c:axId val="228257424"/>
      </c:barChart>
      <c:catAx>
        <c:axId val="228257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99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8257424"/>
        <c:crosses val="autoZero"/>
        <c:auto val="1"/>
        <c:lblAlgn val="ctr"/>
        <c:lblOffset val="100"/>
        <c:noMultiLvlLbl val="0"/>
      </c:catAx>
      <c:valAx>
        <c:axId val="228257424"/>
        <c:scaling>
          <c:orientation val="minMax"/>
        </c:scaling>
        <c:delete val="0"/>
        <c:axPos val="l"/>
        <c:majorGridlines>
          <c:spPr>
            <a:ln w="9499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8257032"/>
        <c:crosses val="autoZero"/>
        <c:crossBetween val="between"/>
      </c:valAx>
      <c:spPr>
        <a:noFill/>
        <a:ln w="25332">
          <a:noFill/>
        </a:ln>
      </c:spPr>
    </c:plotArea>
    <c:legend>
      <c:legendPos val="b"/>
      <c:legendEntry>
        <c:idx val="0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4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56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Количество поддержанных проектов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7.554186161512419E-2"/>
          <c:y val="0.14785274737095075"/>
          <c:w val="0.92405276656926572"/>
          <c:h val="0.672515927254550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проектов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3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</c:v>
                </c:pt>
                <c:pt idx="1">
                  <c:v>14</c:v>
                </c:pt>
                <c:pt idx="2">
                  <c:v>41</c:v>
                </c:pt>
                <c:pt idx="3">
                  <c:v>43</c:v>
                </c:pt>
                <c:pt idx="4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52-4FE0-BA78-69A7F59DA7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28258208"/>
        <c:axId val="228258600"/>
      </c:barChart>
      <c:catAx>
        <c:axId val="228258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94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3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8258600"/>
        <c:crosses val="autoZero"/>
        <c:auto val="1"/>
        <c:lblAlgn val="ctr"/>
        <c:lblOffset val="100"/>
        <c:noMultiLvlLbl val="0"/>
      </c:catAx>
      <c:valAx>
        <c:axId val="228258600"/>
        <c:scaling>
          <c:orientation val="minMax"/>
        </c:scaling>
        <c:delete val="0"/>
        <c:axPos val="l"/>
        <c:majorGridlines>
          <c:spPr>
            <a:ln w="9494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3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8258208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61F940-D762-4160-92C9-7118E687D061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3B2023-A087-4884-95D3-56C94239DA6D}">
      <dgm:prSet phldrT="[Текст]"/>
      <dgm:spPr/>
      <dgm:t>
        <a:bodyPr/>
        <a:lstStyle/>
        <a:p>
          <a:r>
            <a:rPr lang="ru-RU" dirty="0"/>
            <a:t>Реестры СОНКО</a:t>
          </a:r>
        </a:p>
      </dgm:t>
    </dgm:pt>
    <dgm:pt modelId="{12E84C79-44E3-4034-9304-FCE157AEADAA}" type="parTrans" cxnId="{27A115E0-495A-40AC-B3E0-521C80AFAD9F}">
      <dgm:prSet/>
      <dgm:spPr/>
      <dgm:t>
        <a:bodyPr/>
        <a:lstStyle/>
        <a:p>
          <a:endParaRPr lang="ru-RU"/>
        </a:p>
      </dgm:t>
    </dgm:pt>
    <dgm:pt modelId="{F6FB386D-1B7A-4AD2-9591-515F368CD6FC}" type="sibTrans" cxnId="{27A115E0-495A-40AC-B3E0-521C80AFAD9F}">
      <dgm:prSet/>
      <dgm:spPr/>
      <dgm:t>
        <a:bodyPr/>
        <a:lstStyle/>
        <a:p>
          <a:endParaRPr lang="ru-RU"/>
        </a:p>
      </dgm:t>
    </dgm:pt>
    <dgm:pt modelId="{3ADCEFE1-972E-4A2E-AFC7-A0A45FBED5E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400" dirty="0"/>
            <a:t>Реестр получателей поддержки </a:t>
          </a:r>
        </a:p>
        <a:p>
          <a:pPr>
            <a:spcAft>
              <a:spcPts val="0"/>
            </a:spcAft>
          </a:pPr>
          <a:r>
            <a:rPr lang="ru-RU" sz="2000" dirty="0"/>
            <a:t>Федеральными органами исполнительной власти, органами исполнительной власти субъектов РФ и местными администрациями</a:t>
          </a:r>
        </a:p>
        <a:p>
          <a:pPr>
            <a:spcAft>
              <a:spcPts val="0"/>
            </a:spcAft>
          </a:pPr>
          <a:r>
            <a:rPr lang="ru-RU" sz="2000" dirty="0"/>
            <a:t>(Министерство экономического развития РФ)</a:t>
          </a:r>
        </a:p>
        <a:p>
          <a:pPr>
            <a:spcAft>
              <a:spcPct val="35000"/>
            </a:spcAft>
          </a:pPr>
          <a:endParaRPr lang="ru-RU" sz="2000" dirty="0"/>
        </a:p>
      </dgm:t>
    </dgm:pt>
    <dgm:pt modelId="{2414E20B-DA0B-4768-A7A0-73F0C4825A3C}" type="parTrans" cxnId="{77DEEA54-9686-42D0-A56F-7A744F47F4F2}">
      <dgm:prSet/>
      <dgm:spPr/>
      <dgm:t>
        <a:bodyPr/>
        <a:lstStyle/>
        <a:p>
          <a:endParaRPr lang="ru-RU"/>
        </a:p>
      </dgm:t>
    </dgm:pt>
    <dgm:pt modelId="{138FBB13-879F-4731-82EF-BF43BF8F9783}" type="sibTrans" cxnId="{77DEEA54-9686-42D0-A56F-7A744F47F4F2}">
      <dgm:prSet/>
      <dgm:spPr/>
      <dgm:t>
        <a:bodyPr/>
        <a:lstStyle/>
        <a:p>
          <a:endParaRPr lang="ru-RU"/>
        </a:p>
      </dgm:t>
    </dgm:pt>
    <dgm:pt modelId="{ED95FD8E-371F-4FE5-B607-BD4389604593}">
      <dgm:prSet phldrT="[Текст]"/>
      <dgm:spPr/>
      <dgm:t>
        <a:bodyPr/>
        <a:lstStyle/>
        <a:p>
          <a:r>
            <a:rPr lang="ru-RU" dirty="0"/>
            <a:t>Реестр исполнителей общественно полезных услуг</a:t>
          </a:r>
        </a:p>
        <a:p>
          <a:r>
            <a:rPr lang="ru-RU" dirty="0"/>
            <a:t>(Министерство юстиции РФ)</a:t>
          </a:r>
        </a:p>
      </dgm:t>
    </dgm:pt>
    <dgm:pt modelId="{98578072-B9A8-4725-B296-591808E66F14}" type="parTrans" cxnId="{E5C07E8E-0DF3-4ECF-86E9-3089509CDB56}">
      <dgm:prSet/>
      <dgm:spPr/>
      <dgm:t>
        <a:bodyPr/>
        <a:lstStyle/>
        <a:p>
          <a:endParaRPr lang="ru-RU"/>
        </a:p>
      </dgm:t>
    </dgm:pt>
    <dgm:pt modelId="{C52A5C26-3150-4C21-86D3-511C26CA2D8B}" type="sibTrans" cxnId="{E5C07E8E-0DF3-4ECF-86E9-3089509CDB56}">
      <dgm:prSet/>
      <dgm:spPr/>
      <dgm:t>
        <a:bodyPr/>
        <a:lstStyle/>
        <a:p>
          <a:endParaRPr lang="ru-RU"/>
        </a:p>
      </dgm:t>
    </dgm:pt>
    <dgm:pt modelId="{D8F2D8DE-18B6-48D4-B1F1-5E3C43F69AF4}">
      <dgm:prSet custT="1"/>
      <dgm:spPr/>
      <dgm:t>
        <a:bodyPr/>
        <a:lstStyle/>
        <a:p>
          <a:r>
            <a:rPr lang="ru-RU" sz="2000" dirty="0"/>
            <a:t>Реестр поставщиков социальных услуг</a:t>
          </a:r>
        </a:p>
        <a:p>
          <a:r>
            <a:rPr lang="ru-RU" sz="1700" dirty="0"/>
            <a:t>(Министерство социальной зашиты, труда и занятости населения Республики Мордовия)</a:t>
          </a:r>
        </a:p>
      </dgm:t>
    </dgm:pt>
    <dgm:pt modelId="{D9A84B53-474B-4EC5-9C21-3CA4D4DADA68}" type="parTrans" cxnId="{DE6E977C-3556-4563-9437-1A10B0C2B995}">
      <dgm:prSet/>
      <dgm:spPr/>
      <dgm:t>
        <a:bodyPr/>
        <a:lstStyle/>
        <a:p>
          <a:endParaRPr lang="ru-RU"/>
        </a:p>
      </dgm:t>
    </dgm:pt>
    <dgm:pt modelId="{9518E585-0140-4A66-BD72-BB237243277B}" type="sibTrans" cxnId="{DE6E977C-3556-4563-9437-1A10B0C2B995}">
      <dgm:prSet/>
      <dgm:spPr/>
      <dgm:t>
        <a:bodyPr/>
        <a:lstStyle/>
        <a:p>
          <a:endParaRPr lang="ru-RU"/>
        </a:p>
      </dgm:t>
    </dgm:pt>
    <dgm:pt modelId="{D2B61764-4A15-4EC3-87B2-7A606F893C6A}" type="pres">
      <dgm:prSet presAssocID="{AD61F940-D762-4160-92C9-7118E687D061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328F0B3A-8903-4AF3-B456-FBD058C19314}" type="pres">
      <dgm:prSet presAssocID="{973B2023-A087-4884-95D3-56C94239DA6D}" presName="root" presStyleCnt="0">
        <dgm:presLayoutVars>
          <dgm:chMax/>
          <dgm:chPref val="4"/>
        </dgm:presLayoutVars>
      </dgm:prSet>
      <dgm:spPr/>
    </dgm:pt>
    <dgm:pt modelId="{007C1321-2FE5-4187-B883-2E3A4E734BF5}" type="pres">
      <dgm:prSet presAssocID="{973B2023-A087-4884-95D3-56C94239DA6D}" presName="rootComposite" presStyleCnt="0">
        <dgm:presLayoutVars/>
      </dgm:prSet>
      <dgm:spPr/>
    </dgm:pt>
    <dgm:pt modelId="{6935071C-93B2-4E5C-86D6-4D6D996CF859}" type="pres">
      <dgm:prSet presAssocID="{973B2023-A087-4884-95D3-56C94239DA6D}" presName="rootText" presStyleLbl="node0" presStyleIdx="0" presStyleCnt="1" custScaleY="59389" custLinFactNeighborX="1168" custLinFactNeighborY="10594">
        <dgm:presLayoutVars>
          <dgm:chMax/>
          <dgm:chPref val="4"/>
        </dgm:presLayoutVars>
      </dgm:prSet>
      <dgm:spPr/>
    </dgm:pt>
    <dgm:pt modelId="{8F477895-E023-4DFA-B669-2AFF7BA4D521}" type="pres">
      <dgm:prSet presAssocID="{973B2023-A087-4884-95D3-56C94239DA6D}" presName="childShape" presStyleCnt="0">
        <dgm:presLayoutVars>
          <dgm:chMax val="0"/>
          <dgm:chPref val="0"/>
        </dgm:presLayoutVars>
      </dgm:prSet>
      <dgm:spPr/>
    </dgm:pt>
    <dgm:pt modelId="{ECE432F0-62E4-4368-916B-19CE9012D1C6}" type="pres">
      <dgm:prSet presAssocID="{3ADCEFE1-972E-4A2E-AFC7-A0A45FBED5E9}" presName="childComposite" presStyleCnt="0">
        <dgm:presLayoutVars>
          <dgm:chMax val="0"/>
          <dgm:chPref val="0"/>
        </dgm:presLayoutVars>
      </dgm:prSet>
      <dgm:spPr/>
    </dgm:pt>
    <dgm:pt modelId="{484D552B-F254-48D5-95A9-22EDDB615ECB}" type="pres">
      <dgm:prSet presAssocID="{3ADCEFE1-972E-4A2E-AFC7-A0A45FBED5E9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2198992E-0345-44E4-91B9-F8B901833860}" type="pres">
      <dgm:prSet presAssocID="{3ADCEFE1-972E-4A2E-AFC7-A0A45FBED5E9}" presName="childText" presStyleLbl="lnNode1" presStyleIdx="0" presStyleCnt="3" custScaleY="128026">
        <dgm:presLayoutVars>
          <dgm:chMax val="0"/>
          <dgm:chPref val="0"/>
          <dgm:bulletEnabled val="1"/>
        </dgm:presLayoutVars>
      </dgm:prSet>
      <dgm:spPr/>
    </dgm:pt>
    <dgm:pt modelId="{7C9D7F1D-8E42-4D89-B18A-2D7C4C828DC8}" type="pres">
      <dgm:prSet presAssocID="{ED95FD8E-371F-4FE5-B607-BD4389604593}" presName="childComposite" presStyleCnt="0">
        <dgm:presLayoutVars>
          <dgm:chMax val="0"/>
          <dgm:chPref val="0"/>
        </dgm:presLayoutVars>
      </dgm:prSet>
      <dgm:spPr/>
    </dgm:pt>
    <dgm:pt modelId="{A9317EC5-6FB7-4E66-913B-FBC686CD05D4}" type="pres">
      <dgm:prSet presAssocID="{ED95FD8E-371F-4FE5-B607-BD4389604593}" presName="Image" presStyleLbl="node1" presStyleIdx="1" presStyleCnt="3" custLinFactNeighborX="-2683" custLinFactNeighborY="-983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9BEA258-6D8D-41D5-B7A1-E0A9E05E5AFE}" type="pres">
      <dgm:prSet presAssocID="{ED95FD8E-371F-4FE5-B607-BD4389604593}" presName="childText" presStyleLbl="lnNode1" presStyleIdx="1" presStyleCnt="3">
        <dgm:presLayoutVars>
          <dgm:chMax val="0"/>
          <dgm:chPref val="0"/>
          <dgm:bulletEnabled val="1"/>
        </dgm:presLayoutVars>
      </dgm:prSet>
      <dgm:spPr/>
    </dgm:pt>
    <dgm:pt modelId="{020BF2C0-AD27-4663-A8DF-1700D1CE2E75}" type="pres">
      <dgm:prSet presAssocID="{D8F2D8DE-18B6-48D4-B1F1-5E3C43F69AF4}" presName="childComposite" presStyleCnt="0">
        <dgm:presLayoutVars>
          <dgm:chMax val="0"/>
          <dgm:chPref val="0"/>
        </dgm:presLayoutVars>
      </dgm:prSet>
      <dgm:spPr/>
    </dgm:pt>
    <dgm:pt modelId="{DD6DD38F-9F6D-4E1D-ACD9-7A088BACD03F}" type="pres">
      <dgm:prSet presAssocID="{D8F2D8DE-18B6-48D4-B1F1-5E3C43F69AF4}" presName="Image" presStyleLbl="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2AFCB20-1EA9-404A-8F4C-405BC6AAF9B7}" type="pres">
      <dgm:prSet presAssocID="{D8F2D8DE-18B6-48D4-B1F1-5E3C43F69AF4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B1A8D45F-B6E4-415D-B889-EC0D3B18EDF6}" type="presOf" srcId="{ED95FD8E-371F-4FE5-B607-BD4389604593}" destId="{69BEA258-6D8D-41D5-B7A1-E0A9E05E5AFE}" srcOrd="0" destOrd="0" presId="urn:microsoft.com/office/officeart/2008/layout/PictureAccentList"/>
    <dgm:cxn modelId="{A2DCB554-A298-46D8-AEE1-5C0B6407590B}" type="presOf" srcId="{D8F2D8DE-18B6-48D4-B1F1-5E3C43F69AF4}" destId="{F2AFCB20-1EA9-404A-8F4C-405BC6AAF9B7}" srcOrd="0" destOrd="0" presId="urn:microsoft.com/office/officeart/2008/layout/PictureAccentList"/>
    <dgm:cxn modelId="{77DEEA54-9686-42D0-A56F-7A744F47F4F2}" srcId="{973B2023-A087-4884-95D3-56C94239DA6D}" destId="{3ADCEFE1-972E-4A2E-AFC7-A0A45FBED5E9}" srcOrd="0" destOrd="0" parTransId="{2414E20B-DA0B-4768-A7A0-73F0C4825A3C}" sibTransId="{138FBB13-879F-4731-82EF-BF43BF8F9783}"/>
    <dgm:cxn modelId="{DE6E977C-3556-4563-9437-1A10B0C2B995}" srcId="{973B2023-A087-4884-95D3-56C94239DA6D}" destId="{D8F2D8DE-18B6-48D4-B1F1-5E3C43F69AF4}" srcOrd="2" destOrd="0" parTransId="{D9A84B53-474B-4EC5-9C21-3CA4D4DADA68}" sibTransId="{9518E585-0140-4A66-BD72-BB237243277B}"/>
    <dgm:cxn modelId="{A383677F-4D35-45B3-8871-CF3493C3E0A2}" type="presOf" srcId="{973B2023-A087-4884-95D3-56C94239DA6D}" destId="{6935071C-93B2-4E5C-86D6-4D6D996CF859}" srcOrd="0" destOrd="0" presId="urn:microsoft.com/office/officeart/2008/layout/PictureAccentList"/>
    <dgm:cxn modelId="{E5C07E8E-0DF3-4ECF-86E9-3089509CDB56}" srcId="{973B2023-A087-4884-95D3-56C94239DA6D}" destId="{ED95FD8E-371F-4FE5-B607-BD4389604593}" srcOrd="1" destOrd="0" parTransId="{98578072-B9A8-4725-B296-591808E66F14}" sibTransId="{C52A5C26-3150-4C21-86D3-511C26CA2D8B}"/>
    <dgm:cxn modelId="{155728DD-FF44-4BEA-A3A8-324E303E828F}" type="presOf" srcId="{3ADCEFE1-972E-4A2E-AFC7-A0A45FBED5E9}" destId="{2198992E-0345-44E4-91B9-F8B901833860}" srcOrd="0" destOrd="0" presId="urn:microsoft.com/office/officeart/2008/layout/PictureAccentList"/>
    <dgm:cxn modelId="{27A115E0-495A-40AC-B3E0-521C80AFAD9F}" srcId="{AD61F940-D762-4160-92C9-7118E687D061}" destId="{973B2023-A087-4884-95D3-56C94239DA6D}" srcOrd="0" destOrd="0" parTransId="{12E84C79-44E3-4034-9304-FCE157AEADAA}" sibTransId="{F6FB386D-1B7A-4AD2-9591-515F368CD6FC}"/>
    <dgm:cxn modelId="{CA42DAE4-2848-42BB-B858-0D06025070DC}" type="presOf" srcId="{AD61F940-D762-4160-92C9-7118E687D061}" destId="{D2B61764-4A15-4EC3-87B2-7A606F893C6A}" srcOrd="0" destOrd="0" presId="urn:microsoft.com/office/officeart/2008/layout/PictureAccentList"/>
    <dgm:cxn modelId="{586A9402-5D29-4200-949E-132F1FDF2519}" type="presParOf" srcId="{D2B61764-4A15-4EC3-87B2-7A606F893C6A}" destId="{328F0B3A-8903-4AF3-B456-FBD058C19314}" srcOrd="0" destOrd="0" presId="urn:microsoft.com/office/officeart/2008/layout/PictureAccentList"/>
    <dgm:cxn modelId="{E97017F3-5AC2-42B6-8DF3-CD0BB30EF990}" type="presParOf" srcId="{328F0B3A-8903-4AF3-B456-FBD058C19314}" destId="{007C1321-2FE5-4187-B883-2E3A4E734BF5}" srcOrd="0" destOrd="0" presId="urn:microsoft.com/office/officeart/2008/layout/PictureAccentList"/>
    <dgm:cxn modelId="{5D9E07BF-722C-4C8D-84BD-744FF3B281CE}" type="presParOf" srcId="{007C1321-2FE5-4187-B883-2E3A4E734BF5}" destId="{6935071C-93B2-4E5C-86D6-4D6D996CF859}" srcOrd="0" destOrd="0" presId="urn:microsoft.com/office/officeart/2008/layout/PictureAccentList"/>
    <dgm:cxn modelId="{98E79F0B-37EE-4C9F-A9D1-5A802B8ABFB6}" type="presParOf" srcId="{328F0B3A-8903-4AF3-B456-FBD058C19314}" destId="{8F477895-E023-4DFA-B669-2AFF7BA4D521}" srcOrd="1" destOrd="0" presId="urn:microsoft.com/office/officeart/2008/layout/PictureAccentList"/>
    <dgm:cxn modelId="{8A24F39D-780E-42EC-9603-2565542297B0}" type="presParOf" srcId="{8F477895-E023-4DFA-B669-2AFF7BA4D521}" destId="{ECE432F0-62E4-4368-916B-19CE9012D1C6}" srcOrd="0" destOrd="0" presId="urn:microsoft.com/office/officeart/2008/layout/PictureAccentList"/>
    <dgm:cxn modelId="{521C4E21-F21A-4710-8510-CAA17AD91EAB}" type="presParOf" srcId="{ECE432F0-62E4-4368-916B-19CE9012D1C6}" destId="{484D552B-F254-48D5-95A9-22EDDB615ECB}" srcOrd="0" destOrd="0" presId="urn:microsoft.com/office/officeart/2008/layout/PictureAccentList"/>
    <dgm:cxn modelId="{E4809C11-943D-4F3D-85DD-F225C4E0EA9D}" type="presParOf" srcId="{ECE432F0-62E4-4368-916B-19CE9012D1C6}" destId="{2198992E-0345-44E4-91B9-F8B901833860}" srcOrd="1" destOrd="0" presId="urn:microsoft.com/office/officeart/2008/layout/PictureAccentList"/>
    <dgm:cxn modelId="{8B44A29B-A183-4FD6-9365-5B8EE8850814}" type="presParOf" srcId="{8F477895-E023-4DFA-B669-2AFF7BA4D521}" destId="{7C9D7F1D-8E42-4D89-B18A-2D7C4C828DC8}" srcOrd="1" destOrd="0" presId="urn:microsoft.com/office/officeart/2008/layout/PictureAccentList"/>
    <dgm:cxn modelId="{0D41408A-DAF6-44C9-8653-861FC416B123}" type="presParOf" srcId="{7C9D7F1D-8E42-4D89-B18A-2D7C4C828DC8}" destId="{A9317EC5-6FB7-4E66-913B-FBC686CD05D4}" srcOrd="0" destOrd="0" presId="urn:microsoft.com/office/officeart/2008/layout/PictureAccentList"/>
    <dgm:cxn modelId="{B03530BC-4532-4739-9090-E53E6F2C946F}" type="presParOf" srcId="{7C9D7F1D-8E42-4D89-B18A-2D7C4C828DC8}" destId="{69BEA258-6D8D-41D5-B7A1-E0A9E05E5AFE}" srcOrd="1" destOrd="0" presId="urn:microsoft.com/office/officeart/2008/layout/PictureAccentList"/>
    <dgm:cxn modelId="{1F54EA14-035D-4E05-85ED-3A8939F2C64A}" type="presParOf" srcId="{8F477895-E023-4DFA-B669-2AFF7BA4D521}" destId="{020BF2C0-AD27-4663-A8DF-1700D1CE2E75}" srcOrd="2" destOrd="0" presId="urn:microsoft.com/office/officeart/2008/layout/PictureAccentList"/>
    <dgm:cxn modelId="{B1618892-35AE-4E46-A22C-C1E66BC8A0F7}" type="presParOf" srcId="{020BF2C0-AD27-4663-A8DF-1700D1CE2E75}" destId="{DD6DD38F-9F6D-4E1D-ACD9-7A088BACD03F}" srcOrd="0" destOrd="0" presId="urn:microsoft.com/office/officeart/2008/layout/PictureAccentList"/>
    <dgm:cxn modelId="{CDB5A305-1D96-4029-AAF7-27A2980EC8C2}" type="presParOf" srcId="{020BF2C0-AD27-4663-A8DF-1700D1CE2E75}" destId="{F2AFCB20-1EA9-404A-8F4C-405BC6AAF9B7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EC257F-5EFE-4751-9B5C-003D479CCE28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BDA748-3423-47A1-80BE-308BDC64ED2D}">
      <dgm:prSet phldrT="[Текст]" custT="1"/>
      <dgm:spPr>
        <a:solidFill>
          <a:srgbClr val="83A452"/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600" b="1" dirty="0">
              <a:solidFill>
                <a:schemeClr val="tx1"/>
              </a:solidFill>
            </a:rPr>
            <a:t>СО НКО</a:t>
          </a:r>
        </a:p>
        <a:p>
          <a:pPr>
            <a:spcAft>
              <a:spcPts val="0"/>
            </a:spcAft>
          </a:pPr>
          <a:r>
            <a:rPr lang="ru-RU" sz="1050" b="1" dirty="0">
              <a:solidFill>
                <a:schemeClr val="tx1"/>
              </a:solidFill>
            </a:rPr>
            <a:t>Решение задач в социальных сферах, широкие </a:t>
          </a:r>
          <a:r>
            <a:rPr lang="ru-RU" sz="1050" b="1" dirty="0" err="1">
              <a:solidFill>
                <a:schemeClr val="tx1"/>
              </a:solidFill>
            </a:rPr>
            <a:t>грантовые</a:t>
          </a:r>
          <a:r>
            <a:rPr lang="ru-RU" sz="1050" b="1" dirty="0">
              <a:solidFill>
                <a:schemeClr val="tx1"/>
              </a:solidFill>
            </a:rPr>
            <a:t> возможности</a:t>
          </a:r>
        </a:p>
      </dgm:t>
    </dgm:pt>
    <dgm:pt modelId="{46681DE7-944C-4D52-BDD8-A0A2DC335110}" type="parTrans" cxnId="{E7124E34-E495-458C-80AE-6FAF2FF79A49}">
      <dgm:prSet/>
      <dgm:spPr/>
      <dgm:t>
        <a:bodyPr/>
        <a:lstStyle/>
        <a:p>
          <a:endParaRPr lang="ru-RU" sz="1600" b="1"/>
        </a:p>
      </dgm:t>
    </dgm:pt>
    <dgm:pt modelId="{DC4426B8-5E08-4540-A547-0D14A9D10A94}" type="sibTrans" cxnId="{E7124E34-E495-458C-80AE-6FAF2FF79A49}">
      <dgm:prSet/>
      <dgm:spPr/>
      <dgm:t>
        <a:bodyPr/>
        <a:lstStyle/>
        <a:p>
          <a:endParaRPr lang="ru-RU" sz="1600" b="1"/>
        </a:p>
      </dgm:t>
    </dgm:pt>
    <dgm:pt modelId="{D4A51D19-B0F4-4A79-AC9B-58BA1FCC8986}">
      <dgm:prSet phldrT="[Текст]" custT="1"/>
      <dgm:spPr>
        <a:solidFill>
          <a:srgbClr val="FFFF00"/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600" b="1" dirty="0">
              <a:solidFill>
                <a:schemeClr val="tx1"/>
              </a:solidFill>
            </a:rPr>
            <a:t>ТОС</a:t>
          </a:r>
        </a:p>
        <a:p>
          <a:pPr>
            <a:spcAft>
              <a:spcPts val="0"/>
            </a:spcAft>
          </a:pPr>
          <a:r>
            <a:rPr lang="ru-RU" sz="1100" b="1" dirty="0">
              <a:solidFill>
                <a:schemeClr val="tx1"/>
              </a:solidFill>
            </a:rPr>
            <a:t>Благоустройство территории, интересы населения, социальные услуги</a:t>
          </a:r>
        </a:p>
      </dgm:t>
    </dgm:pt>
    <dgm:pt modelId="{A69C856B-CBEF-4168-9627-4BCEF20BB8EB}" type="parTrans" cxnId="{BF589725-8F45-46B2-AAD5-AAFC20372F5D}">
      <dgm:prSet/>
      <dgm:spPr/>
      <dgm:t>
        <a:bodyPr/>
        <a:lstStyle/>
        <a:p>
          <a:endParaRPr lang="ru-RU" sz="1600" b="1"/>
        </a:p>
      </dgm:t>
    </dgm:pt>
    <dgm:pt modelId="{D8672087-80E4-4D83-9C26-E9C84FF34EF5}" type="sibTrans" cxnId="{BF589725-8F45-46B2-AAD5-AAFC20372F5D}">
      <dgm:prSet/>
      <dgm:spPr/>
      <dgm:t>
        <a:bodyPr/>
        <a:lstStyle/>
        <a:p>
          <a:endParaRPr lang="ru-RU" sz="1600" b="1"/>
        </a:p>
      </dgm:t>
    </dgm:pt>
    <dgm:pt modelId="{10388BD8-8100-409C-A8C2-82D543F1A780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200" b="1" dirty="0">
              <a:solidFill>
                <a:schemeClr val="tx1"/>
              </a:solidFill>
            </a:rPr>
            <a:t>БИЗНЕС</a:t>
          </a:r>
          <a:endParaRPr lang="ru-RU" sz="1050" b="1" dirty="0">
            <a:solidFill>
              <a:schemeClr val="tx1"/>
            </a:solidFill>
          </a:endParaRPr>
        </a:p>
        <a:p>
          <a:r>
            <a:rPr lang="ru-RU" sz="1050" b="1" dirty="0">
              <a:solidFill>
                <a:schemeClr val="tx1"/>
              </a:solidFill>
            </a:rPr>
            <a:t>Бизнес, готовый вкладываться в социальное развитие</a:t>
          </a:r>
        </a:p>
      </dgm:t>
    </dgm:pt>
    <dgm:pt modelId="{7CA2F0F0-F8F7-4B25-9633-E298C8CF1660}" type="parTrans" cxnId="{0E783C61-0B11-490C-A50E-F859A5B4F303}">
      <dgm:prSet/>
      <dgm:spPr/>
      <dgm:t>
        <a:bodyPr/>
        <a:lstStyle/>
        <a:p>
          <a:endParaRPr lang="ru-RU" sz="1600" b="1"/>
        </a:p>
      </dgm:t>
    </dgm:pt>
    <dgm:pt modelId="{8DDD2C64-7CF9-437F-860E-093516A26063}" type="sibTrans" cxnId="{0E783C61-0B11-490C-A50E-F859A5B4F303}">
      <dgm:prSet/>
      <dgm:spPr/>
      <dgm:t>
        <a:bodyPr/>
        <a:lstStyle/>
        <a:p>
          <a:endParaRPr lang="ru-RU" sz="1600" b="1"/>
        </a:p>
      </dgm:t>
    </dgm:pt>
    <dgm:pt modelId="{61418E54-6AB1-4CF4-AD25-7BFCFE01E991}">
      <dgm:prSet phldrT="[Текст]" custT="1"/>
      <dgm:spPr>
        <a:solidFill>
          <a:srgbClr val="88AA55"/>
        </a:solidFill>
      </dgm:spPr>
      <dgm:t>
        <a:bodyPr/>
        <a:lstStyle/>
        <a:p>
          <a:r>
            <a:rPr lang="ru-RU" sz="1400" b="1" dirty="0">
              <a:solidFill>
                <a:schemeClr val="tx1"/>
              </a:solidFill>
            </a:rPr>
            <a:t>ИНИЦИАТИВНЫЕ ГРАЖДАНЕ</a:t>
          </a:r>
        </a:p>
        <a:p>
          <a:r>
            <a:rPr lang="ru-RU" sz="1050" b="1" dirty="0">
              <a:solidFill>
                <a:schemeClr val="tx1"/>
              </a:solidFill>
            </a:rPr>
            <a:t>Энергия, идеи, желания</a:t>
          </a:r>
        </a:p>
      </dgm:t>
    </dgm:pt>
    <dgm:pt modelId="{06C0CA6E-7067-4F99-AB15-CBFE533D5E9B}" type="parTrans" cxnId="{F3656880-F674-4FCB-B26E-621A705ADB39}">
      <dgm:prSet/>
      <dgm:spPr/>
      <dgm:t>
        <a:bodyPr/>
        <a:lstStyle/>
        <a:p>
          <a:endParaRPr lang="ru-RU" sz="1600" b="1"/>
        </a:p>
      </dgm:t>
    </dgm:pt>
    <dgm:pt modelId="{124AF582-442A-423A-B24B-550E509FE7D9}" type="sibTrans" cxnId="{F3656880-F674-4FCB-B26E-621A705ADB39}">
      <dgm:prSet/>
      <dgm:spPr/>
      <dgm:t>
        <a:bodyPr/>
        <a:lstStyle/>
        <a:p>
          <a:endParaRPr lang="ru-RU" sz="1600" b="1"/>
        </a:p>
      </dgm:t>
    </dgm:pt>
    <dgm:pt modelId="{B9BED89E-41B7-462B-BA19-D43BAB43C971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200" b="1" dirty="0">
              <a:solidFill>
                <a:schemeClr val="tx1"/>
              </a:solidFill>
            </a:rPr>
            <a:t>ГБУ и МБУ</a:t>
          </a:r>
        </a:p>
        <a:p>
          <a:r>
            <a:rPr lang="ru-RU" sz="1050" b="1" dirty="0">
              <a:solidFill>
                <a:schemeClr val="tx1"/>
              </a:solidFill>
            </a:rPr>
            <a:t>Решение задач в социальных сферах, редкие </a:t>
          </a:r>
          <a:r>
            <a:rPr lang="ru-RU" sz="1050" b="1" dirty="0" err="1">
              <a:solidFill>
                <a:schemeClr val="tx1"/>
              </a:solidFill>
            </a:rPr>
            <a:t>грантовые</a:t>
          </a:r>
          <a:r>
            <a:rPr lang="ru-RU" sz="1050" b="1" dirty="0">
              <a:solidFill>
                <a:schemeClr val="tx1"/>
              </a:solidFill>
            </a:rPr>
            <a:t> возможности</a:t>
          </a:r>
        </a:p>
      </dgm:t>
    </dgm:pt>
    <dgm:pt modelId="{66219B2A-58C5-4001-BCA2-D0E9BFEA605B}" type="parTrans" cxnId="{22EB6AC3-32B8-43BF-8907-2C7241FAAA1B}">
      <dgm:prSet/>
      <dgm:spPr/>
      <dgm:t>
        <a:bodyPr/>
        <a:lstStyle/>
        <a:p>
          <a:endParaRPr lang="ru-RU" sz="1600" b="1"/>
        </a:p>
      </dgm:t>
    </dgm:pt>
    <dgm:pt modelId="{356A3B3C-0D49-4611-8A7C-98F732224C5D}" type="sibTrans" cxnId="{22EB6AC3-32B8-43BF-8907-2C7241FAAA1B}">
      <dgm:prSet/>
      <dgm:spPr/>
      <dgm:t>
        <a:bodyPr/>
        <a:lstStyle/>
        <a:p>
          <a:endParaRPr lang="ru-RU" sz="1600" b="1"/>
        </a:p>
      </dgm:t>
    </dgm:pt>
    <dgm:pt modelId="{C3BB5B44-C40C-462A-BE97-65F6C56C8CBC}">
      <dgm:prSet custT="1"/>
      <dgm:spPr>
        <a:solidFill>
          <a:srgbClr val="83A452"/>
        </a:solidFill>
      </dgm:spPr>
      <dgm:t>
        <a:bodyPr/>
        <a:lstStyle/>
        <a:p>
          <a:r>
            <a:rPr lang="ru-RU" sz="1400" b="1" dirty="0">
              <a:solidFill>
                <a:schemeClr val="tx1"/>
              </a:solidFill>
            </a:rPr>
            <a:t>Социальные предприниматели</a:t>
          </a:r>
        </a:p>
      </dgm:t>
    </dgm:pt>
    <dgm:pt modelId="{F59134E1-AC08-4BC7-817D-D060171313B5}" type="parTrans" cxnId="{F6D2406A-CFD8-4E75-BF7C-91A769E3C097}">
      <dgm:prSet/>
      <dgm:spPr/>
      <dgm:t>
        <a:bodyPr/>
        <a:lstStyle/>
        <a:p>
          <a:endParaRPr lang="ru-RU" sz="1600" b="1"/>
        </a:p>
      </dgm:t>
    </dgm:pt>
    <dgm:pt modelId="{3E099031-4F94-44FA-9DCA-70112E09AB76}" type="sibTrans" cxnId="{F6D2406A-CFD8-4E75-BF7C-91A769E3C097}">
      <dgm:prSet/>
      <dgm:spPr/>
      <dgm:t>
        <a:bodyPr/>
        <a:lstStyle/>
        <a:p>
          <a:endParaRPr lang="ru-RU" sz="1600" b="1"/>
        </a:p>
      </dgm:t>
    </dgm:pt>
    <dgm:pt modelId="{A2D29E16-21FF-473D-987A-8109305E044E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1050" b="1" dirty="0">
              <a:solidFill>
                <a:schemeClr val="tx1"/>
              </a:solidFill>
            </a:rPr>
            <a:t>АДМИНИСТРАЦИЯ РАЙОНА</a:t>
          </a:r>
        </a:p>
        <a:p>
          <a:r>
            <a:rPr lang="ru-RU" sz="1050" b="1" dirty="0">
              <a:solidFill>
                <a:schemeClr val="tx1"/>
              </a:solidFill>
            </a:rPr>
            <a:t>административной ресурс, развитие территорий, ограниченный бюджет</a:t>
          </a:r>
        </a:p>
      </dgm:t>
    </dgm:pt>
    <dgm:pt modelId="{A8C027B1-8C9E-4BFB-AA48-7340C0444595}" type="parTrans" cxnId="{A02DCB28-6D59-4486-A313-7A37ACA30426}">
      <dgm:prSet/>
      <dgm:spPr/>
      <dgm:t>
        <a:bodyPr/>
        <a:lstStyle/>
        <a:p>
          <a:endParaRPr lang="ru-RU" sz="1600" b="1"/>
        </a:p>
      </dgm:t>
    </dgm:pt>
    <dgm:pt modelId="{FA13AF7B-FEC1-4682-9E46-046BC40420BF}" type="sibTrans" cxnId="{A02DCB28-6D59-4486-A313-7A37ACA30426}">
      <dgm:prSet/>
      <dgm:spPr/>
      <dgm:t>
        <a:bodyPr/>
        <a:lstStyle/>
        <a:p>
          <a:endParaRPr lang="ru-RU" sz="1600" b="1"/>
        </a:p>
      </dgm:t>
    </dgm:pt>
    <dgm:pt modelId="{A18280E3-C08A-426E-845D-B581CA63E2C9}" type="pres">
      <dgm:prSet presAssocID="{F8EC257F-5EFE-4751-9B5C-003D479CCE28}" presName="cycle" presStyleCnt="0">
        <dgm:presLayoutVars>
          <dgm:dir/>
          <dgm:resizeHandles val="exact"/>
        </dgm:presLayoutVars>
      </dgm:prSet>
      <dgm:spPr/>
    </dgm:pt>
    <dgm:pt modelId="{8D4445F4-C483-45A6-BF5A-6E248300DCD2}" type="pres">
      <dgm:prSet presAssocID="{01BDA748-3423-47A1-80BE-308BDC64ED2D}" presName="node" presStyleLbl="node1" presStyleIdx="0" presStyleCnt="7" custScaleX="215836">
        <dgm:presLayoutVars>
          <dgm:bulletEnabled val="1"/>
        </dgm:presLayoutVars>
      </dgm:prSet>
      <dgm:spPr/>
    </dgm:pt>
    <dgm:pt modelId="{F17B28FF-3CF7-4F1B-AF6C-2678D0F0DB88}" type="pres">
      <dgm:prSet presAssocID="{01BDA748-3423-47A1-80BE-308BDC64ED2D}" presName="spNode" presStyleCnt="0"/>
      <dgm:spPr/>
    </dgm:pt>
    <dgm:pt modelId="{1AA136FC-B1C9-4AC5-B6AE-8C3BF96695F4}" type="pres">
      <dgm:prSet presAssocID="{DC4426B8-5E08-4540-A547-0D14A9D10A94}" presName="sibTrans" presStyleLbl="sibTrans1D1" presStyleIdx="0" presStyleCnt="7"/>
      <dgm:spPr/>
    </dgm:pt>
    <dgm:pt modelId="{9DE14DA8-B344-4D8A-BFA6-61B74AB85070}" type="pres">
      <dgm:prSet presAssocID="{D4A51D19-B0F4-4A79-AC9B-58BA1FCC8986}" presName="node" presStyleLbl="node1" presStyleIdx="1" presStyleCnt="7" custScaleX="273461" custScaleY="90962">
        <dgm:presLayoutVars>
          <dgm:bulletEnabled val="1"/>
        </dgm:presLayoutVars>
      </dgm:prSet>
      <dgm:spPr/>
    </dgm:pt>
    <dgm:pt modelId="{99C86EC8-C89D-4F67-90A8-18CEB624434B}" type="pres">
      <dgm:prSet presAssocID="{D4A51D19-B0F4-4A79-AC9B-58BA1FCC8986}" presName="spNode" presStyleCnt="0"/>
      <dgm:spPr/>
    </dgm:pt>
    <dgm:pt modelId="{EC2664A9-296D-42E2-BCB1-AAEF7D8AC48D}" type="pres">
      <dgm:prSet presAssocID="{D8672087-80E4-4D83-9C26-E9C84FF34EF5}" presName="sibTrans" presStyleLbl="sibTrans1D1" presStyleIdx="1" presStyleCnt="7"/>
      <dgm:spPr/>
    </dgm:pt>
    <dgm:pt modelId="{BA650A25-DB11-4A11-BDE1-B8C7223B6FC1}" type="pres">
      <dgm:prSet presAssocID="{A2D29E16-21FF-473D-987A-8109305E044E}" presName="node" presStyleLbl="node1" presStyleIdx="2" presStyleCnt="7" custScaleX="319976">
        <dgm:presLayoutVars>
          <dgm:bulletEnabled val="1"/>
        </dgm:presLayoutVars>
      </dgm:prSet>
      <dgm:spPr/>
    </dgm:pt>
    <dgm:pt modelId="{B1FF7BE5-C839-4AB6-9FB4-BBB70179BA99}" type="pres">
      <dgm:prSet presAssocID="{A2D29E16-21FF-473D-987A-8109305E044E}" presName="spNode" presStyleCnt="0"/>
      <dgm:spPr/>
    </dgm:pt>
    <dgm:pt modelId="{9BEE803C-8D62-4210-9CBD-603B08969C17}" type="pres">
      <dgm:prSet presAssocID="{FA13AF7B-FEC1-4682-9E46-046BC40420BF}" presName="sibTrans" presStyleLbl="sibTrans1D1" presStyleIdx="2" presStyleCnt="7"/>
      <dgm:spPr/>
    </dgm:pt>
    <dgm:pt modelId="{2A5066E3-0453-491A-8133-0C631BB24E48}" type="pres">
      <dgm:prSet presAssocID="{C3BB5B44-C40C-462A-BE97-65F6C56C8CBC}" presName="node" presStyleLbl="node1" presStyleIdx="3" presStyleCnt="7" custScaleX="152493">
        <dgm:presLayoutVars>
          <dgm:bulletEnabled val="1"/>
        </dgm:presLayoutVars>
      </dgm:prSet>
      <dgm:spPr/>
    </dgm:pt>
    <dgm:pt modelId="{B005475C-6F1C-41D7-8246-5D78690F2CFD}" type="pres">
      <dgm:prSet presAssocID="{C3BB5B44-C40C-462A-BE97-65F6C56C8CBC}" presName="spNode" presStyleCnt="0"/>
      <dgm:spPr/>
    </dgm:pt>
    <dgm:pt modelId="{C7FD9F50-66CA-4182-ADA8-CC991892AE08}" type="pres">
      <dgm:prSet presAssocID="{3E099031-4F94-44FA-9DCA-70112E09AB76}" presName="sibTrans" presStyleLbl="sibTrans1D1" presStyleIdx="3" presStyleCnt="7"/>
      <dgm:spPr/>
    </dgm:pt>
    <dgm:pt modelId="{DD0FD6B4-FC07-411F-BD75-FD5C788DDE8B}" type="pres">
      <dgm:prSet presAssocID="{10388BD8-8100-409C-A8C2-82D543F1A780}" presName="node" presStyleLbl="node1" presStyleIdx="4" presStyleCnt="7" custScaleX="168848">
        <dgm:presLayoutVars>
          <dgm:bulletEnabled val="1"/>
        </dgm:presLayoutVars>
      </dgm:prSet>
      <dgm:spPr/>
    </dgm:pt>
    <dgm:pt modelId="{D963AE29-DFB1-45BE-90D6-7873F575971B}" type="pres">
      <dgm:prSet presAssocID="{10388BD8-8100-409C-A8C2-82D543F1A780}" presName="spNode" presStyleCnt="0"/>
      <dgm:spPr/>
    </dgm:pt>
    <dgm:pt modelId="{2B3DC467-C40A-48B8-91AD-E57E55E1B2EA}" type="pres">
      <dgm:prSet presAssocID="{8DDD2C64-7CF9-437F-860E-093516A26063}" presName="sibTrans" presStyleLbl="sibTrans1D1" presStyleIdx="4" presStyleCnt="7"/>
      <dgm:spPr/>
    </dgm:pt>
    <dgm:pt modelId="{77AF2A70-F303-44AA-ABE5-E4A419FEA583}" type="pres">
      <dgm:prSet presAssocID="{61418E54-6AB1-4CF4-AD25-7BFCFE01E991}" presName="node" presStyleLbl="node1" presStyleIdx="5" presStyleCnt="7" custScaleX="262653">
        <dgm:presLayoutVars>
          <dgm:bulletEnabled val="1"/>
        </dgm:presLayoutVars>
      </dgm:prSet>
      <dgm:spPr/>
    </dgm:pt>
    <dgm:pt modelId="{FA86A466-3DF6-4234-96B4-A5403FC02E87}" type="pres">
      <dgm:prSet presAssocID="{61418E54-6AB1-4CF4-AD25-7BFCFE01E991}" presName="spNode" presStyleCnt="0"/>
      <dgm:spPr/>
    </dgm:pt>
    <dgm:pt modelId="{0C199FD7-FB55-4230-9163-BC2C4B0303E3}" type="pres">
      <dgm:prSet presAssocID="{124AF582-442A-423A-B24B-550E509FE7D9}" presName="sibTrans" presStyleLbl="sibTrans1D1" presStyleIdx="5" presStyleCnt="7"/>
      <dgm:spPr/>
    </dgm:pt>
    <dgm:pt modelId="{7FBA5C45-BED0-4678-9209-986298C3FA8C}" type="pres">
      <dgm:prSet presAssocID="{B9BED89E-41B7-462B-BA19-D43BAB43C971}" presName="node" presStyleLbl="node1" presStyleIdx="6" presStyleCnt="7" custScaleX="266005">
        <dgm:presLayoutVars>
          <dgm:bulletEnabled val="1"/>
        </dgm:presLayoutVars>
      </dgm:prSet>
      <dgm:spPr/>
    </dgm:pt>
    <dgm:pt modelId="{B68BF45C-8D71-4A54-B7A2-04CC05080C93}" type="pres">
      <dgm:prSet presAssocID="{B9BED89E-41B7-462B-BA19-D43BAB43C971}" presName="spNode" presStyleCnt="0"/>
      <dgm:spPr/>
    </dgm:pt>
    <dgm:pt modelId="{F0CBCBBA-67A2-49D3-B9B6-0806FA74AC33}" type="pres">
      <dgm:prSet presAssocID="{356A3B3C-0D49-4611-8A7C-98F732224C5D}" presName="sibTrans" presStyleLbl="sibTrans1D1" presStyleIdx="6" presStyleCnt="7"/>
      <dgm:spPr/>
    </dgm:pt>
  </dgm:ptLst>
  <dgm:cxnLst>
    <dgm:cxn modelId="{EF5A1B23-9020-414A-955B-63D858B191A7}" type="presOf" srcId="{DC4426B8-5E08-4540-A547-0D14A9D10A94}" destId="{1AA136FC-B1C9-4AC5-B6AE-8C3BF96695F4}" srcOrd="0" destOrd="0" presId="urn:microsoft.com/office/officeart/2005/8/layout/cycle6"/>
    <dgm:cxn modelId="{BF589725-8F45-46B2-AAD5-AAFC20372F5D}" srcId="{F8EC257F-5EFE-4751-9B5C-003D479CCE28}" destId="{D4A51D19-B0F4-4A79-AC9B-58BA1FCC8986}" srcOrd="1" destOrd="0" parTransId="{A69C856B-CBEF-4168-9627-4BCEF20BB8EB}" sibTransId="{D8672087-80E4-4D83-9C26-E9C84FF34EF5}"/>
    <dgm:cxn modelId="{A02DCB28-6D59-4486-A313-7A37ACA30426}" srcId="{F8EC257F-5EFE-4751-9B5C-003D479CCE28}" destId="{A2D29E16-21FF-473D-987A-8109305E044E}" srcOrd="2" destOrd="0" parTransId="{A8C027B1-8C9E-4BFB-AA48-7340C0444595}" sibTransId="{FA13AF7B-FEC1-4682-9E46-046BC40420BF}"/>
    <dgm:cxn modelId="{F8CF5E2F-7D81-4C74-8942-6439076352C6}" type="presOf" srcId="{A2D29E16-21FF-473D-987A-8109305E044E}" destId="{BA650A25-DB11-4A11-BDE1-B8C7223B6FC1}" srcOrd="0" destOrd="0" presId="urn:microsoft.com/office/officeart/2005/8/layout/cycle6"/>
    <dgm:cxn modelId="{E7124E34-E495-458C-80AE-6FAF2FF79A49}" srcId="{F8EC257F-5EFE-4751-9B5C-003D479CCE28}" destId="{01BDA748-3423-47A1-80BE-308BDC64ED2D}" srcOrd="0" destOrd="0" parTransId="{46681DE7-944C-4D52-BDD8-A0A2DC335110}" sibTransId="{DC4426B8-5E08-4540-A547-0D14A9D10A94}"/>
    <dgm:cxn modelId="{2AADB436-8F8F-4D7B-92CE-B80F3C443AE0}" type="presOf" srcId="{F8EC257F-5EFE-4751-9B5C-003D479CCE28}" destId="{A18280E3-C08A-426E-845D-B581CA63E2C9}" srcOrd="0" destOrd="0" presId="urn:microsoft.com/office/officeart/2005/8/layout/cycle6"/>
    <dgm:cxn modelId="{8CE89038-AC4C-48DE-8E41-D63E5799E9FB}" type="presOf" srcId="{10388BD8-8100-409C-A8C2-82D543F1A780}" destId="{DD0FD6B4-FC07-411F-BD75-FD5C788DDE8B}" srcOrd="0" destOrd="0" presId="urn:microsoft.com/office/officeart/2005/8/layout/cycle6"/>
    <dgm:cxn modelId="{0E783C61-0B11-490C-A50E-F859A5B4F303}" srcId="{F8EC257F-5EFE-4751-9B5C-003D479CCE28}" destId="{10388BD8-8100-409C-A8C2-82D543F1A780}" srcOrd="4" destOrd="0" parTransId="{7CA2F0F0-F8F7-4B25-9633-E298C8CF1660}" sibTransId="{8DDD2C64-7CF9-437F-860E-093516A26063}"/>
    <dgm:cxn modelId="{F6D2406A-CFD8-4E75-BF7C-91A769E3C097}" srcId="{F8EC257F-5EFE-4751-9B5C-003D479CCE28}" destId="{C3BB5B44-C40C-462A-BE97-65F6C56C8CBC}" srcOrd="3" destOrd="0" parTransId="{F59134E1-AC08-4BC7-817D-D060171313B5}" sibTransId="{3E099031-4F94-44FA-9DCA-70112E09AB76}"/>
    <dgm:cxn modelId="{7F465D6D-3F24-4A4C-AB3B-94C2D2B8E4AB}" type="presOf" srcId="{61418E54-6AB1-4CF4-AD25-7BFCFE01E991}" destId="{77AF2A70-F303-44AA-ABE5-E4A419FEA583}" srcOrd="0" destOrd="0" presId="urn:microsoft.com/office/officeart/2005/8/layout/cycle6"/>
    <dgm:cxn modelId="{8F5CC04E-8DDB-4A8C-A994-B6F19234FEAA}" type="presOf" srcId="{356A3B3C-0D49-4611-8A7C-98F732224C5D}" destId="{F0CBCBBA-67A2-49D3-B9B6-0806FA74AC33}" srcOrd="0" destOrd="0" presId="urn:microsoft.com/office/officeart/2005/8/layout/cycle6"/>
    <dgm:cxn modelId="{4D220D78-B995-450B-AC0E-04D1F40CA659}" type="presOf" srcId="{B9BED89E-41B7-462B-BA19-D43BAB43C971}" destId="{7FBA5C45-BED0-4678-9209-986298C3FA8C}" srcOrd="0" destOrd="0" presId="urn:microsoft.com/office/officeart/2005/8/layout/cycle6"/>
    <dgm:cxn modelId="{F3656880-F674-4FCB-B26E-621A705ADB39}" srcId="{F8EC257F-5EFE-4751-9B5C-003D479CCE28}" destId="{61418E54-6AB1-4CF4-AD25-7BFCFE01E991}" srcOrd="5" destOrd="0" parTransId="{06C0CA6E-7067-4F99-AB15-CBFE533D5E9B}" sibTransId="{124AF582-442A-423A-B24B-550E509FE7D9}"/>
    <dgm:cxn modelId="{55CC44AD-B40F-4044-AD9F-DBD8A8B5159F}" type="presOf" srcId="{C3BB5B44-C40C-462A-BE97-65F6C56C8CBC}" destId="{2A5066E3-0453-491A-8133-0C631BB24E48}" srcOrd="0" destOrd="0" presId="urn:microsoft.com/office/officeart/2005/8/layout/cycle6"/>
    <dgm:cxn modelId="{DFD219AE-5F76-4DB5-8A30-1E7D35219DA2}" type="presOf" srcId="{FA13AF7B-FEC1-4682-9E46-046BC40420BF}" destId="{9BEE803C-8D62-4210-9CBD-603B08969C17}" srcOrd="0" destOrd="0" presId="urn:microsoft.com/office/officeart/2005/8/layout/cycle6"/>
    <dgm:cxn modelId="{9C2E89B9-F78F-484A-89FE-C86B906D3FEA}" type="presOf" srcId="{D8672087-80E4-4D83-9C26-E9C84FF34EF5}" destId="{EC2664A9-296D-42E2-BCB1-AAEF7D8AC48D}" srcOrd="0" destOrd="0" presId="urn:microsoft.com/office/officeart/2005/8/layout/cycle6"/>
    <dgm:cxn modelId="{3CC2C0BC-9180-450D-8504-F0895101C6D1}" type="presOf" srcId="{124AF582-442A-423A-B24B-550E509FE7D9}" destId="{0C199FD7-FB55-4230-9163-BC2C4B0303E3}" srcOrd="0" destOrd="0" presId="urn:microsoft.com/office/officeart/2005/8/layout/cycle6"/>
    <dgm:cxn modelId="{408B72BE-EDAD-4B62-AF4F-1EBCEB2456DD}" type="presOf" srcId="{D4A51D19-B0F4-4A79-AC9B-58BA1FCC8986}" destId="{9DE14DA8-B344-4D8A-BFA6-61B74AB85070}" srcOrd="0" destOrd="0" presId="urn:microsoft.com/office/officeart/2005/8/layout/cycle6"/>
    <dgm:cxn modelId="{22EB6AC3-32B8-43BF-8907-2C7241FAAA1B}" srcId="{F8EC257F-5EFE-4751-9B5C-003D479CCE28}" destId="{B9BED89E-41B7-462B-BA19-D43BAB43C971}" srcOrd="6" destOrd="0" parTransId="{66219B2A-58C5-4001-BCA2-D0E9BFEA605B}" sibTransId="{356A3B3C-0D49-4611-8A7C-98F732224C5D}"/>
    <dgm:cxn modelId="{FE8A7AD9-5226-4044-86E7-56A662E66754}" type="presOf" srcId="{01BDA748-3423-47A1-80BE-308BDC64ED2D}" destId="{8D4445F4-C483-45A6-BF5A-6E248300DCD2}" srcOrd="0" destOrd="0" presId="urn:microsoft.com/office/officeart/2005/8/layout/cycle6"/>
    <dgm:cxn modelId="{065FCAE8-E71E-4F6F-BAD5-1346B3EF1072}" type="presOf" srcId="{3E099031-4F94-44FA-9DCA-70112E09AB76}" destId="{C7FD9F50-66CA-4182-ADA8-CC991892AE08}" srcOrd="0" destOrd="0" presId="urn:microsoft.com/office/officeart/2005/8/layout/cycle6"/>
    <dgm:cxn modelId="{DFF98CFE-BB43-4C39-9DDF-322DE05447DD}" type="presOf" srcId="{8DDD2C64-7CF9-437F-860E-093516A26063}" destId="{2B3DC467-C40A-48B8-91AD-E57E55E1B2EA}" srcOrd="0" destOrd="0" presId="urn:microsoft.com/office/officeart/2005/8/layout/cycle6"/>
    <dgm:cxn modelId="{EAAAD8DA-B7AB-404D-BFC5-E5A7AA54E79A}" type="presParOf" srcId="{A18280E3-C08A-426E-845D-B581CA63E2C9}" destId="{8D4445F4-C483-45A6-BF5A-6E248300DCD2}" srcOrd="0" destOrd="0" presId="urn:microsoft.com/office/officeart/2005/8/layout/cycle6"/>
    <dgm:cxn modelId="{1DA03B32-543F-4BB6-B5F1-99493AC934AE}" type="presParOf" srcId="{A18280E3-C08A-426E-845D-B581CA63E2C9}" destId="{F17B28FF-3CF7-4F1B-AF6C-2678D0F0DB88}" srcOrd="1" destOrd="0" presId="urn:microsoft.com/office/officeart/2005/8/layout/cycle6"/>
    <dgm:cxn modelId="{2454B7AB-DFE0-4001-9ABF-D948436A605F}" type="presParOf" srcId="{A18280E3-C08A-426E-845D-B581CA63E2C9}" destId="{1AA136FC-B1C9-4AC5-B6AE-8C3BF96695F4}" srcOrd="2" destOrd="0" presId="urn:microsoft.com/office/officeart/2005/8/layout/cycle6"/>
    <dgm:cxn modelId="{19ADE9D6-805D-4E34-B971-F87F0131F54F}" type="presParOf" srcId="{A18280E3-C08A-426E-845D-B581CA63E2C9}" destId="{9DE14DA8-B344-4D8A-BFA6-61B74AB85070}" srcOrd="3" destOrd="0" presId="urn:microsoft.com/office/officeart/2005/8/layout/cycle6"/>
    <dgm:cxn modelId="{8BEC80B8-2358-466C-A152-A6D501453C5B}" type="presParOf" srcId="{A18280E3-C08A-426E-845D-B581CA63E2C9}" destId="{99C86EC8-C89D-4F67-90A8-18CEB624434B}" srcOrd="4" destOrd="0" presId="urn:microsoft.com/office/officeart/2005/8/layout/cycle6"/>
    <dgm:cxn modelId="{F7AFA845-755D-45AD-B69B-BFA560FD27D9}" type="presParOf" srcId="{A18280E3-C08A-426E-845D-B581CA63E2C9}" destId="{EC2664A9-296D-42E2-BCB1-AAEF7D8AC48D}" srcOrd="5" destOrd="0" presId="urn:microsoft.com/office/officeart/2005/8/layout/cycle6"/>
    <dgm:cxn modelId="{0F409C70-DE46-4233-8B17-52879F030EA7}" type="presParOf" srcId="{A18280E3-C08A-426E-845D-B581CA63E2C9}" destId="{BA650A25-DB11-4A11-BDE1-B8C7223B6FC1}" srcOrd="6" destOrd="0" presId="urn:microsoft.com/office/officeart/2005/8/layout/cycle6"/>
    <dgm:cxn modelId="{51E50E1A-05E8-482B-87CE-D313CB81F9AE}" type="presParOf" srcId="{A18280E3-C08A-426E-845D-B581CA63E2C9}" destId="{B1FF7BE5-C839-4AB6-9FB4-BBB70179BA99}" srcOrd="7" destOrd="0" presId="urn:microsoft.com/office/officeart/2005/8/layout/cycle6"/>
    <dgm:cxn modelId="{2F8F58EE-EAC0-44F2-89D3-BB1D114554D1}" type="presParOf" srcId="{A18280E3-C08A-426E-845D-B581CA63E2C9}" destId="{9BEE803C-8D62-4210-9CBD-603B08969C17}" srcOrd="8" destOrd="0" presId="urn:microsoft.com/office/officeart/2005/8/layout/cycle6"/>
    <dgm:cxn modelId="{31192D91-EBEB-4A2C-9BCE-6B70F52FC2BD}" type="presParOf" srcId="{A18280E3-C08A-426E-845D-B581CA63E2C9}" destId="{2A5066E3-0453-491A-8133-0C631BB24E48}" srcOrd="9" destOrd="0" presId="urn:microsoft.com/office/officeart/2005/8/layout/cycle6"/>
    <dgm:cxn modelId="{A99865CA-6802-4B91-ACDA-E6D97129AC78}" type="presParOf" srcId="{A18280E3-C08A-426E-845D-B581CA63E2C9}" destId="{B005475C-6F1C-41D7-8246-5D78690F2CFD}" srcOrd="10" destOrd="0" presId="urn:microsoft.com/office/officeart/2005/8/layout/cycle6"/>
    <dgm:cxn modelId="{D6D937B3-892F-4A80-ADEF-67AFA9489856}" type="presParOf" srcId="{A18280E3-C08A-426E-845D-B581CA63E2C9}" destId="{C7FD9F50-66CA-4182-ADA8-CC991892AE08}" srcOrd="11" destOrd="0" presId="urn:microsoft.com/office/officeart/2005/8/layout/cycle6"/>
    <dgm:cxn modelId="{128A66D3-A9AD-49F1-8CF8-79B3A91BCB6C}" type="presParOf" srcId="{A18280E3-C08A-426E-845D-B581CA63E2C9}" destId="{DD0FD6B4-FC07-411F-BD75-FD5C788DDE8B}" srcOrd="12" destOrd="0" presId="urn:microsoft.com/office/officeart/2005/8/layout/cycle6"/>
    <dgm:cxn modelId="{DEF1825A-F537-4835-B422-313D84AF3881}" type="presParOf" srcId="{A18280E3-C08A-426E-845D-B581CA63E2C9}" destId="{D963AE29-DFB1-45BE-90D6-7873F575971B}" srcOrd="13" destOrd="0" presId="urn:microsoft.com/office/officeart/2005/8/layout/cycle6"/>
    <dgm:cxn modelId="{5C1D87F2-A2AC-4BA2-86A0-FE5E4DBB715C}" type="presParOf" srcId="{A18280E3-C08A-426E-845D-B581CA63E2C9}" destId="{2B3DC467-C40A-48B8-91AD-E57E55E1B2EA}" srcOrd="14" destOrd="0" presId="urn:microsoft.com/office/officeart/2005/8/layout/cycle6"/>
    <dgm:cxn modelId="{F49FAA4C-0AE1-43CC-9564-2454AD3BB9E4}" type="presParOf" srcId="{A18280E3-C08A-426E-845D-B581CA63E2C9}" destId="{77AF2A70-F303-44AA-ABE5-E4A419FEA583}" srcOrd="15" destOrd="0" presId="urn:microsoft.com/office/officeart/2005/8/layout/cycle6"/>
    <dgm:cxn modelId="{C653101A-A7DB-4932-8FAF-1BDE2ED9C091}" type="presParOf" srcId="{A18280E3-C08A-426E-845D-B581CA63E2C9}" destId="{FA86A466-3DF6-4234-96B4-A5403FC02E87}" srcOrd="16" destOrd="0" presId="urn:microsoft.com/office/officeart/2005/8/layout/cycle6"/>
    <dgm:cxn modelId="{E30F1CE5-D3EA-49A5-A2E5-12E065283423}" type="presParOf" srcId="{A18280E3-C08A-426E-845D-B581CA63E2C9}" destId="{0C199FD7-FB55-4230-9163-BC2C4B0303E3}" srcOrd="17" destOrd="0" presId="urn:microsoft.com/office/officeart/2005/8/layout/cycle6"/>
    <dgm:cxn modelId="{A285AB85-9324-4DF2-AB77-AB5EFE71195E}" type="presParOf" srcId="{A18280E3-C08A-426E-845D-B581CA63E2C9}" destId="{7FBA5C45-BED0-4678-9209-986298C3FA8C}" srcOrd="18" destOrd="0" presId="urn:microsoft.com/office/officeart/2005/8/layout/cycle6"/>
    <dgm:cxn modelId="{B39596CF-2704-4EB5-8ED2-FBB8928AABD8}" type="presParOf" srcId="{A18280E3-C08A-426E-845D-B581CA63E2C9}" destId="{B68BF45C-8D71-4A54-B7A2-04CC05080C93}" srcOrd="19" destOrd="0" presId="urn:microsoft.com/office/officeart/2005/8/layout/cycle6"/>
    <dgm:cxn modelId="{0C7F79F4-40CE-41C9-9B24-AE1D64E2AE89}" type="presParOf" srcId="{A18280E3-C08A-426E-845D-B581CA63E2C9}" destId="{F0CBCBBA-67A2-49D3-B9B6-0806FA74AC33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35071C-93B2-4E5C-86D6-4D6D996CF859}">
      <dsp:nvSpPr>
        <dsp:cNvPr id="0" name=""/>
        <dsp:cNvSpPr/>
      </dsp:nvSpPr>
      <dsp:spPr>
        <a:xfrm>
          <a:off x="478860" y="123289"/>
          <a:ext cx="9786491" cy="678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/>
            <a:t>Реестры СОНКО</a:t>
          </a:r>
        </a:p>
      </dsp:txBody>
      <dsp:txXfrm>
        <a:off x="498741" y="143170"/>
        <a:ext cx="9746729" cy="639033"/>
      </dsp:txXfrm>
    </dsp:sp>
    <dsp:sp modelId="{484D552B-F254-48D5-95A9-22EDDB615ECB}">
      <dsp:nvSpPr>
        <dsp:cNvPr id="0" name=""/>
        <dsp:cNvSpPr/>
      </dsp:nvSpPr>
      <dsp:spPr>
        <a:xfrm>
          <a:off x="364554" y="1046896"/>
          <a:ext cx="1142964" cy="1142964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98992E-0345-44E4-91B9-F8B901833860}">
      <dsp:nvSpPr>
        <dsp:cNvPr id="0" name=""/>
        <dsp:cNvSpPr/>
      </dsp:nvSpPr>
      <dsp:spPr>
        <a:xfrm>
          <a:off x="1576096" y="886732"/>
          <a:ext cx="8574948" cy="1463291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kern="1200" dirty="0"/>
            <a:t>Реестр получателей поддержки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/>
            <a:t>Федеральными органами исполнительной власти, органами исполнительной власти субъектов РФ и местными администрациями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/>
            <a:t>(Министерство экономического развития РФ)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</dsp:txBody>
      <dsp:txXfrm>
        <a:off x="1647541" y="958177"/>
        <a:ext cx="8432058" cy="1320401"/>
      </dsp:txXfrm>
    </dsp:sp>
    <dsp:sp modelId="{A9317EC5-6FB7-4E66-913B-FBC686CD05D4}">
      <dsp:nvSpPr>
        <dsp:cNvPr id="0" name=""/>
        <dsp:cNvSpPr/>
      </dsp:nvSpPr>
      <dsp:spPr>
        <a:xfrm>
          <a:off x="333888" y="2374746"/>
          <a:ext cx="1142964" cy="1142964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BEA258-6D8D-41D5-B7A1-E0A9E05E5AFE}">
      <dsp:nvSpPr>
        <dsp:cNvPr id="0" name=""/>
        <dsp:cNvSpPr/>
      </dsp:nvSpPr>
      <dsp:spPr>
        <a:xfrm>
          <a:off x="1576096" y="2487179"/>
          <a:ext cx="8574948" cy="114296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Реестр исполнителей общественно полезных услуг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(Министерство юстиции РФ)</a:t>
          </a:r>
        </a:p>
      </dsp:txBody>
      <dsp:txXfrm>
        <a:off x="1631901" y="2542984"/>
        <a:ext cx="8463338" cy="1031354"/>
      </dsp:txXfrm>
    </dsp:sp>
    <dsp:sp modelId="{DD6DD38F-9F6D-4E1D-ACD9-7A088BACD03F}">
      <dsp:nvSpPr>
        <dsp:cNvPr id="0" name=""/>
        <dsp:cNvSpPr/>
      </dsp:nvSpPr>
      <dsp:spPr>
        <a:xfrm>
          <a:off x="364554" y="3767299"/>
          <a:ext cx="1142964" cy="1142964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FCB20-1EA9-404A-8F4C-405BC6AAF9B7}">
      <dsp:nvSpPr>
        <dsp:cNvPr id="0" name=""/>
        <dsp:cNvSpPr/>
      </dsp:nvSpPr>
      <dsp:spPr>
        <a:xfrm>
          <a:off x="1576096" y="3767299"/>
          <a:ext cx="8574948" cy="114296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Реестр поставщиков социальных услуг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(Министерство социальной зашиты, труда и занятости населения Республики Мордовия)</a:t>
          </a:r>
        </a:p>
      </dsp:txBody>
      <dsp:txXfrm>
        <a:off x="1631901" y="3823104"/>
        <a:ext cx="8463338" cy="1031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445F4-C483-45A6-BF5A-6E248300DCD2}">
      <dsp:nvSpPr>
        <dsp:cNvPr id="0" name=""/>
        <dsp:cNvSpPr/>
      </dsp:nvSpPr>
      <dsp:spPr>
        <a:xfrm>
          <a:off x="3934933" y="3611"/>
          <a:ext cx="2335584" cy="703371"/>
        </a:xfrm>
        <a:prstGeom prst="roundRect">
          <a:avLst/>
        </a:prstGeom>
        <a:solidFill>
          <a:srgbClr val="83A45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СО НКО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Решение задач в социальных сферах, широкие </a:t>
          </a:r>
          <a:r>
            <a:rPr lang="ru-RU" sz="1050" b="1" kern="1200" dirty="0" err="1">
              <a:solidFill>
                <a:schemeClr val="tx1"/>
              </a:solidFill>
            </a:rPr>
            <a:t>грантовые</a:t>
          </a:r>
          <a:r>
            <a:rPr lang="ru-RU" sz="1050" b="1" kern="1200" dirty="0">
              <a:solidFill>
                <a:schemeClr val="tx1"/>
              </a:solidFill>
            </a:rPr>
            <a:t> возможности</a:t>
          </a:r>
        </a:p>
      </dsp:txBody>
      <dsp:txXfrm>
        <a:off x="3969269" y="37947"/>
        <a:ext cx="2266912" cy="634699"/>
      </dsp:txXfrm>
    </dsp:sp>
    <dsp:sp modelId="{1AA136FC-B1C9-4AC5-B6AE-8C3BF96695F4}">
      <dsp:nvSpPr>
        <dsp:cNvPr id="0" name=""/>
        <dsp:cNvSpPr/>
      </dsp:nvSpPr>
      <dsp:spPr>
        <a:xfrm>
          <a:off x="3044908" y="548058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2789873" y="159677"/>
              </a:moveTo>
              <a:arcTo wR="2005643" hR="2005643" stAng="17581048" swAng="32361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14DA8-B344-4D8A-BFA6-61B74AB85070}">
      <dsp:nvSpPr>
        <dsp:cNvPr id="0" name=""/>
        <dsp:cNvSpPr/>
      </dsp:nvSpPr>
      <dsp:spPr>
        <a:xfrm>
          <a:off x="5191225" y="790542"/>
          <a:ext cx="2959150" cy="639801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ТОС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100" b="1" kern="1200" dirty="0">
              <a:solidFill>
                <a:schemeClr val="tx1"/>
              </a:solidFill>
            </a:rPr>
            <a:t>Благоустройство территории, интересы населения, социальные услуги</a:t>
          </a:r>
        </a:p>
      </dsp:txBody>
      <dsp:txXfrm>
        <a:off x="5222458" y="821775"/>
        <a:ext cx="2896684" cy="577335"/>
      </dsp:txXfrm>
    </dsp:sp>
    <dsp:sp modelId="{EC2664A9-296D-42E2-BCB1-AAEF7D8AC48D}">
      <dsp:nvSpPr>
        <dsp:cNvPr id="0" name=""/>
        <dsp:cNvSpPr/>
      </dsp:nvSpPr>
      <dsp:spPr>
        <a:xfrm>
          <a:off x="3097082" y="355297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3787170" y="1084359"/>
              </a:moveTo>
              <a:arcTo wR="2005643" hR="2005643" stAng="19959306" swAng="178492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650A25-DB11-4A11-BDE1-B8C7223B6FC1}">
      <dsp:nvSpPr>
        <dsp:cNvPr id="0" name=""/>
        <dsp:cNvSpPr/>
      </dsp:nvSpPr>
      <dsp:spPr>
        <a:xfrm>
          <a:off x="5326835" y="2455552"/>
          <a:ext cx="3462494" cy="703371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АДМИНИСТРАЦИЯ РАЙОНА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административной ресурс, развитие территорий, ограниченный бюджет</a:t>
          </a:r>
        </a:p>
      </dsp:txBody>
      <dsp:txXfrm>
        <a:off x="5361171" y="2489888"/>
        <a:ext cx="3393822" cy="634699"/>
      </dsp:txXfrm>
    </dsp:sp>
    <dsp:sp modelId="{9BEE803C-8D62-4210-9CBD-603B08969C17}">
      <dsp:nvSpPr>
        <dsp:cNvPr id="0" name=""/>
        <dsp:cNvSpPr/>
      </dsp:nvSpPr>
      <dsp:spPr>
        <a:xfrm>
          <a:off x="3097082" y="355297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3842498" y="2810981"/>
              </a:moveTo>
              <a:arcTo wR="2005643" hR="2005643" stAng="1420454" swAng="135702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066E3-0453-491A-8133-0C631BB24E48}">
      <dsp:nvSpPr>
        <dsp:cNvPr id="0" name=""/>
        <dsp:cNvSpPr/>
      </dsp:nvSpPr>
      <dsp:spPr>
        <a:xfrm>
          <a:off x="5147869" y="3816277"/>
          <a:ext cx="1650143" cy="703371"/>
        </a:xfrm>
        <a:prstGeom prst="roundRect">
          <a:avLst/>
        </a:prstGeom>
        <a:solidFill>
          <a:srgbClr val="83A45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</a:rPr>
            <a:t>Социальные предприниматели</a:t>
          </a:r>
        </a:p>
      </dsp:txBody>
      <dsp:txXfrm>
        <a:off x="5182205" y="3850613"/>
        <a:ext cx="1581471" cy="634699"/>
      </dsp:txXfrm>
    </dsp:sp>
    <dsp:sp modelId="{C7FD9F50-66CA-4182-ADA8-CC991892AE08}">
      <dsp:nvSpPr>
        <dsp:cNvPr id="0" name=""/>
        <dsp:cNvSpPr/>
      </dsp:nvSpPr>
      <dsp:spPr>
        <a:xfrm>
          <a:off x="3097082" y="355297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2050769" y="4010778"/>
              </a:moveTo>
              <a:arcTo wR="2005643" hR="2005643" stAng="5322645" swAng="302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0FD6B4-FC07-411F-BD75-FD5C788DDE8B}">
      <dsp:nvSpPr>
        <dsp:cNvPr id="0" name=""/>
        <dsp:cNvSpPr/>
      </dsp:nvSpPr>
      <dsp:spPr>
        <a:xfrm>
          <a:off x="3318948" y="3816277"/>
          <a:ext cx="1827122" cy="703371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chemeClr val="tx1"/>
              </a:solidFill>
            </a:rPr>
            <a:t>БИЗНЕС</a:t>
          </a:r>
          <a:endParaRPr lang="ru-RU" sz="1050" b="1" kern="1200" dirty="0">
            <a:solidFill>
              <a:schemeClr val="tx1"/>
            </a:solidFill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Бизнес, готовый вкладываться в социальное развитие</a:t>
          </a:r>
        </a:p>
      </dsp:txBody>
      <dsp:txXfrm>
        <a:off x="3353284" y="3850613"/>
        <a:ext cx="1758450" cy="634699"/>
      </dsp:txXfrm>
    </dsp:sp>
    <dsp:sp modelId="{2B3DC467-C40A-48B8-91AD-E57E55E1B2EA}">
      <dsp:nvSpPr>
        <dsp:cNvPr id="0" name=""/>
        <dsp:cNvSpPr/>
      </dsp:nvSpPr>
      <dsp:spPr>
        <a:xfrm>
          <a:off x="3097082" y="355297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619759" y="3455447"/>
              </a:moveTo>
              <a:arcTo wR="2005643" hR="2005643" stAng="8022522" swAng="135702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AF2A70-F303-44AA-ABE5-E4A419FEA583}">
      <dsp:nvSpPr>
        <dsp:cNvPr id="0" name=""/>
        <dsp:cNvSpPr/>
      </dsp:nvSpPr>
      <dsp:spPr>
        <a:xfrm>
          <a:off x="1726269" y="2455552"/>
          <a:ext cx="2842196" cy="703371"/>
        </a:xfrm>
        <a:prstGeom prst="roundRect">
          <a:avLst/>
        </a:prstGeom>
        <a:solidFill>
          <a:srgbClr val="88AA5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</a:rPr>
            <a:t>ИНИЦИАТИВНЫЕ ГРАЖДАНЕ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Энергия, идеи, желания</a:t>
          </a:r>
        </a:p>
      </dsp:txBody>
      <dsp:txXfrm>
        <a:off x="1760605" y="2489888"/>
        <a:ext cx="2773524" cy="634699"/>
      </dsp:txXfrm>
    </dsp:sp>
    <dsp:sp modelId="{0C199FD7-FB55-4230-9163-BC2C4B0303E3}">
      <dsp:nvSpPr>
        <dsp:cNvPr id="0" name=""/>
        <dsp:cNvSpPr/>
      </dsp:nvSpPr>
      <dsp:spPr>
        <a:xfrm>
          <a:off x="3097082" y="355297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1779" y="2090110"/>
              </a:moveTo>
              <a:arcTo wR="2005643" hR="2005643" stAng="10655177" swAng="172488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BA5C45-BED0-4678-9209-986298C3FA8C}">
      <dsp:nvSpPr>
        <dsp:cNvPr id="0" name=""/>
        <dsp:cNvSpPr/>
      </dsp:nvSpPr>
      <dsp:spPr>
        <a:xfrm>
          <a:off x="2095416" y="758756"/>
          <a:ext cx="2878468" cy="703371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chemeClr val="tx1"/>
              </a:solidFill>
            </a:rPr>
            <a:t>ГБУ и МБУ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1" kern="1200" dirty="0">
              <a:solidFill>
                <a:schemeClr val="tx1"/>
              </a:solidFill>
            </a:rPr>
            <a:t>Решение задач в социальных сферах, редкие </a:t>
          </a:r>
          <a:r>
            <a:rPr lang="ru-RU" sz="1050" b="1" kern="1200" dirty="0" err="1">
              <a:solidFill>
                <a:schemeClr val="tx1"/>
              </a:solidFill>
            </a:rPr>
            <a:t>грантовые</a:t>
          </a:r>
          <a:r>
            <a:rPr lang="ru-RU" sz="1050" b="1" kern="1200" dirty="0">
              <a:solidFill>
                <a:schemeClr val="tx1"/>
              </a:solidFill>
            </a:rPr>
            <a:t> возможности</a:t>
          </a:r>
        </a:p>
      </dsp:txBody>
      <dsp:txXfrm>
        <a:off x="2129752" y="793092"/>
        <a:ext cx="2809796" cy="634699"/>
      </dsp:txXfrm>
    </dsp:sp>
    <dsp:sp modelId="{F0CBCBBA-67A2-49D3-B9B6-0806FA74AC33}">
      <dsp:nvSpPr>
        <dsp:cNvPr id="0" name=""/>
        <dsp:cNvSpPr/>
      </dsp:nvSpPr>
      <dsp:spPr>
        <a:xfrm>
          <a:off x="3182875" y="533449"/>
          <a:ext cx="4011286" cy="4011286"/>
        </a:xfrm>
        <a:custGeom>
          <a:avLst/>
          <a:gdLst/>
          <a:ahLst/>
          <a:cxnLst/>
          <a:rect l="0" t="0" r="0" b="0"/>
          <a:pathLst>
            <a:path>
              <a:moveTo>
                <a:pt x="1083117" y="224758"/>
              </a:moveTo>
              <a:arcTo wR="2005643" hR="2005643" stAng="14556909" swAng="20046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40DB984-925D-44AC-A0DF-0AD1A17FBD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C60269D-2225-44C0-B681-330207D974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363ED82-383A-4FEF-835B-5374DFEFBB6A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6435A6D-C861-49E2-A901-C006BD0AAB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E5BB03C-210D-4BF0-8FE1-CC99E947B5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32A3AE0-0079-4972-AAD9-D1F84D7C82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9AD7922-FDF3-48CE-BFA5-FE18153345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BBCC821-B4FC-4CB0-AC68-68F648F476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404273-C5C8-4275-907C-2C4580034A0E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41F42796-E351-4C8E-9A39-FA12F0975E7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23CE4743-907A-4B36-8A26-4A2F07287D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69691F-0840-4CCD-A60C-E8940FB0CD0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B9E9C8-2A0A-454B-A8AE-5B5A3F2529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0F4C4E1-7315-416A-B4CF-7621A52FD1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8772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A37190-17F7-47A1-BE5E-426FF944F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9B05-D97D-489C-977B-401E42FF77C1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366D5F-2B76-47AA-B020-1BB188324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EFFE0D-422D-4155-A733-BB45150B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81260-2606-4FF5-8B41-A702AD0B57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8305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A63B21-191E-4362-BFAC-5BD819F57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31A10-1A7B-4C5F-8167-21FED3DE727A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DC06A2-29F2-462A-A034-4D7D55B04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0D76CA-E214-4B98-8CF6-EFEE8B39D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6DF12-F596-46DC-BC01-6680EB37C4D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6172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D8E285-DDE7-4AA8-9692-EECAFE8F5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802D3-A6A8-41BD-A304-4774D5996DA6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0FEEBB-DAEC-45C3-BABE-60887A44D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F4974D-43BB-4BEF-8AB6-27DE5943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27F79-3BE2-4CF7-87A9-48B022CEDC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499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F6779A1-348D-4AE9-91FF-C34066719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494D4-B0E6-4B92-B859-4E5E90FAA46A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82AC742-11F8-48F3-AF38-9FAEA168C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EB46411-0AD2-4AF2-ADE8-0E007008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8C9F-B1E1-4CB5-8375-BD6C19931E2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99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E4064A60-561C-44E0-8AD8-AE7F3BDC7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66E88-341B-452B-8D04-48A9EA5CE126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20F5313F-1624-4D78-AF07-E6444A719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654FCC18-A78A-42C0-B23A-9AA9F94AB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35A9B-1C54-42B8-B9C7-EEF7EB1D29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743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3363C845-4974-4FA8-AE1B-10CA49DD7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7F04E-BE28-4C71-A285-48C79BDE3E59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9E037EEA-3166-4951-99C1-7452DA1D5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9FEED644-8A59-4ED0-8453-32FEB79A4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9324E-77EE-458C-8237-F3249C08F3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8126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87690589-363F-4061-9120-4B2F309DE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A3881-0F4B-49B1-B6E1-99608FF10064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6699E00A-C9F4-4A41-BF22-938DC1B3A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6EF02EEF-9687-4C69-9AF2-8CE5C841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9A0F-3931-4322-91E3-AE4F4E336A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9769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C488C56C-29D6-4698-8A4C-91D674468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7BD9E-1B4B-40A0-8C93-F906CD06221F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3DAFD7D2-2119-4885-9FCA-0A42D2354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59F5402-9E60-4789-B486-558F80BCB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468F2-E03F-403D-8CB1-E9032576FB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4899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8BCC110-D46E-4EFC-B4DF-30A64761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0E908-8BC8-4FC9-A0A6-500BCA3AB218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5EB0C8B7-C6F7-4472-A8B8-3FDEABB5B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486B0E6A-4CD0-4F11-935A-D8AE71BDD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FD2EA-8805-43E9-87DA-9F4FC3790D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5236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A4C3E3-BC73-41DE-ABB9-97F52FE74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EFB14-435C-4A1E-A009-75147F7F31BB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CAEC25-0B32-4A2B-B6AD-84D1ACFB5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137E79-A315-4D28-8B20-70099684C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C05D8-5443-4F30-A7C3-BC1EB561DF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2499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58B545-EA03-418C-A7D3-89C486F77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929C7-8663-4D09-9262-02C192F15B92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6EFE37-F25C-4CD9-ABDC-8602E1426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9293AF-C5F3-45D0-8712-96802469E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928AE-EF62-46F2-B714-EA611BCA8AE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759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731A8477-ED1C-4DE4-BCD0-BB23F5299A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C1CC6BDB-072F-4AB0-B129-816E055317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3F23D5-A005-4BF7-A930-6E4AE30AD3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641578-02D3-4BEB-B288-5C66E54C570D}" type="datetimeFigureOut">
              <a:rPr lang="ru-RU"/>
              <a:pPr>
                <a:defRPr/>
              </a:pPr>
              <a:t>25.02.2022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BB79D3-7AA7-48B3-84DE-BD9E8FB558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B42A51-D477-42F6-BDAC-1F22E95070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C2FA6CC-EBAF-4D91-A98F-89DD269EC8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sci.ru/grants/fonds/237039.php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nd-detyam.ru/konkursy-fonda/konkursy-regionalnykh-kompleksov-mer/" TargetMode="External"/><Relationship Id="rId7" Type="http://schemas.openxmlformats.org/officeDocument/2006/relationships/hyperlink" Target="http://www.fond-detyam.ru/konkursy-fonda/professionalnye" TargetMode="External"/><Relationship Id="rId2" Type="http://schemas.openxmlformats.org/officeDocument/2006/relationships/hyperlink" Target="https://www.fond-detyam.ru/konkursy-fonda/konkursy-programm-subektov/index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ond-detyam.ru/konkursy-fonda/konkursy-proektov/" TargetMode="External"/><Relationship Id="rId5" Type="http://schemas.openxmlformats.org/officeDocument/2006/relationships/hyperlink" Target="https://www.fond-detyam.ru/konkursy-fonda/konkursy-proektov-for-munitsipal" TargetMode="External"/><Relationship Id="rId4" Type="http://schemas.openxmlformats.org/officeDocument/2006/relationships/hyperlink" Target="https://www.fond-detyam.ru/konkursy-fonda/konkursy-pilotnyh-proektov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internet.garant.ru/document/redirect/73229382/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mailto:rzrm13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6038326-D220-4F7C-96E8-492023D225E9}"/>
              </a:ext>
            </a:extLst>
          </p:cNvPr>
          <p:cNvSpPr/>
          <p:nvPr/>
        </p:nvSpPr>
        <p:spPr>
          <a:xfrm>
            <a:off x="0" y="3616325"/>
            <a:ext cx="12191999" cy="2346325"/>
          </a:xfrm>
          <a:prstGeom prst="rect">
            <a:avLst/>
          </a:prstGeom>
          <a:solidFill>
            <a:srgbClr val="EEEED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ts val="1200"/>
              </a:spcBef>
            </a:pPr>
            <a:r>
              <a:rPr lang="ru-RU" altLang="ru-RU" sz="2400" b="1" dirty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Кочеткова Светлана Андреевна, общественный помощник депутата Государственной Думы РФ, руководитель проекта «Сельские НКО – территория развития» </a:t>
            </a:r>
          </a:p>
          <a:p>
            <a:pPr algn="ctr" eaLnBrk="1" hangingPunct="1">
              <a:spcBef>
                <a:spcPts val="1200"/>
              </a:spcBef>
            </a:pPr>
            <a:endParaRPr lang="ru-RU" altLang="ru-RU" sz="2000" b="1" dirty="0">
              <a:solidFill>
                <a:srgbClr val="0D0D0D"/>
              </a:solidFill>
              <a:latin typeface="Arial" panose="020B0604020202020204" pitchFamily="34" charset="0"/>
              <a:ea typeface="NSimSun" panose="02010609030101010101" pitchFamily="49" charset="-122"/>
              <a:cs typeface="Arial" panose="020B0604020202020204" pitchFamily="34" charset="0"/>
            </a:endParaRPr>
          </a:p>
          <a:p>
            <a:pPr algn="ctr" eaLnBrk="1" hangingPunct="1">
              <a:spcBef>
                <a:spcPts val="1200"/>
              </a:spcBef>
            </a:pPr>
            <a:r>
              <a:rPr lang="ru-RU" altLang="ru-RU" sz="2000" b="1" dirty="0">
                <a:solidFill>
                  <a:srgbClr val="0D0D0D"/>
                </a:solidFill>
                <a:latin typeface="Arial" panose="020B0604020202020204" pitchFamily="34" charset="0"/>
                <a:ea typeface="NSimSun" panose="02010609030101010101" pitchFamily="49" charset="-122"/>
                <a:cs typeface="Arial" panose="020B0604020202020204" pitchFamily="34" charset="0"/>
              </a:rPr>
              <a:t>25 февраля 2022 г.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B990188D-23F1-4A31-B1CA-49C0F47F0359}"/>
              </a:ext>
            </a:extLst>
          </p:cNvPr>
          <p:cNvSpPr txBox="1">
            <a:spLocks/>
          </p:cNvSpPr>
          <p:nvPr/>
        </p:nvSpPr>
        <p:spPr>
          <a:xfrm>
            <a:off x="3944938" y="895350"/>
            <a:ext cx="8247062" cy="342423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Прямоугольник 6">
            <a:extLst>
              <a:ext uri="{FF2B5EF4-FFF2-40B4-BE49-F238E27FC236}">
                <a16:creationId xmlns:a16="http://schemas.microsoft.com/office/drawing/2014/main" id="{9A7C9D40-4F6D-4475-BB64-F0447F7F9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545" y="1717228"/>
            <a:ext cx="109231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МЕРЫ ПОДДЕРЖКИ НКО И ИНИЦИАТИВНЫХ ГРАЖДАН ИЗ МУНИЦИПАЛЬНЫХ РАЙОНОВ РЕСПУБЛИКИ МОРДОВИЯ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90097A-7106-4F38-AE8E-5A32CBF34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514"/>
            <a:ext cx="1203969" cy="8338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90FAD-D22B-4A5A-8BCC-A151A953A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Формы взаимодействия НКО </a:t>
            </a:r>
            <a:br>
              <a:rPr lang="ru-RU" b="1" dirty="0"/>
            </a:br>
            <a:r>
              <a:rPr lang="ru-RU" b="1" dirty="0"/>
              <a:t>с органами МСУ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3F9C8A5-CDCC-445A-840B-B5812951A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7804" y="1906729"/>
            <a:ext cx="7829388" cy="4586146"/>
          </a:xfrm>
        </p:spPr>
      </p:pic>
    </p:spTree>
    <p:extLst>
      <p:ext uri="{BB962C8B-B14F-4D97-AF65-F5344CB8AC3E}">
        <p14:creationId xmlns:p14="http://schemas.microsoft.com/office/powerpoint/2010/main" val="4291038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D036C4A-1E69-4376-A481-9847054083E8}"/>
              </a:ext>
            </a:extLst>
          </p:cNvPr>
          <p:cNvSpPr/>
          <p:nvPr/>
        </p:nvSpPr>
        <p:spPr>
          <a:xfrm>
            <a:off x="2233655" y="496587"/>
            <a:ext cx="8009246" cy="6529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333333"/>
                </a:solidFill>
                <a:latin typeface="Arial" panose="020B0604020202020204" pitchFamily="34" charset="0"/>
              </a:rPr>
              <a:t>МЕРЫ ПОДДЕРЖКИ</a:t>
            </a:r>
            <a:endParaRPr lang="ru-RU" sz="2400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581248" y="1917645"/>
            <a:ext cx="7276323" cy="364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68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5971290"/>
              </p:ext>
            </p:extLst>
          </p:nvPr>
        </p:nvGraphicFramePr>
        <p:xfrm>
          <a:off x="964660" y="785249"/>
          <a:ext cx="10515600" cy="4912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bject 7"/>
          <p:cNvSpPr txBox="1"/>
          <p:nvPr/>
        </p:nvSpPr>
        <p:spPr>
          <a:xfrm>
            <a:off x="8822988" y="126094"/>
            <a:ext cx="3181170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п.13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ст.31.1.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Федерального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закона</a:t>
            </a:r>
            <a:endParaRPr sz="14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от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12.01.1996г.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№7-</a:t>
            </a:r>
            <a:r>
              <a:rPr sz="1400" spc="-25" dirty="0">
                <a:latin typeface="Calibri"/>
                <a:cs typeface="Calibri"/>
              </a:rPr>
              <a:t>ФЗ</a:t>
            </a:r>
            <a:endParaRPr sz="1400" dirty="0">
              <a:latin typeface="Calibri"/>
              <a:cs typeface="Calibri"/>
            </a:endParaRPr>
          </a:p>
          <a:p>
            <a:pPr marR="6985" algn="r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«О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некоммерческих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организациях»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436217" y="5939807"/>
            <a:ext cx="9786491" cy="678795"/>
            <a:chOff x="478860" y="123289"/>
            <a:chExt cx="9786491" cy="678795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478860" y="123289"/>
              <a:ext cx="9786491" cy="678795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498741" y="143170"/>
              <a:ext cx="9746729" cy="6390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48260" rIns="72390" bIns="48260" numCol="1" spcCol="1270" anchor="ctr" anchorCtr="0">
              <a:noAutofit/>
            </a:bodyPr>
            <a:lstStyle/>
            <a:p>
              <a:pPr lvl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kern="1200" dirty="0"/>
                <a:t>Получение финансовой и иной поддержки на осуществление деятельности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7901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8435" y="1835352"/>
            <a:ext cx="9463391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rgbClr val="C00000"/>
                </a:solidFill>
              </a:rPr>
              <a:t>ГРАНТ </a:t>
            </a:r>
          </a:p>
          <a:p>
            <a:pPr marL="0" indent="0" algn="just">
              <a:buNone/>
            </a:pPr>
            <a:r>
              <a:rPr lang="ru-RU" u="sng" dirty="0"/>
              <a:t>Безвозмездная</a:t>
            </a:r>
            <a:r>
              <a:rPr lang="ru-RU" dirty="0"/>
              <a:t> субсидия (выплата, за счет федерального/республиканского или местного бюджета) организациям и физическим лицам в денежной форме </a:t>
            </a:r>
            <a:r>
              <a:rPr lang="ru-RU" u="sng" dirty="0"/>
              <a:t>на реализацию </a:t>
            </a:r>
            <a:r>
              <a:rPr lang="ru-RU" u="sng" dirty="0">
                <a:solidFill>
                  <a:srgbClr val="C00000"/>
                </a:solidFill>
              </a:rPr>
              <a:t>проектов</a:t>
            </a:r>
            <a:r>
              <a:rPr lang="ru-RU" dirty="0"/>
              <a:t>, проведение научных или других исследований, опытно-конструкторских работ, на обучение и другие цели </a:t>
            </a:r>
            <a:r>
              <a:rPr lang="ru-RU" u="sng" dirty="0"/>
              <a:t>с последующим отчетом </a:t>
            </a:r>
            <a:r>
              <a:rPr lang="ru-RU" dirty="0"/>
              <a:t>об их использовании.  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D036C4A-1E69-4376-A481-9847054083E8}"/>
              </a:ext>
            </a:extLst>
          </p:cNvPr>
          <p:cNvSpPr/>
          <p:nvPr/>
        </p:nvSpPr>
        <p:spPr>
          <a:xfrm>
            <a:off x="1306994" y="496957"/>
            <a:ext cx="9824832" cy="82494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Что такое грант?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81211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62" y="1820592"/>
            <a:ext cx="12134850" cy="3800475"/>
          </a:xfrm>
          <a:prstGeom prst="rect">
            <a:avLst/>
          </a:prstGeom>
        </p:spPr>
      </p:pic>
      <p:sp>
        <p:nvSpPr>
          <p:cNvPr id="6" name="Прямоугольник: скругленные углы 3">
            <a:extLst>
              <a:ext uri="{FF2B5EF4-FFF2-40B4-BE49-F238E27FC236}">
                <a16:creationId xmlns:a16="http://schemas.microsoft.com/office/drawing/2014/main" id="{3D036C4A-1E69-4376-A481-9847054083E8}"/>
              </a:ext>
            </a:extLst>
          </p:cNvPr>
          <p:cNvSpPr/>
          <p:nvPr/>
        </p:nvSpPr>
        <p:spPr>
          <a:xfrm>
            <a:off x="2006817" y="615209"/>
            <a:ext cx="8009246" cy="60074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333333"/>
                </a:solidFill>
                <a:latin typeface="Arial" panose="020B0604020202020204" pitchFamily="34" charset="0"/>
              </a:rPr>
              <a:t>СОЦИАЛЬНЫЙ ПРОЕКТ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61029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029" y="1690688"/>
            <a:ext cx="10450749" cy="4796162"/>
          </a:xfrm>
          <a:prstGeom prst="rect">
            <a:avLst/>
          </a:prstGeom>
        </p:spPr>
      </p:pic>
      <p:sp>
        <p:nvSpPr>
          <p:cNvPr id="5" name="Прямоугольник: скругленные углы 3">
            <a:extLst>
              <a:ext uri="{FF2B5EF4-FFF2-40B4-BE49-F238E27FC236}">
                <a16:creationId xmlns:a16="http://schemas.microsoft.com/office/drawing/2014/main" id="{3D036C4A-1E69-4376-A481-9847054083E8}"/>
              </a:ext>
            </a:extLst>
          </p:cNvPr>
          <p:cNvSpPr/>
          <p:nvPr/>
        </p:nvSpPr>
        <p:spPr>
          <a:xfrm>
            <a:off x="2006817" y="615209"/>
            <a:ext cx="8009246" cy="60074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sz="2400" b="1" dirty="0">
                <a:solidFill>
                  <a:srgbClr val="1F487C"/>
                </a:solidFill>
                <a:cs typeface="Calibri"/>
              </a:rPr>
              <a:t>КАК</a:t>
            </a:r>
            <a:r>
              <a:rPr lang="ru-RU" sz="2400" b="1" spc="-30" dirty="0">
                <a:solidFill>
                  <a:srgbClr val="1F487C"/>
                </a:solidFill>
                <a:cs typeface="Calibri"/>
              </a:rPr>
              <a:t> </a:t>
            </a:r>
            <a:r>
              <a:rPr lang="ru-RU" sz="2400" b="1" spc="-10" dirty="0">
                <a:solidFill>
                  <a:srgbClr val="1F487C"/>
                </a:solidFill>
                <a:cs typeface="Calibri"/>
              </a:rPr>
              <a:t>СОЗДАЮТСЯ</a:t>
            </a:r>
            <a:r>
              <a:rPr lang="ru-RU" sz="2400" b="1" spc="-40" dirty="0">
                <a:solidFill>
                  <a:srgbClr val="1F487C"/>
                </a:solidFill>
                <a:cs typeface="Calibri"/>
              </a:rPr>
              <a:t> </a:t>
            </a:r>
            <a:r>
              <a:rPr lang="ru-RU" sz="2400" b="1" dirty="0">
                <a:solidFill>
                  <a:srgbClr val="1F487C"/>
                </a:solidFill>
                <a:cs typeface="Calibri"/>
              </a:rPr>
              <a:t>СОЦИАЛЬНЫЕ</a:t>
            </a:r>
            <a:r>
              <a:rPr lang="ru-RU" sz="2400" b="1" spc="-40" dirty="0">
                <a:solidFill>
                  <a:srgbClr val="1F487C"/>
                </a:solidFill>
                <a:cs typeface="Calibri"/>
              </a:rPr>
              <a:t> </a:t>
            </a:r>
            <a:r>
              <a:rPr lang="ru-RU" sz="2400" b="1" spc="-10" dirty="0">
                <a:solidFill>
                  <a:srgbClr val="1F487C"/>
                </a:solidFill>
                <a:cs typeface="Calibri"/>
              </a:rPr>
              <a:t>ПРОЕКТЫ</a:t>
            </a:r>
            <a:endParaRPr lang="ru-RU" sz="24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413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7947770"/>
              </p:ext>
            </p:extLst>
          </p:nvPr>
        </p:nvGraphicFramePr>
        <p:xfrm>
          <a:off x="838200" y="1653702"/>
          <a:ext cx="10515600" cy="4523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D036C4A-1E69-4376-A481-9847054083E8}"/>
              </a:ext>
            </a:extLst>
          </p:cNvPr>
          <p:cNvSpPr/>
          <p:nvPr/>
        </p:nvSpPr>
        <p:spPr>
          <a:xfrm>
            <a:off x="2006817" y="615209"/>
            <a:ext cx="8009246" cy="60074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333333"/>
                </a:solidFill>
                <a:latin typeface="Arial" panose="020B0604020202020204" pitchFamily="34" charset="0"/>
              </a:rPr>
              <a:t>СИНЕРГЕТИЧЕСКИЙ ЭФФЕКТ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13344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357B4A2A-6130-4C62-9776-1741E7202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/>
              <a:t>Перспективные направления проектной деятельности для развития сельских территорий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3B8745-13D5-486C-BDAA-C58B4D6DC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922" y="1969188"/>
            <a:ext cx="1524535" cy="213567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9459DB-DA0E-414E-8485-96EC18433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9040" y="2103437"/>
            <a:ext cx="1853591" cy="15952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A31A5-9D92-4AA3-980A-3C507D0A8ED5}"/>
              </a:ext>
            </a:extLst>
          </p:cNvPr>
          <p:cNvSpPr txBox="1"/>
          <p:nvPr/>
        </p:nvSpPr>
        <p:spPr>
          <a:xfrm>
            <a:off x="5853206" y="3698688"/>
            <a:ext cx="1785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Культурные проекты</a:t>
            </a:r>
          </a:p>
        </p:txBody>
      </p:sp>
      <p:pic>
        <p:nvPicPr>
          <p:cNvPr id="10" name="Рисунок 9" descr="Велоспорт">
            <a:extLst>
              <a:ext uri="{FF2B5EF4-FFF2-40B4-BE49-F238E27FC236}">
                <a16:creationId xmlns:a16="http://schemas.microsoft.com/office/drawing/2014/main" id="{136AEB0F-3BAD-4CC1-A727-9B78B5A62E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98766" y="4470327"/>
            <a:ext cx="1088572" cy="10885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EE91B46-E2F9-428F-82DC-C9E721DC1125}"/>
              </a:ext>
            </a:extLst>
          </p:cNvPr>
          <p:cNvSpPr txBox="1"/>
          <p:nvPr/>
        </p:nvSpPr>
        <p:spPr>
          <a:xfrm>
            <a:off x="7309194" y="5698920"/>
            <a:ext cx="1785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Проекты в сфере спорта</a:t>
            </a:r>
          </a:p>
        </p:txBody>
      </p:sp>
      <p:pic>
        <p:nvPicPr>
          <p:cNvPr id="19462" name="Picture 6">
            <a:extLst>
              <a:ext uri="{FF2B5EF4-FFF2-40B4-BE49-F238E27FC236}">
                <a16:creationId xmlns:a16="http://schemas.microsoft.com/office/drawing/2014/main" id="{0B542D5B-D8FE-45AF-92BB-C650A751D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150" y="2103437"/>
            <a:ext cx="1433189" cy="143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CE0C93-2817-478A-925C-528B37E9AE3D}"/>
              </a:ext>
            </a:extLst>
          </p:cNvPr>
          <p:cNvSpPr txBox="1"/>
          <p:nvPr/>
        </p:nvSpPr>
        <p:spPr>
          <a:xfrm>
            <a:off x="1318743" y="3699201"/>
            <a:ext cx="92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Туризм</a:t>
            </a:r>
          </a:p>
        </p:txBody>
      </p:sp>
      <p:pic>
        <p:nvPicPr>
          <p:cNvPr id="19464" name="Picture 8">
            <a:extLst>
              <a:ext uri="{FF2B5EF4-FFF2-40B4-BE49-F238E27FC236}">
                <a16:creationId xmlns:a16="http://schemas.microsoft.com/office/drawing/2014/main" id="{70C0ACE7-D97A-4DA2-8326-0EBFF7425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854" y="4369837"/>
            <a:ext cx="1261068" cy="131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5F6B3C2-AF92-4659-86C5-9F651EE374A2}"/>
              </a:ext>
            </a:extLst>
          </p:cNvPr>
          <p:cNvSpPr txBox="1"/>
          <p:nvPr/>
        </p:nvSpPr>
        <p:spPr>
          <a:xfrm>
            <a:off x="1813438" y="5815712"/>
            <a:ext cx="1910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Общественные пространства</a:t>
            </a:r>
          </a:p>
        </p:txBody>
      </p:sp>
      <p:pic>
        <p:nvPicPr>
          <p:cNvPr id="19466" name="Picture 10">
            <a:extLst>
              <a:ext uri="{FF2B5EF4-FFF2-40B4-BE49-F238E27FC236}">
                <a16:creationId xmlns:a16="http://schemas.microsoft.com/office/drawing/2014/main" id="{7C540241-02A6-4774-96BB-C54F89CC6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451" y="2345720"/>
            <a:ext cx="1302073" cy="130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111DDC0-7D19-4CCA-B8C7-07082E0EC959}"/>
              </a:ext>
            </a:extLst>
          </p:cNvPr>
          <p:cNvSpPr txBox="1"/>
          <p:nvPr/>
        </p:nvSpPr>
        <p:spPr>
          <a:xfrm>
            <a:off x="8790450" y="3718050"/>
            <a:ext cx="1910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Социальное обслуживание</a:t>
            </a:r>
          </a:p>
        </p:txBody>
      </p:sp>
      <p:pic>
        <p:nvPicPr>
          <p:cNvPr id="19468" name="Picture 12">
            <a:extLst>
              <a:ext uri="{FF2B5EF4-FFF2-40B4-BE49-F238E27FC236}">
                <a16:creationId xmlns:a16="http://schemas.microsoft.com/office/drawing/2014/main" id="{ABCFD16F-E5B3-4FCA-A633-6F09B64E0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263" y="4373357"/>
            <a:ext cx="1988345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B4C062D-6931-4C3D-8A63-14F43B0F03A5}"/>
              </a:ext>
            </a:extLst>
          </p:cNvPr>
          <p:cNvSpPr txBox="1"/>
          <p:nvPr/>
        </p:nvSpPr>
        <p:spPr>
          <a:xfrm>
            <a:off x="4544057" y="5924218"/>
            <a:ext cx="228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Сохранение исторической памяти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AC506328-D112-48E2-9F3E-054C49601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088" y="122238"/>
            <a:ext cx="10801350" cy="1325562"/>
          </a:xfrm>
        </p:spPr>
        <p:txBody>
          <a:bodyPr/>
          <a:lstStyle/>
          <a:p>
            <a:pPr algn="ctr" eaLnBrk="1" hangingPunct="1"/>
            <a:r>
              <a:rPr lang="ru-RU" altLang="ru-RU" sz="4000" b="1" dirty="0"/>
              <a:t>Гранты, конкурсы на развитие сельских территорий</a:t>
            </a:r>
          </a:p>
        </p:txBody>
      </p:sp>
      <p:pic>
        <p:nvPicPr>
          <p:cNvPr id="13315" name="Picture 2" descr="E:\Я.Диск\!17_FPG\Бренд\page\pgrants_logo.png">
            <a:extLst>
              <a:ext uri="{FF2B5EF4-FFF2-40B4-BE49-F238E27FC236}">
                <a16:creationId xmlns:a16="http://schemas.microsoft.com/office/drawing/2014/main" id="{6153371F-51DA-45D0-ADA4-7DE3DDB83E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3088" y="1756569"/>
            <a:ext cx="3286125" cy="1155700"/>
          </a:xfrm>
        </p:spPr>
      </p:pic>
      <p:pic>
        <p:nvPicPr>
          <p:cNvPr id="13316" name="Рисунок 5">
            <a:extLst>
              <a:ext uri="{FF2B5EF4-FFF2-40B4-BE49-F238E27FC236}">
                <a16:creationId xmlns:a16="http://schemas.microsoft.com/office/drawing/2014/main" id="{B65DFDC4-D962-453E-9CE0-C9F7E4D4C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3440113"/>
            <a:ext cx="34702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Рисунок 9">
            <a:extLst>
              <a:ext uri="{FF2B5EF4-FFF2-40B4-BE49-F238E27FC236}">
                <a16:creationId xmlns:a16="http://schemas.microsoft.com/office/drawing/2014/main" id="{8C0611D8-1BCB-4BC8-837C-F7276BD71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7" y="5083602"/>
            <a:ext cx="9839325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Рисунок 12">
            <a:extLst>
              <a:ext uri="{FF2B5EF4-FFF2-40B4-BE49-F238E27FC236}">
                <a16:creationId xmlns:a16="http://schemas.microsoft.com/office/drawing/2014/main" id="{F9CC83B3-A190-40E0-BA25-5C2E548E1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524" y="1732756"/>
            <a:ext cx="3546475" cy="1299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2">
            <a:extLst>
              <a:ext uri="{FF2B5EF4-FFF2-40B4-BE49-F238E27FC236}">
                <a16:creationId xmlns:a16="http://schemas.microsoft.com/office/drawing/2014/main" id="{5854EA1B-3493-4327-8BE7-A764E2339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7" y="1732756"/>
            <a:ext cx="3095625" cy="121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C5067E-41FA-4E8F-95DA-C43322B4DD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0514" y="3498729"/>
            <a:ext cx="3269820" cy="130345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BA9649-6C43-4108-A8E0-6D0F4950A6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77570" y="3608442"/>
            <a:ext cx="3205253" cy="108403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AB22378-024B-43B5-AFFA-DE748A430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548905"/>
              </p:ext>
            </p:extLst>
          </p:nvPr>
        </p:nvGraphicFramePr>
        <p:xfrm>
          <a:off x="0" y="867455"/>
          <a:ext cx="12174583" cy="5563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6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58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244"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ГРАНТОДАТЕЛЬ</a:t>
                      </a:r>
                      <a:endParaRPr lang="ru-RU" sz="15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НАЗВАНИЕ КОНКУРСА</a:t>
                      </a:r>
                      <a:endParaRPr lang="ru-RU" sz="15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348">
                <a:tc>
                  <a:txBody>
                    <a:bodyPr/>
                    <a:lstStyle/>
                    <a:p>
                      <a:r>
                        <a:rPr lang="ru-RU" sz="1500" b="1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Благотворительный фонд Владимира Потанина (РФ)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«Музей 4.0», Музейный волонтер, Спорт для всех, Практики личной филантропии, Общее дело</a:t>
                      </a:r>
                      <a:endParaRPr lang="ru-RU" sz="15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062">
                <a:tc>
                  <a:txBody>
                    <a:bodyPr/>
                    <a:lstStyle/>
                    <a:p>
                      <a:r>
                        <a:rPr lang="ru-RU" sz="1500" b="1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«Русский мир» (РФ)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Гранты фонда «Русский мир» </a:t>
                      </a: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2418">
                <a:tc>
                  <a:txBody>
                    <a:bodyPr/>
                    <a:lstStyle/>
                    <a:p>
                      <a:r>
                        <a:rPr lang="ru-RU" sz="1500" b="1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Всероссийский проект в области социальной ответственности «Герои нашего времени» (РФ)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для СМИ «Герои пера»</a:t>
                      </a:r>
                    </a:p>
                    <a:p>
                      <a:endParaRPr lang="ru-RU" sz="15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619">
                <a:tc>
                  <a:txBody>
                    <a:bodyPr/>
                    <a:lstStyle/>
                    <a:p>
                      <a:r>
                        <a:rPr lang="ru-RU" sz="1500" b="1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поддержки и развития филантропии (РФ)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«Создавая возможности» </a:t>
                      </a:r>
                      <a:endParaRPr lang="ru-RU" sz="15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15">
                <a:tc>
                  <a:txBody>
                    <a:bodyPr/>
                    <a:lstStyle/>
                    <a:p>
                      <a:r>
                        <a:rPr lang="ru-RU" sz="1500" b="1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Благотворительный фонд преподобного Серафима Саровского (РФ)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tc>
                  <a:txBody>
                    <a:bodyPr/>
                    <a:lstStyle/>
                    <a:p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Международный открытый </a:t>
                      </a:r>
                      <a:r>
                        <a:rPr lang="ru-RU" sz="1500" b="0" kern="12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грантовый</a:t>
                      </a:r>
                      <a:r>
                        <a:rPr lang="ru-RU" sz="1500" b="0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конкурс «Православная инициатива» </a:t>
                      </a:r>
                      <a:endParaRPr lang="ru-RU" sz="15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863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1860"/>
                        </a:lnSpc>
                        <a:tabLst>
                          <a:tab pos="457200" algn="l"/>
                        </a:tabLst>
                      </a:pPr>
                      <a:r>
                        <a:rPr lang="ru-RU" sz="1500" b="1" u="non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Фонд поддержки слепоглухих «Со-единение»</a:t>
                      </a:r>
                      <a:endParaRPr lang="ru-RU" sz="1500" b="1" u="non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Программы: Региональное развитие, информирование и вовлечение, наука и образование.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8304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АНО «Россия – страна возможностей»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Всероссийский проект «Моя страна –моя Россия»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415518"/>
                  </a:ext>
                </a:extLst>
              </a:tr>
              <a:tr h="1927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Православная инициатива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Международный открытый грантовый конкурс «Православная инициатива 2021–2022»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5813726"/>
                  </a:ext>
                </a:extLst>
              </a:tr>
              <a:tr h="29784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«Российский Союз Молодежи» (РФ)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Всероссийский конкурс молодежных социальных проектов «Пространство развития» 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417707"/>
                  </a:ext>
                </a:extLst>
              </a:tr>
              <a:tr h="29784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Общероссийский конкурс профилактических программ в сфере охраны психического здоровья детей и подростков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«Здоровое поколение» - до 200 тыс. руб.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4936815"/>
                  </a:ext>
                </a:extLst>
              </a:tr>
            </a:tbl>
          </a:graphicData>
        </a:graphic>
      </p:graphicFrame>
      <p:sp>
        <p:nvSpPr>
          <p:cNvPr id="14364" name="TextBox 4">
            <a:extLst>
              <a:ext uri="{FF2B5EF4-FFF2-40B4-BE49-F238E27FC236}">
                <a16:creationId xmlns:a16="http://schemas.microsoft.com/office/drawing/2014/main" id="{9448906F-1931-495F-A46B-BC21107016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0" y="221342"/>
            <a:ext cx="60944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3600" b="1" dirty="0"/>
              <a:t>Гранты и конкурсы </a:t>
            </a:r>
            <a:endParaRPr lang="ru-RU" altLang="ru-RU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CE6FBADE-DDAB-4352-AD98-551F29CB5B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974630"/>
              </p:ext>
            </p:extLst>
          </p:nvPr>
        </p:nvGraphicFramePr>
        <p:xfrm>
          <a:off x="0" y="927368"/>
          <a:ext cx="12157166" cy="5641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9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97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ГРАНТОДАТЕЛЬ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НАЗВАНИЕ КОНКУРСА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715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содействия инновациям (РФ)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«Бизнес-старт»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9317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Благотворительный фонд Тимченко 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Всероссийские конкурсы «Культурная мозаика малых городов и сёл», «Активное долголетие» до 150 </a:t>
                      </a:r>
                      <a:r>
                        <a:rPr lang="ru-RU" sz="1800" b="0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тыс.р</a:t>
                      </a: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., «Семейная гавань» – до 1,5 млн. руб.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6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сохранения и популяризации наследия Даниила Гранина и Российская национальная библиотека (Санкт-Петербург)</a:t>
                      </a:r>
                      <a:endParaRPr lang="ru-RU" sz="16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Всероссийского конкурса для общедоступных библиотек РФ 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поддержки детей, находящихся в трудной жизненной ситуации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(РФ)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Конкурсный отбор социальных проектов</a:t>
                      </a:r>
                    </a:p>
                    <a:p>
                      <a:pPr algn="just"/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Выделение грантов осуществляется по результатам </a:t>
                      </a:r>
                      <a:r>
                        <a:rPr lang="ru-RU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конкурсного отбора:</a:t>
                      </a:r>
                      <a:br>
                        <a:rPr lang="ru-RU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- программ субъектов Российской Федерации  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комплексов мер субъектов Российской Федерации </a:t>
                      </a:r>
                      <a:endParaRPr lang="ru-RU" sz="1200" b="1" u="sng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пилотных проектов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инновационных социальных проектов муниципальных образований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и</a:t>
                      </a: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нновационных социальных проектов учреждений и организаций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профессиональные </a:t>
                      </a:r>
                      <a:r>
                        <a:rPr lang="ru-RU" sz="1200" b="1" u="sng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стажировочные</a:t>
                      </a:r>
                      <a:r>
                        <a:rPr lang="ru-RU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 площадки</a:t>
                      </a:r>
                      <a:r>
                        <a:rPr lang="ru-RU" sz="120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Президентский фонд культурных инициатив</a:t>
                      </a: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r>
                        <a:rPr lang="ru-RU" sz="1800" b="0" dirty="0">
                          <a:latin typeface="Times New Roman" pitchFamily="18" charset="0"/>
                          <a:cs typeface="Times New Roman" pitchFamily="18" charset="0"/>
                        </a:rPr>
                        <a:t>Конкурс президентских грантов на реализацию проектов в области культуры, искусства и креативных индустрий</a:t>
                      </a: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3510114916"/>
                  </a:ext>
                </a:extLst>
              </a:tr>
              <a:tr h="182881">
                <a:tc>
                  <a:txBody>
                    <a:bodyPr/>
                    <a:lstStyle/>
                    <a:p>
                      <a:r>
                        <a:rPr lang="ru-RU" sz="16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 «Перспектива»</a:t>
                      </a: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социальных проектов «Мы сами» до 500 тыс. руб.</a:t>
                      </a: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878165791"/>
                  </a:ext>
                </a:extLst>
              </a:tr>
              <a:tr h="182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ПАО «Лукойл»</a:t>
                      </a: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r>
                        <a:rPr lang="ru-RU" sz="1800" b="0" dirty="0">
                          <a:latin typeface="Times New Roman" pitchFamily="18" charset="0"/>
                          <a:cs typeface="Times New Roman" pitchFamily="18" charset="0"/>
                        </a:rPr>
                        <a:t>Конкурс социальных и культурных проектов ПАО «Лукойл»</a:t>
                      </a: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3675840495"/>
                  </a:ext>
                </a:extLst>
              </a:tr>
            </a:tbl>
          </a:graphicData>
        </a:graphic>
      </p:graphicFrame>
      <p:sp>
        <p:nvSpPr>
          <p:cNvPr id="15385" name="TextBox 5">
            <a:extLst>
              <a:ext uri="{FF2B5EF4-FFF2-40B4-BE49-F238E27FC236}">
                <a16:creationId xmlns:a16="http://schemas.microsoft.com/office/drawing/2014/main" id="{F6A14977-8689-4D5D-8E2C-9D279E032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9713" y="247650"/>
            <a:ext cx="60944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3600" b="1"/>
              <a:t>Гранты и конкурсы </a:t>
            </a:r>
            <a:endParaRPr lang="ru-RU" altLang="ru-RU" sz="3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794F6EE4-DDE8-4D56-B831-9F47BD89F7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011949"/>
              </p:ext>
            </p:extLst>
          </p:nvPr>
        </p:nvGraphicFramePr>
        <p:xfrm>
          <a:off x="235131" y="548119"/>
          <a:ext cx="11904618" cy="5941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5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989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33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ГРАНТОДАТЕЛЬ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НАЗВАНИЕ КОНКУРСА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8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5771">
                <a:tc>
                  <a:txBody>
                    <a:bodyPr/>
                    <a:lstStyle/>
                    <a:p>
                      <a:r>
                        <a:rPr lang="ru-RU" sz="145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АО «Райффайзенбанк», благотворительный фонд «Хорошие истории»</a:t>
                      </a:r>
                      <a:endParaRPr lang="ru-RU" sz="14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социально значимых просветительских проектов для пожилых людей «Серебряный возраст» - до 100 тыс. руб.</a:t>
                      </a:r>
                      <a:endParaRPr lang="ru-RU" sz="1450" b="1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342">
                <a:tc>
                  <a:txBody>
                    <a:bodyPr/>
                    <a:lstStyle/>
                    <a:p>
                      <a:r>
                        <a:rPr lang="ru-RU" sz="145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Общественная палата  РФ (РФ)</a:t>
                      </a:r>
                      <a:endParaRPr lang="ru-RU" sz="14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ru-RU" sz="145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«Мой проект — моей стране!» </a:t>
                      </a:r>
                      <a:endParaRPr lang="ru-RU" sz="145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852">
                <a:tc>
                  <a:txBody>
                    <a:bodyPr/>
                    <a:lstStyle/>
                    <a:p>
                      <a:r>
                        <a:rPr lang="ru-RU" sz="145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поддержки социальных инициатив в сфере детства «Навстречу переменам» (РФ)</a:t>
                      </a:r>
                      <a:endParaRPr lang="ru-RU" sz="14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социально-предпринимательских проектов</a:t>
                      </a:r>
                      <a:endParaRPr lang="ru-RU" sz="1450" b="1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140">
                <a:tc>
                  <a:txBody>
                    <a:bodyPr/>
                    <a:lstStyle/>
                    <a:p>
                      <a:r>
                        <a:rPr lang="ru-RU" sz="145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Фонд президентских грантов</a:t>
                      </a: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Грант Президента Российской Федерации на развитие гражданского общества</a:t>
                      </a:r>
                      <a:endParaRPr lang="ru-RU" sz="1450" b="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67809198"/>
                  </a:ext>
                </a:extLst>
              </a:tr>
              <a:tr h="600891">
                <a:tc>
                  <a:txBody>
                    <a:bodyPr/>
                    <a:lstStyle/>
                    <a:p>
                      <a:r>
                        <a:rPr lang="ru-RU" sz="145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Фонд Президентских грантов (конкурс субъектов РФ) </a:t>
                      </a:r>
                    </a:p>
                  </a:txBody>
                  <a:tcPr marL="91436" marR="91436" marT="45721" marB="4572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Конкурсный отбор на предоставление грантов в форме субсидий некоммерческим организациям на развитие гражданского общества в Республике Мордовия</a:t>
                      </a:r>
                    </a:p>
                  </a:txBody>
                  <a:tcPr marL="91436" marR="91436" marT="45721" marB="4572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2183">
                <a:tc>
                  <a:txBody>
                    <a:bodyPr/>
                    <a:lstStyle/>
                    <a:p>
                      <a:r>
                        <a:rPr lang="ru-RU" sz="145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Конкурсы</a:t>
                      </a:r>
                      <a:r>
                        <a:rPr lang="ru-RU" sz="145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5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 Сбербанка «Вклад в будущее»</a:t>
                      </a: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«Добрый новогодний подарок»</a:t>
                      </a:r>
                    </a:p>
                    <a:p>
                      <a:endParaRPr lang="ru-RU" sz="14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1559">
                <a:tc>
                  <a:txBody>
                    <a:bodyPr/>
                    <a:lstStyle/>
                    <a:p>
                      <a:pPr algn="just"/>
                      <a:r>
                        <a:rPr lang="ru-RU" sz="145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Благотворительный фонд развития филантропии «КАФ»</a:t>
                      </a: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ru-RU" sz="145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Конкурс «ПроВозможности_5.0» поддержки НКО</a:t>
                      </a:r>
                    </a:p>
                    <a:p>
                      <a:r>
                        <a:rPr lang="ru-RU" sz="145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Обними «цифру», «Создавая возможности» – до 1,5 млн. руб.</a:t>
                      </a:r>
                    </a:p>
                    <a:p>
                      <a:endParaRPr lang="ru-RU" sz="1450" b="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141">
                <a:tc>
                  <a:txBody>
                    <a:bodyPr/>
                    <a:lstStyle/>
                    <a:p>
                      <a:pPr algn="just"/>
                      <a:r>
                        <a:rPr lang="ru-RU" sz="145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Росмолодежь</a:t>
                      </a: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ru-RU" sz="145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Всероссийский конкурс молодежных проектов: граждане до 35 лет – до 3 млн. руб., Молодежные коллективы – до 2 млн. руб., Творческие инициативы молодежи – до 3 млн. руб., Конкурс проектов в рамках молодежных форум – до 300 тыс. руб.</a:t>
                      </a: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1471214155"/>
                  </a:ext>
                </a:extLst>
              </a:tr>
              <a:tr h="295375">
                <a:tc>
                  <a:txBody>
                    <a:bodyPr/>
                    <a:lstStyle/>
                    <a:p>
                      <a:pPr algn="just"/>
                      <a:r>
                        <a:rPr lang="ru-RU" sz="14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Молодежный форум </a:t>
                      </a:r>
                      <a:r>
                        <a:rPr lang="en-US" sz="14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</a:t>
                      </a:r>
                      <a:r>
                        <a:rPr lang="ru-RU" sz="14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Волга</a:t>
                      </a: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Молодежный форум </a:t>
                      </a:r>
                      <a:r>
                        <a:rPr lang="en-US" sz="1400" b="0" i="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Волга, гранты до 300 тыс. руб.</a:t>
                      </a: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val="2160421840"/>
                  </a:ext>
                </a:extLst>
              </a:tr>
            </a:tbl>
          </a:graphicData>
        </a:graphic>
      </p:graphicFrame>
      <p:sp>
        <p:nvSpPr>
          <p:cNvPr id="16412" name="TextBox 9">
            <a:extLst>
              <a:ext uri="{FF2B5EF4-FFF2-40B4-BE49-F238E27FC236}">
                <a16:creationId xmlns:a16="http://schemas.microsoft.com/office/drawing/2014/main" id="{FFB3C5E8-1F2F-4243-B8E6-1EF0ECBF4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0034" y="-36656"/>
            <a:ext cx="40712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3200" b="1" dirty="0"/>
              <a:t>Гранты и конкурсы </a:t>
            </a:r>
            <a:endParaRPr lang="ru-RU" altLang="ru-RU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F5A4F8E-83A6-45C1-9F92-84398CDEE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53139"/>
            <a:ext cx="10515600" cy="342382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Направления:</a:t>
            </a:r>
          </a:p>
          <a:p>
            <a:pPr>
              <a:buFontTx/>
              <a:buChar char="-"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мероприятий по закупке оборудования, покрытий и комплектующих для создания или модернизации спортивных велодорожек.</a:t>
            </a:r>
          </a:p>
          <a:p>
            <a:pPr>
              <a:buFontTx/>
              <a:buChar char="-"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мероприятий по закупке и монтажу оборудования для создания «умных» спортивных площадок.</a:t>
            </a:r>
          </a:p>
          <a:p>
            <a:pPr>
              <a:buFontTx/>
              <a:buChar char="-"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мероприятий по созданию (реконструкции) объектов спортивной инфраструктуры массового спорта на соглашений о ГЧП (МЧП) или концессионных соглашений.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5C1C710-EB10-43CE-8506-9BB98A69137F}"/>
              </a:ext>
            </a:extLst>
          </p:cNvPr>
          <p:cNvSpPr/>
          <p:nvPr/>
        </p:nvSpPr>
        <p:spPr>
          <a:xfrm>
            <a:off x="612475" y="232913"/>
            <a:ext cx="11015933" cy="21127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Субсидия из федерального бюджета бюджетам субъектам РФ на финансирование создания (реконструкции) объектов спортивной инфраструктуры массового спорта в рамках федерального проекта </a:t>
            </a: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«Бизнес – спринт» (Я выбираю спорт)» </a:t>
            </a: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(Министерство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спорта Российской Федерации).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15928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C312DC4-1CD0-48C9-BC10-A33DB114C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5725" indent="0" algn="just">
              <a:lnSpc>
                <a:spcPct val="107000"/>
              </a:lnSpc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Участники: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180975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630555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сельскохозяйственный товаропроизводитель (за исключением личных подсобных хозяйств), соответствующий критериям микро- и малого предпринимательства в соответствии с ФЗ «О развитии малого и среднего предпринимательства в РФ», зарегистрированный и осуществляющий деятельность на сельской территории или на территории сельской агломерации субъекта Российской Федерации, дополнительным видом деятельности которого является развитие сельского туризма.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180975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endParaRPr lang="ru-RU" sz="1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9525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 подачи заявки: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ориентировочно июль 2021 г. (ежегодно)</a:t>
            </a:r>
          </a:p>
          <a:p>
            <a:pPr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endParaRPr lang="ru-RU" sz="1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Сумма гранта: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определяется в зависимости от размера собственных средств заявителя, направленных на реализацию проекта развития сельского туризма: до 10 млн. (включительно) при направлении не менее 25% собственных средств заявителя от стоимости проекта развития сельского туризма на его реализацию.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A78E740-DEE8-4872-9E05-FCEF0C0CB0B9}"/>
              </a:ext>
            </a:extLst>
          </p:cNvPr>
          <p:cNvSpPr/>
          <p:nvPr/>
        </p:nvSpPr>
        <p:spPr>
          <a:xfrm>
            <a:off x="612475" y="232913"/>
            <a:ext cx="11015933" cy="134572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Субсидия из федерального бюджета бюджетам субъектам РФ на развитие сельского туризма. Грант «Агротуризм»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(Министерство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сельского хозяйства Российской Федерации).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19472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48FE041-9C24-4FBE-BF23-E7D2DE188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92" y="1639018"/>
            <a:ext cx="10790208" cy="4537945"/>
          </a:xfrm>
        </p:spPr>
        <p:txBody>
          <a:bodyPr/>
          <a:lstStyle/>
          <a:p>
            <a:pPr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Участники: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юридические лица (за исключением некоммерческих организаций, являющихся государственными (муниципальными) учреждениями) и индивидуальным предпринимателям.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Направления: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Приобретение туристского оборудования, модульных гостиниц, оборудования для туристских информационных центров, пунктов проката, объектов туристского показа и развлекательной инфраструктуры, товаров для отдыха и спортивного инвентаря, а также прогулочных катеров, снегоходов, мототехники, электромобилей, микроавтобусов, легковых автомобилей от 6 посадочных мест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новых туристских маршрутов, включая маркировку, навигацию, обеспечение безопасности, организацию выделенных зон отдыха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аудиогидов и мобильных приложений-путеводителей по туристским маршрутам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и развитие доступной туристской среды для людей с ограниченными возможностями здоровья, стимулирование развития инклюзивного туризма (оборудование пандусов, подъемников, адаптационные работы по созданию безбарьерной среды.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Сумма гранта: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до 3000,0 тыс. руб.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 подачи заявки: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ориентировочно октябрь 2021 г.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D574438-433F-4003-8663-D4D4BF47F3F5}"/>
              </a:ext>
            </a:extLst>
          </p:cNvPr>
          <p:cNvSpPr/>
          <p:nvPr/>
        </p:nvSpPr>
        <p:spPr>
          <a:xfrm>
            <a:off x="612475" y="232913"/>
            <a:ext cx="11015933" cy="14061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на грантовую поддержку общественных и предпринимательских инициатив, направленных на развитие внутреннего и въездного туризма.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Постановление Правительства РФ от 7 декабря 2019 г. № 1619 "Об утверждении Правил предоставления субсидий из федерального бюджета на грантовую поддержку общественных и предпринимательских инициатив, направленных на развитие внутреннего и въездного туризма".</a:t>
            </a:r>
            <a:endParaRPr lang="ru-RU" sz="1600" dirty="0">
              <a:solidFill>
                <a:srgbClr val="0563C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Федеральное агентство туризма). 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34344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22461C7-3559-4B53-9000-F3C7F07D5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92" y="1639018"/>
            <a:ext cx="10790208" cy="4351338"/>
          </a:xfrm>
        </p:spPr>
        <p:txBody>
          <a:bodyPr/>
          <a:lstStyle/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Участники:</a:t>
            </a: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муниципальные образования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"исторические поселения". Проекты, представленные муниципальными образованиями для участия в конкурсе в категории "исторические поселения", должны быть разработаны для ценной в историко-культурном отношении территории муниципального образования, на которой представлена историческая застройка, формирующая его историко-градостроительную среду, сосредоточены группы недвижимых памятников истории и культуры, участки древнего культурного слоя и элементы природного и историко-культурного ландшафта, составляющие индивидуальный исторически сложившийся облик муниципального образования;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"малые города". В зависимости от численности населения, проживающего в малых городах, категория "малые города" делится на следующие подгруппы: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подгруппа - малые города с численностью населения от 50 тыс. человек до 100 тыс. человек (включительно);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 подгруппа - малые города с численностью населения от 20 тыс. человек до 50 тыс. человек (включительно);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 подгруппа - малые города с численностью населения до 20 тыс. человек (включительно);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Сумма гранта: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денежная премия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 подачи заявки: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Конкурс проводится ежегодно в отношении представляемых муниципальными образованиями: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проектов, реализация которых предусмотрена в 2022-2023 годах, - до 1 сентября 2021 г.;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проектов, реализация которых предусмотрена в 2023-2024 годах, - до 1 сентября 2022 г.;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проектов, реализация которых предусмотрена в 2024-2025 годах, - до 1 сентября 2023 г.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F57391B-A97E-4DF4-8946-0207FF10C9A0}"/>
              </a:ext>
            </a:extLst>
          </p:cNvPr>
          <p:cNvSpPr/>
          <p:nvPr/>
        </p:nvSpPr>
        <p:spPr>
          <a:xfrm>
            <a:off x="612475" y="232913"/>
            <a:ext cx="11015933" cy="14061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Всероссийский конкурс лучших проектов создания комфортной городской среды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(Постановление Правительства РФ от 7 марта 2018 г. N 237 "Об утверждении Правил предоставления средств государственной поддержки из федерального бюджета бюджетам субъектов Российской Федерации для поощрения муниципальных образований - победителей Всероссийского конкурса лучших проектов создания комфортной городской среды").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532858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92A2E8D-C401-4C1C-950F-870AEA7AC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0611"/>
            <a:ext cx="10515600" cy="4736352"/>
          </a:xfrm>
        </p:spPr>
        <p:txBody>
          <a:bodyPr/>
          <a:lstStyle/>
          <a:p>
            <a:pPr indent="0">
              <a:lnSpc>
                <a:spcPct val="107000"/>
              </a:lnSpc>
              <a:spcAft>
                <a:spcPts val="800"/>
              </a:spcAft>
              <a:buNone/>
              <a:tabLst>
                <a:tab pos="54038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Участники:</a:t>
            </a:r>
            <a:r>
              <a:rPr lang="ru-RU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ТОС, НКО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Срок: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проводиться ежегодно в четыре этапа с март по сентябрь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и экология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здорового образа жизни, физическая культура и спорт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Местные художественные промыслы, культурные инициативы, развитие туризма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Социальная поддержка населения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"/>
              <a:tabLst>
                <a:tab pos="540385" algn="l"/>
                <a:tab pos="63055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Охрана памятников и объектов культурного наследия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540385" algn="l"/>
                <a:tab pos="630555" algn="l"/>
              </a:tabLs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Денежная премия.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4E9F993-72AC-44B2-A0DD-35B1C34745DE}"/>
              </a:ext>
            </a:extLst>
          </p:cNvPr>
          <p:cNvSpPr/>
          <p:nvPr/>
        </p:nvSpPr>
        <p:spPr>
          <a:xfrm>
            <a:off x="612475" y="232913"/>
            <a:ext cx="11015933" cy="113868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Ассоциация «Общенациональная ассоциация территориального общественного самоуправления»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Всероссийский конкурс «Лучшая практика территориального общественного самоуправления»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736626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EE28AAC-ADEC-4685-95DB-53DDE9F44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475" y="1359799"/>
            <a:ext cx="10741325" cy="4351338"/>
          </a:xfrm>
        </p:spPr>
        <p:txBody>
          <a:bodyPr/>
          <a:lstStyle/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Участники: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Муниципальные округа, городские округа (городские округа с внутригородским делением),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городские и сельские поселения, распределяемые по следующим категориям участников конкурса: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I категория - муниципальные округа, городские округа (городские округа с внутригородским делением) и городские поселения;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II категория - сельские поселения.".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Сроки конкурса:</a:t>
            </a: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ежегодно, состоит из регионального и федерального этапов, проводимых последовательно.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градостроительная политика, обеспечение благоприятной среды жизнедеятельности населения и развитие жилищно-коммунального хозяйства;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муниципальная экономическая политика и управление муниципальными финансами;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в) обеспечение эффективной "обратной связи" с жителями муниципальных образований, развитие территориального общественного самоуправления и привлечение граждан к осуществлению (участию в осуществлении) местного самоуправления в иных формах;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г) укрепление межнационального мира и согласия, реализация иных мероприятий в сфере национальной политики на муниципальном уровне;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д) модернизация городского хозяйства посредством внедрения цифровых технологий и платформенных решений ("умный город").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Размер денежной премии по каждой номинации конкурса составляет от 3000-50000 тыс. руб.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81A74B7-1E8C-4713-925D-65A686109815}"/>
              </a:ext>
            </a:extLst>
          </p:cNvPr>
          <p:cNvSpPr/>
          <p:nvPr/>
        </p:nvSpPr>
        <p:spPr>
          <a:xfrm>
            <a:off x="612475" y="232913"/>
            <a:ext cx="11015933" cy="10610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Всероссийский конкурс "Лучшая муниципальная практика" </a:t>
            </a:r>
          </a:p>
          <a:p>
            <a:pPr algn="ctr"/>
            <a:r>
              <a:rPr lang="ru-RU" sz="2000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000" b="1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</a:t>
            </a:r>
            <a:r>
              <a:rPr lang="ru-RU" sz="2000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РФ от 18 августа 2016 г. №815)</a:t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  <a:p>
            <a:pPr algn="ctr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09977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1BF0145-CE6F-46FB-9296-DF51482F4A9D}"/>
              </a:ext>
            </a:extLst>
          </p:cNvPr>
          <p:cNvSpPr/>
          <p:nvPr/>
        </p:nvSpPr>
        <p:spPr>
          <a:xfrm>
            <a:off x="612475" y="232913"/>
            <a:ext cx="11015933" cy="10610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Всероссийский конкурс "Лучшая муниципальная практика" </a:t>
            </a:r>
          </a:p>
          <a:p>
            <a:pPr algn="ctr"/>
            <a:r>
              <a:rPr lang="ru-RU" sz="2000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000" b="1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</a:t>
            </a:r>
            <a:r>
              <a:rPr lang="ru-RU" sz="2000" dirty="0">
                <a:solidFill>
                  <a:srgbClr val="22272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РФ от 18 августа 2016 г. №815)</a:t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  <a:p>
            <a:pPr algn="ctr"/>
            <a:endParaRPr lang="ru-RU" sz="1600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8D45F6A8-E900-4A2B-95B2-3FB9970572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475" y="1359799"/>
            <a:ext cx="10741325" cy="4351338"/>
          </a:xfrm>
        </p:spPr>
        <p:txBody>
          <a:bodyPr/>
          <a:lstStyle/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Участники: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Муниципальные округа, городские округа (городские округа с внутригородским делением),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городские и сельские поселения, распределяемые по следующим категориям участников конкурса: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I категория - муниципальные округа, городские округа (городские округа с внутригородским делением) и городские поселения;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II категория - сельские поселения.".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Сроки конкурса:</a:t>
            </a: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ежегодно, состоит из регионального и федерального этапов, проводимых последовательно.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градостроительная политика, обеспечение благоприятной среды жизнедеятельности населения и развитие жилищно-коммунального хозяйства;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муниципальная экономическая политика и управление муниципальными финансами;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в) обеспечение эффективной "обратной связи" с жителями муниципальных образований, развитие территориального общественного самоуправления и привлечение граждан к осуществлению (участию в осуществлении) местного самоуправления в иных формах;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г) укрепление межнационального мира и согласия, реализация иных мероприятий в сфере национальной политики на муниципальном уровне;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д) модернизация городского хозяйства посредством внедрения цифровых технологий и платформенных решений ("умный город").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  <a:tabLst>
                <a:tab pos="540385" algn="l"/>
              </a:tabLst>
            </a:pPr>
            <a:r>
              <a:rPr lang="ru-RU" sz="1600" b="1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Размер денежной премии по каждой номинации конкурса составляет от 3000-50000 тыс. руб.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31300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C403309-C766-4520-87E1-6B8A65EC66B6}"/>
              </a:ext>
            </a:extLst>
          </p:cNvPr>
          <p:cNvSpPr/>
          <p:nvPr/>
        </p:nvSpPr>
        <p:spPr>
          <a:xfrm>
            <a:off x="795130" y="268874"/>
            <a:ext cx="10774018" cy="9933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Преимущества для территории при реализации </a:t>
            </a:r>
            <a:b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</a:b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социальных проектов СО НКО</a:t>
            </a:r>
            <a:endParaRPr lang="ru-RU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трелка: пятиугольник 4">
            <a:extLst>
              <a:ext uri="{FF2B5EF4-FFF2-40B4-BE49-F238E27FC236}">
                <a16:creationId xmlns:a16="http://schemas.microsoft.com/office/drawing/2014/main" id="{13259703-4094-4493-A206-C1351F96846E}"/>
              </a:ext>
            </a:extLst>
          </p:cNvPr>
          <p:cNvSpPr/>
          <p:nvPr/>
        </p:nvSpPr>
        <p:spPr>
          <a:xfrm>
            <a:off x="845605" y="1581340"/>
            <a:ext cx="978408" cy="457200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: пятиугольник 5">
            <a:extLst>
              <a:ext uri="{FF2B5EF4-FFF2-40B4-BE49-F238E27FC236}">
                <a16:creationId xmlns:a16="http://schemas.microsoft.com/office/drawing/2014/main" id="{D0B0F83A-3E42-44E3-BA5D-26C5D9E0EDBB}"/>
              </a:ext>
            </a:extLst>
          </p:cNvPr>
          <p:cNvSpPr/>
          <p:nvPr/>
        </p:nvSpPr>
        <p:spPr>
          <a:xfrm>
            <a:off x="845605" y="3200400"/>
            <a:ext cx="978408" cy="457200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пятиугольник 8">
            <a:extLst>
              <a:ext uri="{FF2B5EF4-FFF2-40B4-BE49-F238E27FC236}">
                <a16:creationId xmlns:a16="http://schemas.microsoft.com/office/drawing/2014/main" id="{3B669256-C0F7-45F4-A68C-AAE26C9A9C85}"/>
              </a:ext>
            </a:extLst>
          </p:cNvPr>
          <p:cNvSpPr/>
          <p:nvPr/>
        </p:nvSpPr>
        <p:spPr>
          <a:xfrm>
            <a:off x="845605" y="2355735"/>
            <a:ext cx="983974" cy="457200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: пятиугольник 7">
            <a:extLst>
              <a:ext uri="{FF2B5EF4-FFF2-40B4-BE49-F238E27FC236}">
                <a16:creationId xmlns:a16="http://schemas.microsoft.com/office/drawing/2014/main" id="{3BB81106-B056-47B3-AD80-8B8689D992FC}"/>
              </a:ext>
            </a:extLst>
          </p:cNvPr>
          <p:cNvSpPr/>
          <p:nvPr/>
        </p:nvSpPr>
        <p:spPr>
          <a:xfrm>
            <a:off x="845605" y="5430552"/>
            <a:ext cx="978408" cy="457200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пятиугольник 9">
            <a:extLst>
              <a:ext uri="{FF2B5EF4-FFF2-40B4-BE49-F238E27FC236}">
                <a16:creationId xmlns:a16="http://schemas.microsoft.com/office/drawing/2014/main" id="{36E64324-FB48-48D4-B953-1E8201FD9638}"/>
              </a:ext>
            </a:extLst>
          </p:cNvPr>
          <p:cNvSpPr/>
          <p:nvPr/>
        </p:nvSpPr>
        <p:spPr>
          <a:xfrm>
            <a:off x="845605" y="4472610"/>
            <a:ext cx="978408" cy="457200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C27205B-CE64-4EF7-91F5-3A95CE2E5AFF}"/>
              </a:ext>
            </a:extLst>
          </p:cNvPr>
          <p:cNvSpPr/>
          <p:nvPr/>
        </p:nvSpPr>
        <p:spPr>
          <a:xfrm>
            <a:off x="2296887" y="1732558"/>
            <a:ext cx="959825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Удовлетворение потребностей социальных групп населения 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FD6F850-F1DA-484D-9E07-CB7925914631}"/>
              </a:ext>
            </a:extLst>
          </p:cNvPr>
          <p:cNvSpPr/>
          <p:nvPr/>
        </p:nvSpPr>
        <p:spPr>
          <a:xfrm>
            <a:off x="2296887" y="2534479"/>
            <a:ext cx="959825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рабочие места (возможность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софинансирования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затрат на заработную плату сотрудникам).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61CEF2A-6B12-4831-AA4F-5FB1685CF68A}"/>
              </a:ext>
            </a:extLst>
          </p:cNvPr>
          <p:cNvSpPr/>
          <p:nvPr/>
        </p:nvSpPr>
        <p:spPr>
          <a:xfrm>
            <a:off x="2296886" y="3637722"/>
            <a:ext cx="959825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Материальная база (оборудование, ремонт зданий, памятников, автомобили, средства реабилитации, новые спортивные площадки, оборудованные залы, музеи, общественные пространства)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74FB5F3-3509-437B-9246-84D504E0BF96}"/>
              </a:ext>
            </a:extLst>
          </p:cNvPr>
          <p:cNvSpPr/>
          <p:nvPr/>
        </p:nvSpPr>
        <p:spPr>
          <a:xfrm>
            <a:off x="2296886" y="4668243"/>
            <a:ext cx="959825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Привлечение внебюджетных источников (гранты, субсидии)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8A43057-01EF-424B-A31E-FE0D6391080C}"/>
              </a:ext>
            </a:extLst>
          </p:cNvPr>
          <p:cNvSpPr/>
          <p:nvPr/>
        </p:nvSpPr>
        <p:spPr>
          <a:xfrm>
            <a:off x="2296886" y="5542886"/>
            <a:ext cx="959825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уровня компетенций для представителей СО НКО 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FFB8223E-D729-4964-A8D2-F696AAC34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ru-RU" altLang="ru-RU" sz="2800" b="1"/>
              <a:t>Социальные проекты Республики Мордовия, </a:t>
            </a:r>
            <a:br>
              <a:rPr lang="ru-RU" altLang="ru-RU" sz="2800" b="1"/>
            </a:br>
            <a:r>
              <a:rPr lang="ru-RU" altLang="ru-RU" sz="2800" b="1"/>
              <a:t>поддержанные Фондом Президентских грантов</a:t>
            </a:r>
          </a:p>
        </p:txBody>
      </p:sp>
      <p:graphicFrame>
        <p:nvGraphicFramePr>
          <p:cNvPr id="3" name="Объект 12">
            <a:extLst>
              <a:ext uri="{FF2B5EF4-FFF2-40B4-BE49-F238E27FC236}">
                <a16:creationId xmlns:a16="http://schemas.microsoft.com/office/drawing/2014/main" id="{88018C90-4DD0-4598-A76E-A15647048E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9734290"/>
              </p:ext>
            </p:extLst>
          </p:nvPr>
        </p:nvGraphicFramePr>
        <p:xfrm>
          <a:off x="1168400" y="4121150"/>
          <a:ext cx="9855200" cy="261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Объект 12">
            <a:extLst>
              <a:ext uri="{FF2B5EF4-FFF2-40B4-BE49-F238E27FC236}">
                <a16:creationId xmlns:a16="http://schemas.microsoft.com/office/drawing/2014/main" id="{756FC0A0-6173-425D-AC56-277A4E2B4A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494436"/>
              </p:ext>
            </p:extLst>
          </p:nvPr>
        </p:nvGraphicFramePr>
        <p:xfrm>
          <a:off x="838200" y="1184275"/>
          <a:ext cx="10515600" cy="2936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7">
            <a:extLst>
              <a:ext uri="{FF2B5EF4-FFF2-40B4-BE49-F238E27FC236}">
                <a16:creationId xmlns:a16="http://schemas.microsoft.com/office/drawing/2014/main" id="{2DD5857B-ADF3-43B4-9578-8B57A3D32593}"/>
              </a:ext>
            </a:extLst>
          </p:cNvPr>
          <p:cNvSpPr/>
          <p:nvPr/>
        </p:nvSpPr>
        <p:spPr>
          <a:xfrm>
            <a:off x="1391364" y="107005"/>
            <a:ext cx="9487089" cy="496110"/>
          </a:xfrm>
          <a:prstGeom prst="roundRect">
            <a:avLst/>
          </a:prstGeom>
          <a:gradFill>
            <a:gsLst>
              <a:gs pos="0">
                <a:schemeClr val="accent1">
                  <a:lumMod val="110000"/>
                  <a:satMod val="105000"/>
                  <a:tint val="67000"/>
                </a:schemeClr>
              </a:gs>
              <a:gs pos="90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</a:schemeClr>
              </a:gs>
            </a:gsLst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проектов Республики Мордовия в конкурсах Фонда президентских грантов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002C83FD-DCEA-4519-8694-2F89075862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403125"/>
              </p:ext>
            </p:extLst>
          </p:nvPr>
        </p:nvGraphicFramePr>
        <p:xfrm>
          <a:off x="912826" y="751384"/>
          <a:ext cx="10444163" cy="17424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105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8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8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1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28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09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50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4301"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г.</a:t>
                      </a:r>
                      <a:endParaRPr lang="ru-RU" sz="2000" kern="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г.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2000" kern="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</a:t>
                      </a:r>
                      <a:endParaRPr lang="ru-RU" sz="2000" kern="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ndale Sans UI"/>
                          <a:cs typeface="Times New Roman" panose="02020603050405020304" pitchFamily="18" charset="0"/>
                        </a:rPr>
                        <a:t>2021 г.</a:t>
                      </a: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за 2017-2021 гг.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941">
                <a:tc>
                  <a:txBody>
                    <a:bodyPr/>
                    <a:lstStyle/>
                    <a:p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проектов 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2000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ru-RU" sz="2000" b="1" kern="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9884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В том числе из муниципальных районов</a:t>
                      </a:r>
                    </a:p>
                  </a:txBody>
                  <a:tcPr marL="68575" marR="68575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: скругленные углы 7">
            <a:extLst>
              <a:ext uri="{FF2B5EF4-FFF2-40B4-BE49-F238E27FC236}">
                <a16:creationId xmlns:a16="http://schemas.microsoft.com/office/drawing/2014/main" id="{D5491079-8B9D-40CC-BE21-084C14FBFF17}"/>
              </a:ext>
            </a:extLst>
          </p:cNvPr>
          <p:cNvSpPr/>
          <p:nvPr/>
        </p:nvSpPr>
        <p:spPr>
          <a:xfrm>
            <a:off x="1167491" y="2704729"/>
            <a:ext cx="9934832" cy="723652"/>
          </a:xfrm>
          <a:prstGeom prst="roundRect">
            <a:avLst/>
          </a:prstGeom>
          <a:gradFill>
            <a:gsLst>
              <a:gs pos="0">
                <a:schemeClr val="accent1">
                  <a:lumMod val="110000"/>
                  <a:satMod val="105000"/>
                  <a:tint val="67000"/>
                </a:schemeClr>
              </a:gs>
              <a:gs pos="90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</a:schemeClr>
              </a:gs>
            </a:gsLst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>
                <a:latin typeface="Arial Black" panose="020B0A04020102020204" pitchFamily="34" charset="0"/>
                <a:cs typeface="Aharoni" panose="02010803020104030203" pitchFamily="2" charset="-79"/>
              </a:rPr>
              <a:t>Количество проектов Республики Мордовия, победителей конкурсов 2017-2021 г. Фонда Президентских грантов и ПФКИ </a:t>
            </a:r>
            <a:endParaRPr lang="ru-RU" sz="12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6457AE9-5459-4D63-B95E-5DD7424D9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817926"/>
              </p:ext>
            </p:extLst>
          </p:nvPr>
        </p:nvGraphicFramePr>
        <p:xfrm>
          <a:off x="912826" y="3508557"/>
          <a:ext cx="10646871" cy="3065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8337">
                  <a:extLst>
                    <a:ext uri="{9D8B030D-6E8A-4147-A177-3AD203B41FA5}">
                      <a16:colId xmlns:a16="http://schemas.microsoft.com/office/drawing/2014/main" val="387000720"/>
                    </a:ext>
                  </a:extLst>
                </a:gridCol>
                <a:gridCol w="2859267">
                  <a:extLst>
                    <a:ext uri="{9D8B030D-6E8A-4147-A177-3AD203B41FA5}">
                      <a16:colId xmlns:a16="http://schemas.microsoft.com/office/drawing/2014/main" val="3197623209"/>
                    </a:ext>
                  </a:extLst>
                </a:gridCol>
                <a:gridCol w="2859267">
                  <a:extLst>
                    <a:ext uri="{9D8B030D-6E8A-4147-A177-3AD203B41FA5}">
                      <a16:colId xmlns:a16="http://schemas.microsoft.com/office/drawing/2014/main" val="2215755369"/>
                    </a:ext>
                  </a:extLst>
                </a:gridCol>
              </a:tblGrid>
              <a:tr h="292258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kern="5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</a:t>
                      </a:r>
                      <a:endParaRPr lang="ru-RU" sz="1600" kern="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ru-RU" sz="1600" kern="5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ФПГ</a:t>
                      </a:r>
                      <a:endParaRPr lang="ru-RU" sz="1600" kern="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ru-RU" sz="1600" kern="5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ПФКИ</a:t>
                      </a:r>
                      <a:endParaRPr lang="ru-RU" sz="1600" kern="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43723198"/>
                  </a:ext>
                </a:extLst>
              </a:tr>
              <a:tr h="2922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2017-2021 г.</a:t>
                      </a:r>
                    </a:p>
                  </a:txBody>
                  <a:tcPr marL="71366" marR="71366" marT="35683" marB="35683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2021 г.</a:t>
                      </a: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0594866"/>
                  </a:ext>
                </a:extLst>
              </a:tr>
              <a:tr h="292258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Проекты победители, кол.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143</a:t>
                      </a:r>
                      <a:endParaRPr lang="ru-RU" sz="1600" b="1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600" b="1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7257935"/>
                  </a:ext>
                </a:extLst>
              </a:tr>
              <a:tr h="292258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 грантов, млн. руб.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22,415</a:t>
                      </a:r>
                      <a:endParaRPr lang="ru-RU" sz="1600" kern="5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0517516"/>
                  </a:ext>
                </a:extLst>
              </a:tr>
              <a:tr h="292258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</a:t>
                      </a:r>
                      <a:r>
                        <a:rPr lang="ru-RU" sz="1600" kern="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endParaRPr lang="ru-RU" sz="1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kern="5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93364759"/>
                  </a:ext>
                </a:extLst>
              </a:tr>
              <a:tr h="380238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проекты из муниципальных районов, кол. 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25658218"/>
                  </a:ext>
                </a:extLst>
              </a:tr>
              <a:tr h="364649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 гранта, млн. руб.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ru-RU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  <a:endParaRPr lang="ru-RU" sz="1600" b="1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6,806</a:t>
                      </a:r>
                      <a:endParaRPr lang="ru-RU" sz="1600" b="1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34843116"/>
                  </a:ext>
                </a:extLst>
              </a:tr>
              <a:tr h="744433">
                <a:tc>
                  <a:txBody>
                    <a:bodyPr/>
                    <a:lstStyle/>
                    <a:p>
                      <a:pPr algn="just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содействии Регионального центра поддержки НКО «Союз» (за 2019-2021 гг.), млн. р.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9,82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71366" marR="71366" marT="35683" marB="3568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1,151</a:t>
                      </a:r>
                      <a:endParaRPr lang="ru-RU" sz="1600" kern="50" dirty="0">
                        <a:effectLst/>
                        <a:latin typeface="Arial" panose="020B0604020202020204" pitchFamily="34" charset="0"/>
                        <a:ea typeface="Andale Sans UI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724539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355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8C66493-C998-4F2C-A502-2FDDE307CD43}"/>
              </a:ext>
            </a:extLst>
          </p:cNvPr>
          <p:cNvSpPr/>
          <p:nvPr/>
        </p:nvSpPr>
        <p:spPr>
          <a:xfrm>
            <a:off x="3616179" y="1151843"/>
            <a:ext cx="93540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Спасибо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за внимание 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Кочеткова Светлана Андреевна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Региональный центр поддержки НКО «Союз»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г. Саранск, ул. Коммунистическая</a:t>
            </a:r>
            <a:r>
              <a:rPr lang="ru-RU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50 (35 </a:t>
            </a:r>
            <a:r>
              <a:rPr lang="ru-RU" b="1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каб</a:t>
            </a:r>
            <a:r>
              <a:rPr lang="ru-RU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rzrm</a:t>
            </a:r>
            <a: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13@</a:t>
            </a:r>
            <a:r>
              <a:rPr lang="en-US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mail.ru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тел. 89272740122</a:t>
            </a:r>
            <a:endParaRPr 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03B37A81-2D6B-4FE6-BDB9-EE7FB3CC3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482" y="1371600"/>
            <a:ext cx="2599016" cy="306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66518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4809</TotalTime>
  <Words>2284</Words>
  <Application>Microsoft Office PowerPoint</Application>
  <PresentationFormat>Широкоэкранный</PresentationFormat>
  <Paragraphs>259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Times New Roman</vt:lpstr>
      <vt:lpstr>Calibri Light</vt:lpstr>
      <vt:lpstr>Arial</vt:lpstr>
      <vt:lpstr>Calibri</vt:lpstr>
      <vt:lpstr>Arial Black</vt:lpstr>
      <vt:lpstr>Symbol</vt:lpstr>
      <vt:lpstr>Тема Office</vt:lpstr>
      <vt:lpstr>Презентация PowerPoint</vt:lpstr>
      <vt:lpstr>Формы взаимодействия НКО  с органами МСУ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Перспективные направления проектной деятельности для развития сельских территорий</vt:lpstr>
      <vt:lpstr>Гранты, конкурсы на развитие сельских территорий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Социальные проекты Республики Мордовия,  поддержанные Фондом Президентских грантов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User</cp:lastModifiedBy>
  <cp:revision>368</cp:revision>
  <cp:lastPrinted>2020-09-25T10:39:07Z</cp:lastPrinted>
  <dcterms:created xsi:type="dcterms:W3CDTF">2015-04-09T21:03:30Z</dcterms:created>
  <dcterms:modified xsi:type="dcterms:W3CDTF">2022-02-25T09:41:00Z</dcterms:modified>
</cp:coreProperties>
</file>