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4" r:id="rId2"/>
    <p:sldId id="306" r:id="rId3"/>
    <p:sldId id="307" r:id="rId4"/>
    <p:sldId id="308" r:id="rId5"/>
    <p:sldId id="309" r:id="rId6"/>
    <p:sldId id="261" r:id="rId7"/>
    <p:sldId id="301" r:id="rId8"/>
    <p:sldId id="310" r:id="rId9"/>
    <p:sldId id="305" r:id="rId10"/>
    <p:sldId id="294" r:id="rId11"/>
    <p:sldId id="295" r:id="rId12"/>
    <p:sldId id="296" r:id="rId13"/>
    <p:sldId id="297" r:id="rId14"/>
    <p:sldId id="298" r:id="rId15"/>
    <p:sldId id="299" r:id="rId16"/>
    <p:sldId id="302" r:id="rId17"/>
    <p:sldId id="304" r:id="rId18"/>
    <p:sldId id="300" r:id="rId1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0000"/>
    <a:srgbClr val="FF7C80"/>
    <a:srgbClr val="FFFFCC"/>
    <a:srgbClr val="996600"/>
    <a:srgbClr val="465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0" autoAdjust="0"/>
  </p:normalViewPr>
  <p:slideViewPr>
    <p:cSldViewPr>
      <p:cViewPr varScale="1">
        <p:scale>
          <a:sx n="93" d="100"/>
          <a:sy n="93" d="100"/>
        </p:scale>
        <p:origin x="-72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1.xlsx"/><Relationship Id="rId1" Type="http://schemas.openxmlformats.org/officeDocument/2006/relationships/image" Target="../media/image7.jp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_____Microsoft_Excel2.xlsx"/><Relationship Id="rId1" Type="http://schemas.openxmlformats.org/officeDocument/2006/relationships/image" Target="../media/image7.jp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_____Microsoft_Excel3.xlsx"/><Relationship Id="rId1" Type="http://schemas.openxmlformats.org/officeDocument/2006/relationships/image" Target="../media/image7.jp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3055555555555555E-2"/>
          <c:y val="0.47354184468160948"/>
          <c:w val="0.34011964129483818"/>
          <c:h val="0.451565236842858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Привлечено на реализачию данных мероприятий за период с 2012-2018 годы:</c:v>
                </c:pt>
              </c:strCache>
            </c:strRef>
          </c:tx>
          <c:explosion val="23"/>
          <c:dPt>
            <c:idx val="0"/>
            <c:bubble3D val="0"/>
            <c:explosion val="0"/>
            <c:spPr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c:spPr>
          </c:dPt>
          <c:dPt>
            <c:idx val="1"/>
            <c:bubble3D val="0"/>
            <c:spPr>
              <a:gradFill>
                <a:gsLst>
                  <a:gs pos="0">
                    <a:srgbClr val="FFF200"/>
                  </a:gs>
                  <a:gs pos="69000">
                    <a:srgbClr val="FF7A00"/>
                  </a:gs>
                  <a:gs pos="10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c:spPr>
          </c:dPt>
          <c:dPt>
            <c:idx val="2"/>
            <c:bubble3D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1056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274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Федеральный бюджет</c:v>
                </c:pt>
                <c:pt idx="1">
                  <c:v>Республиканский бюджет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714.3</c:v>
                </c:pt>
                <c:pt idx="1">
                  <c:v>246.2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3.3397090988626421E-2"/>
          <c:y val="0.84870243533202627"/>
          <c:w val="0.24708508311461072"/>
          <c:h val="9.6824359433365911E-2"/>
        </c:manualLayout>
      </c:layout>
      <c:overlay val="0"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blipFill dpi="0" rotWithShape="1">
      <a:blip xmlns:r="http://schemas.openxmlformats.org/officeDocument/2006/relationships" r:embed="rId1">
        <a:alphaModFix amt="30000"/>
      </a:blip>
      <a:srcRect/>
      <a:stretch>
        <a:fillRect/>
      </a:stretch>
    </a:blipFill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777777777777776E-2"/>
          <c:y val="0.37216945289863324"/>
          <c:w val="0.32761964129483817"/>
          <c:h val="0.4392027500400563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Привлечено на реализачию данных мероприятий за период с 2012-2018 годы:</c:v>
                </c:pt>
              </c:strCache>
            </c:strRef>
          </c:tx>
          <c:explosion val="23"/>
          <c:dPt>
            <c:idx val="0"/>
            <c:bubble3D val="0"/>
            <c:explosion val="19"/>
            <c:spPr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c:spPr>
          </c:dPt>
          <c:dPt>
            <c:idx val="1"/>
            <c:bubble3D val="0"/>
            <c:explosion val="14"/>
            <c:spPr>
              <a:gradFill>
                <a:gsLst>
                  <a:gs pos="0">
                    <a:srgbClr val="FFF200"/>
                  </a:gs>
                  <a:gs pos="69000">
                    <a:srgbClr val="FF7A00"/>
                  </a:gs>
                  <a:gs pos="10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37,75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7901356080489944E-2"/>
                  <c:y val="-6.89894903287390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15,0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2745734908136452E-2"/>
                  <c:y val="-0.1387211192353091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7862314085739281E-2"/>
                  <c:y val="5.672648747485402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гранты СФ</c:v>
                </c:pt>
                <c:pt idx="1">
                  <c:v>гранты СПОК</c:v>
                </c:pt>
                <c:pt idx="2">
                  <c:v>гранты Агростартап</c:v>
                </c:pt>
                <c:pt idx="3">
                  <c:v>субсидии СПОК</c:v>
                </c:pt>
                <c:pt idx="4">
                  <c:v>субсидии ЦК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37.75</c:v>
                </c:pt>
                <c:pt idx="1">
                  <c:v>15</c:v>
                </c:pt>
                <c:pt idx="2">
                  <c:v>48.308699999999995</c:v>
                </c:pt>
                <c:pt idx="3">
                  <c:v>39.134010000000004</c:v>
                </c:pt>
                <c:pt idx="4">
                  <c:v>3.0611999999999999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7.0082020997375314E-3"/>
          <c:y val="0.77947250923633504"/>
          <c:w val="0.34986286089238844"/>
          <c:h val="9.6824359433365911E-2"/>
        </c:manualLayout>
      </c:layout>
      <c:overlay val="0"/>
      <c:txPr>
        <a:bodyPr/>
        <a:lstStyle/>
        <a:p>
          <a:pPr>
            <a:defRPr sz="1050" b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blipFill dpi="0" rotWithShape="1">
      <a:blip xmlns:r="http://schemas.openxmlformats.org/officeDocument/2006/relationships" r:embed="rId1">
        <a:alphaModFix amt="30000"/>
      </a:blip>
      <a:srcRect/>
      <a:stretch>
        <a:fillRect/>
      </a:stretch>
    </a:blipFill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777777777777776E-2"/>
          <c:y val="0.37216945289863324"/>
          <c:w val="0.32761964129483817"/>
          <c:h val="0.43920275004005638"/>
        </c:manualLayout>
      </c:layout>
      <c:pie3DChart>
        <c:varyColors val="1"/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7.0082020997375314E-3"/>
          <c:y val="0.77947250923633504"/>
          <c:w val="8.3333333333333332E-3"/>
          <c:h val="7.4174920816811891E-3"/>
        </c:manualLayout>
      </c:layout>
      <c:overlay val="0"/>
      <c:txPr>
        <a:bodyPr/>
        <a:lstStyle/>
        <a:p>
          <a:pPr>
            <a:defRPr sz="1050" b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blipFill dpi="0" rotWithShape="1">
      <a:blip xmlns:r="http://schemas.openxmlformats.org/officeDocument/2006/relationships" r:embed="rId1">
        <a:alphaModFix amt="30000"/>
      </a:blip>
      <a:srcRect/>
      <a:stretch>
        <a:fillRect/>
      </a:stretch>
    </a:blipFill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  <c:userShapes r:id="rId3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539A18-3CF0-4473-8A90-6B234C487510}" type="doc">
      <dgm:prSet loTypeId="urn:microsoft.com/office/officeart/2008/layout/VerticalCurvedList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430CD80-F521-47C7-B192-E574DFC273ED}">
      <dgm:prSet phldrT="[Текст]" custT="1"/>
      <dgm:spPr/>
      <dgm:t>
        <a:bodyPr/>
        <a:lstStyle/>
        <a:p>
          <a:pPr marL="0" indent="0"/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Поддержка начинающих фермеров:</a:t>
          </a:r>
        </a:p>
        <a:p>
          <a:pPr marL="0" indent="0"/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выдано – 341 грант на сумму  382,8 млн. рублей,  создано 609 рабочих мест</a:t>
          </a:r>
          <a:endParaRPr lang="ru-RU" sz="1100" dirty="0"/>
        </a:p>
      </dgm:t>
    </dgm:pt>
    <dgm:pt modelId="{C92422B5-A21C-42FC-90A2-F13EF91028B2}" type="parTrans" cxnId="{41F61F3B-6225-4BAC-ACDC-54575D1DC601}">
      <dgm:prSet/>
      <dgm:spPr/>
      <dgm:t>
        <a:bodyPr/>
        <a:lstStyle/>
        <a:p>
          <a:endParaRPr lang="ru-RU"/>
        </a:p>
      </dgm:t>
    </dgm:pt>
    <dgm:pt modelId="{014E4025-FEAB-47D5-8117-EE295AD2C741}" type="sibTrans" cxnId="{41F61F3B-6225-4BAC-ACDC-54575D1DC601}">
      <dgm:prSet/>
      <dgm:spPr/>
      <dgm:t>
        <a:bodyPr/>
        <a:lstStyle/>
        <a:p>
          <a:endParaRPr lang="ru-RU"/>
        </a:p>
      </dgm:t>
    </dgm:pt>
    <dgm:pt modelId="{730F2386-1076-47CB-926D-C500B27818C0}">
      <dgm:prSet phldrT="[Текст]" custT="1"/>
      <dgm:spPr/>
      <dgm:t>
        <a:bodyPr/>
        <a:lstStyle/>
        <a:p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Развитие семейных  ферм:</a:t>
          </a:r>
        </a:p>
        <a:p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выдано – 79 грантов на сумму 591,2 млн. рублей,  создано 237  рабочих мест</a:t>
          </a:r>
          <a:endParaRPr lang="ru-RU" sz="1100" b="1" dirty="0"/>
        </a:p>
      </dgm:t>
    </dgm:pt>
    <dgm:pt modelId="{1C408E2F-48EA-4081-ACAE-FB5CBB883016}" type="parTrans" cxnId="{F5F923E1-0A02-4C8C-AEC2-86BD57927CC0}">
      <dgm:prSet/>
      <dgm:spPr/>
      <dgm:t>
        <a:bodyPr/>
        <a:lstStyle/>
        <a:p>
          <a:endParaRPr lang="ru-RU"/>
        </a:p>
      </dgm:t>
    </dgm:pt>
    <dgm:pt modelId="{6585CB9D-9EA7-4382-A2EF-6A59E73B22BD}" type="sibTrans" cxnId="{F5F923E1-0A02-4C8C-AEC2-86BD57927CC0}">
      <dgm:prSet/>
      <dgm:spPr/>
      <dgm:t>
        <a:bodyPr/>
        <a:lstStyle/>
        <a:p>
          <a:endParaRPr lang="ru-RU"/>
        </a:p>
      </dgm:t>
    </dgm:pt>
    <dgm:pt modelId="{CDB5C8FD-FE62-49FB-9242-6F79C64F6405}">
      <dgm:prSet custT="1"/>
      <dgm:spPr/>
      <dgm:t>
        <a:bodyPr/>
        <a:lstStyle/>
        <a:p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Развитие сельскохозяйственных потребительских кооперативов </a:t>
          </a:r>
        </a:p>
        <a:p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выдано – 10 грантов на сумму  99,4 млн. рублей,  создано 75 рабочих мест</a:t>
          </a:r>
          <a:endParaRPr lang="ru-RU" sz="1100" b="1" dirty="0"/>
        </a:p>
      </dgm:t>
    </dgm:pt>
    <dgm:pt modelId="{99DE3723-C781-4504-9317-94CF49F3E413}" type="parTrans" cxnId="{4F3CB45C-AE7F-4FCA-8FF9-DFE945105F72}">
      <dgm:prSet/>
      <dgm:spPr/>
      <dgm:t>
        <a:bodyPr/>
        <a:lstStyle/>
        <a:p>
          <a:endParaRPr lang="ru-RU"/>
        </a:p>
      </dgm:t>
    </dgm:pt>
    <dgm:pt modelId="{0419B738-BCCC-49F9-A644-E03C367A2531}" type="sibTrans" cxnId="{4F3CB45C-AE7F-4FCA-8FF9-DFE945105F72}">
      <dgm:prSet/>
      <dgm:spPr/>
      <dgm:t>
        <a:bodyPr/>
        <a:lstStyle/>
        <a:p>
          <a:endParaRPr lang="ru-RU"/>
        </a:p>
      </dgm:t>
    </dgm:pt>
    <dgm:pt modelId="{367898EB-4D54-4DF8-B32C-D8E42133EC6F}">
      <dgm:prSet custT="1"/>
      <dgm:spPr/>
      <dgm:t>
        <a:bodyPr/>
        <a:lstStyle/>
        <a:p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Гранты «Агростартап»</a:t>
          </a:r>
        </a:p>
        <a:p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выдано – 63 гранта на сумму  184,4 млн. рублей,  создано 119 рабочих мест</a:t>
          </a:r>
        </a:p>
      </dgm:t>
    </dgm:pt>
    <dgm:pt modelId="{2B30A1E0-3E18-4284-8EA2-B39D112530D8}" type="parTrans" cxnId="{1CDEE335-EF3D-4F14-9531-341B7049140B}">
      <dgm:prSet/>
      <dgm:spPr/>
      <dgm:t>
        <a:bodyPr/>
        <a:lstStyle/>
        <a:p>
          <a:endParaRPr lang="ru-RU"/>
        </a:p>
      </dgm:t>
    </dgm:pt>
    <dgm:pt modelId="{D95428A1-970F-4A4C-B743-85D1CF56B83C}" type="sibTrans" cxnId="{1CDEE335-EF3D-4F14-9531-341B7049140B}">
      <dgm:prSet/>
      <dgm:spPr/>
      <dgm:t>
        <a:bodyPr/>
        <a:lstStyle/>
        <a:p>
          <a:endParaRPr lang="ru-RU"/>
        </a:p>
      </dgm:t>
    </dgm:pt>
    <dgm:pt modelId="{1446BD26-1AF4-4FCD-8947-82A9A8207EAB}">
      <dgm:prSet custT="1"/>
      <dgm:spPr/>
      <dgm:t>
        <a:bodyPr/>
        <a:lstStyle/>
        <a:p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Субсидии </a:t>
          </a:r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сельскохозяйственным потребительским кооперативам</a:t>
          </a:r>
        </a:p>
        <a:p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выдано субсидий на сумму  60,5 млн. рублей,  вовлечено  806 члена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dgm:t>
    </dgm:pt>
    <dgm:pt modelId="{F5084348-F32A-4A4E-A1FE-AD522B70A23B}" type="parTrans" cxnId="{7198FCA3-B338-4E21-AA8E-BB1E7BA73D6B}">
      <dgm:prSet/>
      <dgm:spPr/>
      <dgm:t>
        <a:bodyPr/>
        <a:lstStyle/>
        <a:p>
          <a:endParaRPr lang="ru-RU"/>
        </a:p>
      </dgm:t>
    </dgm:pt>
    <dgm:pt modelId="{6FB0E058-7D55-4F3D-9C32-7EFA26B3FC6B}" type="sibTrans" cxnId="{7198FCA3-B338-4E21-AA8E-BB1E7BA73D6B}">
      <dgm:prSet/>
      <dgm:spPr/>
      <dgm:t>
        <a:bodyPr/>
        <a:lstStyle/>
        <a:p>
          <a:endParaRPr lang="ru-RU"/>
        </a:p>
      </dgm:t>
    </dgm:pt>
    <dgm:pt modelId="{72E4C9BB-2338-4156-920F-85119FC031E2}" type="pres">
      <dgm:prSet presAssocID="{EF539A18-3CF0-4473-8A90-6B234C48751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0DE5B3D-9494-4BDC-B038-911B7FC750E2}" type="pres">
      <dgm:prSet presAssocID="{EF539A18-3CF0-4473-8A90-6B234C487510}" presName="Name1" presStyleCnt="0"/>
      <dgm:spPr/>
    </dgm:pt>
    <dgm:pt modelId="{6226FBBA-536E-4530-A77D-910332526E22}" type="pres">
      <dgm:prSet presAssocID="{EF539A18-3CF0-4473-8A90-6B234C487510}" presName="cycle" presStyleCnt="0"/>
      <dgm:spPr/>
    </dgm:pt>
    <dgm:pt modelId="{0C961220-B283-497F-9B95-ED4D4A0860D0}" type="pres">
      <dgm:prSet presAssocID="{EF539A18-3CF0-4473-8A90-6B234C487510}" presName="srcNode" presStyleLbl="node1" presStyleIdx="0" presStyleCnt="5"/>
      <dgm:spPr/>
    </dgm:pt>
    <dgm:pt modelId="{419FCEDC-8463-4197-9816-97C51CF7CDBB}" type="pres">
      <dgm:prSet presAssocID="{EF539A18-3CF0-4473-8A90-6B234C487510}" presName="conn" presStyleLbl="parChTrans1D2" presStyleIdx="0" presStyleCnt="1"/>
      <dgm:spPr/>
      <dgm:t>
        <a:bodyPr/>
        <a:lstStyle/>
        <a:p>
          <a:endParaRPr lang="ru-RU"/>
        </a:p>
      </dgm:t>
    </dgm:pt>
    <dgm:pt modelId="{C0841FCC-BD3D-4B29-BB66-D15F588041BB}" type="pres">
      <dgm:prSet presAssocID="{EF539A18-3CF0-4473-8A90-6B234C487510}" presName="extraNode" presStyleLbl="node1" presStyleIdx="0" presStyleCnt="5"/>
      <dgm:spPr/>
    </dgm:pt>
    <dgm:pt modelId="{944E2CC0-64DA-46AB-80D5-54D5D69A26A9}" type="pres">
      <dgm:prSet presAssocID="{EF539A18-3CF0-4473-8A90-6B234C487510}" presName="dstNode" presStyleLbl="node1" presStyleIdx="0" presStyleCnt="5"/>
      <dgm:spPr/>
    </dgm:pt>
    <dgm:pt modelId="{BAD5743F-6237-4DC5-9807-541AC39D57F4}" type="pres">
      <dgm:prSet presAssocID="{3430CD80-F521-47C7-B192-E574DFC273ED}" presName="text_1" presStyleLbl="node1" presStyleIdx="0" presStyleCnt="5" custScaleY="1429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E8EE6-04D2-4015-94A0-E4318884AE47}" type="pres">
      <dgm:prSet presAssocID="{3430CD80-F521-47C7-B192-E574DFC273ED}" presName="accent_1" presStyleCnt="0"/>
      <dgm:spPr/>
    </dgm:pt>
    <dgm:pt modelId="{7C9DF6A6-3009-4EEF-A580-4400790F0690}" type="pres">
      <dgm:prSet presAssocID="{3430CD80-F521-47C7-B192-E574DFC273ED}" presName="accentRepeatNode" presStyleLbl="solidFgAcc1" presStyleIdx="0" presStyleCnt="5" custScaleX="114364" custScaleY="11436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D65D6B8-7D0A-4580-A913-D4DD7781D4A5}" type="pres">
      <dgm:prSet presAssocID="{730F2386-1076-47CB-926D-C500B27818C0}" presName="text_2" presStyleLbl="node1" presStyleIdx="1" presStyleCnt="5" custScaleY="142955" custLinFactNeighborY="18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35E83-77D6-4E9F-A344-9E5028EBC697}" type="pres">
      <dgm:prSet presAssocID="{730F2386-1076-47CB-926D-C500B27818C0}" presName="accent_2" presStyleCnt="0"/>
      <dgm:spPr/>
    </dgm:pt>
    <dgm:pt modelId="{8D0F1512-9CA3-4BB3-BFC7-B748A1B10A4A}" type="pres">
      <dgm:prSet presAssocID="{730F2386-1076-47CB-926D-C500B27818C0}" presName="accentRepeatNode" presStyleLbl="solidFgAcc1" presStyleIdx="1" presStyleCnt="5" custScaleX="114364" custScaleY="11436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8090D41-456E-4DBE-9621-E1A5B66CF88F}" type="pres">
      <dgm:prSet presAssocID="{CDB5C8FD-FE62-49FB-9242-6F79C64F6405}" presName="text_3" presStyleLbl="node1" presStyleIdx="2" presStyleCnt="5" custScaleY="142955" custLinFactNeighborY="15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A6BC0C-C331-4D33-B7E6-9E82FD9841C6}" type="pres">
      <dgm:prSet presAssocID="{CDB5C8FD-FE62-49FB-9242-6F79C64F6405}" presName="accent_3" presStyleCnt="0"/>
      <dgm:spPr/>
    </dgm:pt>
    <dgm:pt modelId="{2DAF42E9-472B-4C3B-8DA4-0E4977FE2A59}" type="pres">
      <dgm:prSet presAssocID="{CDB5C8FD-FE62-49FB-9242-6F79C64F6405}" presName="accentRepeatNode" presStyleLbl="solidFgAcc1" presStyleIdx="2" presStyleCnt="5" custScaleX="114364" custScaleY="11436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E080747-2FED-428C-9182-6CC133A518F1}" type="pres">
      <dgm:prSet presAssocID="{367898EB-4D54-4DF8-B32C-D8E42133EC6F}" presName="text_4" presStyleLbl="node1" presStyleIdx="3" presStyleCnt="5" custScaleY="142955" custLinFactNeighborY="267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3C3500-241C-454F-A686-8714616F2207}" type="pres">
      <dgm:prSet presAssocID="{367898EB-4D54-4DF8-B32C-D8E42133EC6F}" presName="accent_4" presStyleCnt="0"/>
      <dgm:spPr/>
    </dgm:pt>
    <dgm:pt modelId="{F5E42943-FA76-4209-AF9C-D256767A13A4}" type="pres">
      <dgm:prSet presAssocID="{367898EB-4D54-4DF8-B32C-D8E42133EC6F}" presName="accentRepeatNode" presStyleLbl="solidFgAcc1" presStyleIdx="3" presStyleCnt="5" custScaleX="114364" custScaleY="11436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BED92D6-57CE-4772-A9CD-8BD0332B2AD6}" type="pres">
      <dgm:prSet presAssocID="{1446BD26-1AF4-4FCD-8947-82A9A8207EAB}" presName="text_5" presStyleLbl="node1" presStyleIdx="4" presStyleCnt="5" custScaleY="142955" custLinFactNeighborY="344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35A3C3-3837-4459-A42E-1D2716CF3C89}" type="pres">
      <dgm:prSet presAssocID="{1446BD26-1AF4-4FCD-8947-82A9A8207EAB}" presName="accent_5" presStyleCnt="0"/>
      <dgm:spPr/>
    </dgm:pt>
    <dgm:pt modelId="{3CEF3414-8104-4316-BEDA-D49439DB5885}" type="pres">
      <dgm:prSet presAssocID="{1446BD26-1AF4-4FCD-8947-82A9A8207EAB}" presName="accentRepeatNode" presStyleLbl="solidFgAcc1" presStyleIdx="4" presStyleCnt="5" custScaleX="114364" custScaleY="114364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1CDEE335-EF3D-4F14-9531-341B7049140B}" srcId="{EF539A18-3CF0-4473-8A90-6B234C487510}" destId="{367898EB-4D54-4DF8-B32C-D8E42133EC6F}" srcOrd="3" destOrd="0" parTransId="{2B30A1E0-3E18-4284-8EA2-B39D112530D8}" sibTransId="{D95428A1-970F-4A4C-B743-85D1CF56B83C}"/>
    <dgm:cxn modelId="{7198FCA3-B338-4E21-AA8E-BB1E7BA73D6B}" srcId="{EF539A18-3CF0-4473-8A90-6B234C487510}" destId="{1446BD26-1AF4-4FCD-8947-82A9A8207EAB}" srcOrd="4" destOrd="0" parTransId="{F5084348-F32A-4A4E-A1FE-AD522B70A23B}" sibTransId="{6FB0E058-7D55-4F3D-9C32-7EFA26B3FC6B}"/>
    <dgm:cxn modelId="{F5F923E1-0A02-4C8C-AEC2-86BD57927CC0}" srcId="{EF539A18-3CF0-4473-8A90-6B234C487510}" destId="{730F2386-1076-47CB-926D-C500B27818C0}" srcOrd="1" destOrd="0" parTransId="{1C408E2F-48EA-4081-ACAE-FB5CBB883016}" sibTransId="{6585CB9D-9EA7-4382-A2EF-6A59E73B22BD}"/>
    <dgm:cxn modelId="{150F5ADB-CE38-451B-89F0-810D9039BBEB}" type="presOf" srcId="{014E4025-FEAB-47D5-8117-EE295AD2C741}" destId="{419FCEDC-8463-4197-9816-97C51CF7CDBB}" srcOrd="0" destOrd="0" presId="urn:microsoft.com/office/officeart/2008/layout/VerticalCurvedList"/>
    <dgm:cxn modelId="{EE90C89D-E9F8-4A8F-9BCA-F0698A04A748}" type="presOf" srcId="{1446BD26-1AF4-4FCD-8947-82A9A8207EAB}" destId="{CBED92D6-57CE-4772-A9CD-8BD0332B2AD6}" srcOrd="0" destOrd="0" presId="urn:microsoft.com/office/officeart/2008/layout/VerticalCurvedList"/>
    <dgm:cxn modelId="{A96BA39E-C4DA-4990-A99F-564E1AFF76D4}" type="presOf" srcId="{EF539A18-3CF0-4473-8A90-6B234C487510}" destId="{72E4C9BB-2338-4156-920F-85119FC031E2}" srcOrd="0" destOrd="0" presId="urn:microsoft.com/office/officeart/2008/layout/VerticalCurvedList"/>
    <dgm:cxn modelId="{F7C9B8EA-881A-476A-88E1-3859DD7318F9}" type="presOf" srcId="{367898EB-4D54-4DF8-B32C-D8E42133EC6F}" destId="{7E080747-2FED-428C-9182-6CC133A518F1}" srcOrd="0" destOrd="0" presId="urn:microsoft.com/office/officeart/2008/layout/VerticalCurvedList"/>
    <dgm:cxn modelId="{4F3CB45C-AE7F-4FCA-8FF9-DFE945105F72}" srcId="{EF539A18-3CF0-4473-8A90-6B234C487510}" destId="{CDB5C8FD-FE62-49FB-9242-6F79C64F6405}" srcOrd="2" destOrd="0" parTransId="{99DE3723-C781-4504-9317-94CF49F3E413}" sibTransId="{0419B738-BCCC-49F9-A644-E03C367A2531}"/>
    <dgm:cxn modelId="{41F61F3B-6225-4BAC-ACDC-54575D1DC601}" srcId="{EF539A18-3CF0-4473-8A90-6B234C487510}" destId="{3430CD80-F521-47C7-B192-E574DFC273ED}" srcOrd="0" destOrd="0" parTransId="{C92422B5-A21C-42FC-90A2-F13EF91028B2}" sibTransId="{014E4025-FEAB-47D5-8117-EE295AD2C741}"/>
    <dgm:cxn modelId="{2793627E-34BB-4D22-867B-10B4B33A6023}" type="presOf" srcId="{3430CD80-F521-47C7-B192-E574DFC273ED}" destId="{BAD5743F-6237-4DC5-9807-541AC39D57F4}" srcOrd="0" destOrd="0" presId="urn:microsoft.com/office/officeart/2008/layout/VerticalCurvedList"/>
    <dgm:cxn modelId="{F8E27439-BD72-4E53-9966-F5E8127F28CF}" type="presOf" srcId="{CDB5C8FD-FE62-49FB-9242-6F79C64F6405}" destId="{E8090D41-456E-4DBE-9621-E1A5B66CF88F}" srcOrd="0" destOrd="0" presId="urn:microsoft.com/office/officeart/2008/layout/VerticalCurvedList"/>
    <dgm:cxn modelId="{BFD377E6-B6B1-4F13-870C-C73736E8958C}" type="presOf" srcId="{730F2386-1076-47CB-926D-C500B27818C0}" destId="{3D65D6B8-7D0A-4580-A913-D4DD7781D4A5}" srcOrd="0" destOrd="0" presId="urn:microsoft.com/office/officeart/2008/layout/VerticalCurvedList"/>
    <dgm:cxn modelId="{7636453A-5452-4A5D-9046-7255584E883B}" type="presParOf" srcId="{72E4C9BB-2338-4156-920F-85119FC031E2}" destId="{00DE5B3D-9494-4BDC-B038-911B7FC750E2}" srcOrd="0" destOrd="0" presId="urn:microsoft.com/office/officeart/2008/layout/VerticalCurvedList"/>
    <dgm:cxn modelId="{FF1C747A-9EFD-4277-ABF6-89A579AA80A6}" type="presParOf" srcId="{00DE5B3D-9494-4BDC-B038-911B7FC750E2}" destId="{6226FBBA-536E-4530-A77D-910332526E22}" srcOrd="0" destOrd="0" presId="urn:microsoft.com/office/officeart/2008/layout/VerticalCurvedList"/>
    <dgm:cxn modelId="{A8EF26B0-327F-478E-BA73-6FD7D9AC89E8}" type="presParOf" srcId="{6226FBBA-536E-4530-A77D-910332526E22}" destId="{0C961220-B283-497F-9B95-ED4D4A0860D0}" srcOrd="0" destOrd="0" presId="urn:microsoft.com/office/officeart/2008/layout/VerticalCurvedList"/>
    <dgm:cxn modelId="{9491056B-DE62-48C7-B2EB-D10CB96ACAAA}" type="presParOf" srcId="{6226FBBA-536E-4530-A77D-910332526E22}" destId="{419FCEDC-8463-4197-9816-97C51CF7CDBB}" srcOrd="1" destOrd="0" presId="urn:microsoft.com/office/officeart/2008/layout/VerticalCurvedList"/>
    <dgm:cxn modelId="{34C45CDF-8375-496B-9C5E-F318657F6D85}" type="presParOf" srcId="{6226FBBA-536E-4530-A77D-910332526E22}" destId="{C0841FCC-BD3D-4B29-BB66-D15F588041BB}" srcOrd="2" destOrd="0" presId="urn:microsoft.com/office/officeart/2008/layout/VerticalCurvedList"/>
    <dgm:cxn modelId="{8F3BCCBD-F46F-4235-9824-20F6D95276AD}" type="presParOf" srcId="{6226FBBA-536E-4530-A77D-910332526E22}" destId="{944E2CC0-64DA-46AB-80D5-54D5D69A26A9}" srcOrd="3" destOrd="0" presId="urn:microsoft.com/office/officeart/2008/layout/VerticalCurvedList"/>
    <dgm:cxn modelId="{55ABFFB3-D259-423B-90C2-8397079875AC}" type="presParOf" srcId="{00DE5B3D-9494-4BDC-B038-911B7FC750E2}" destId="{BAD5743F-6237-4DC5-9807-541AC39D57F4}" srcOrd="1" destOrd="0" presId="urn:microsoft.com/office/officeart/2008/layout/VerticalCurvedList"/>
    <dgm:cxn modelId="{8C4D8588-D3D9-44DB-B36F-710870D2B33C}" type="presParOf" srcId="{00DE5B3D-9494-4BDC-B038-911B7FC750E2}" destId="{E5AE8EE6-04D2-4015-94A0-E4318884AE47}" srcOrd="2" destOrd="0" presId="urn:microsoft.com/office/officeart/2008/layout/VerticalCurvedList"/>
    <dgm:cxn modelId="{102A0B44-0D2E-46FD-87F3-AA52B97A5720}" type="presParOf" srcId="{E5AE8EE6-04D2-4015-94A0-E4318884AE47}" destId="{7C9DF6A6-3009-4EEF-A580-4400790F0690}" srcOrd="0" destOrd="0" presId="urn:microsoft.com/office/officeart/2008/layout/VerticalCurvedList"/>
    <dgm:cxn modelId="{A1FD34EB-EBE6-48D4-A94D-F5290D6EDAC3}" type="presParOf" srcId="{00DE5B3D-9494-4BDC-B038-911B7FC750E2}" destId="{3D65D6B8-7D0A-4580-A913-D4DD7781D4A5}" srcOrd="3" destOrd="0" presId="urn:microsoft.com/office/officeart/2008/layout/VerticalCurvedList"/>
    <dgm:cxn modelId="{EE1CADCA-E210-4E8F-B2E8-11EC5F1CE288}" type="presParOf" srcId="{00DE5B3D-9494-4BDC-B038-911B7FC750E2}" destId="{7C635E83-77D6-4E9F-A344-9E5028EBC697}" srcOrd="4" destOrd="0" presId="urn:microsoft.com/office/officeart/2008/layout/VerticalCurvedList"/>
    <dgm:cxn modelId="{D1A04F13-B628-45AF-A575-06A6D87CF205}" type="presParOf" srcId="{7C635E83-77D6-4E9F-A344-9E5028EBC697}" destId="{8D0F1512-9CA3-4BB3-BFC7-B748A1B10A4A}" srcOrd="0" destOrd="0" presId="urn:microsoft.com/office/officeart/2008/layout/VerticalCurvedList"/>
    <dgm:cxn modelId="{AFA5D43B-CC8F-45C7-9FFB-760221EA3E01}" type="presParOf" srcId="{00DE5B3D-9494-4BDC-B038-911B7FC750E2}" destId="{E8090D41-456E-4DBE-9621-E1A5B66CF88F}" srcOrd="5" destOrd="0" presId="urn:microsoft.com/office/officeart/2008/layout/VerticalCurvedList"/>
    <dgm:cxn modelId="{37915288-0804-4B0A-961E-B4CEC21A732E}" type="presParOf" srcId="{00DE5B3D-9494-4BDC-B038-911B7FC750E2}" destId="{ADA6BC0C-C331-4D33-B7E6-9E82FD9841C6}" srcOrd="6" destOrd="0" presId="urn:microsoft.com/office/officeart/2008/layout/VerticalCurvedList"/>
    <dgm:cxn modelId="{A8F7E2CF-2A81-4ECD-86BB-03C43E0A115A}" type="presParOf" srcId="{ADA6BC0C-C331-4D33-B7E6-9E82FD9841C6}" destId="{2DAF42E9-472B-4C3B-8DA4-0E4977FE2A59}" srcOrd="0" destOrd="0" presId="urn:microsoft.com/office/officeart/2008/layout/VerticalCurvedList"/>
    <dgm:cxn modelId="{5A61B809-63B0-4DCE-B32A-88854B318ECA}" type="presParOf" srcId="{00DE5B3D-9494-4BDC-B038-911B7FC750E2}" destId="{7E080747-2FED-428C-9182-6CC133A518F1}" srcOrd="7" destOrd="0" presId="urn:microsoft.com/office/officeart/2008/layout/VerticalCurvedList"/>
    <dgm:cxn modelId="{B3AE1B70-61C8-40EE-9D9F-2CA54098F8D5}" type="presParOf" srcId="{00DE5B3D-9494-4BDC-B038-911B7FC750E2}" destId="{FE3C3500-241C-454F-A686-8714616F2207}" srcOrd="8" destOrd="0" presId="urn:microsoft.com/office/officeart/2008/layout/VerticalCurvedList"/>
    <dgm:cxn modelId="{8C56775B-1293-41D8-A990-1F32ECCA2430}" type="presParOf" srcId="{FE3C3500-241C-454F-A686-8714616F2207}" destId="{F5E42943-FA76-4209-AF9C-D256767A13A4}" srcOrd="0" destOrd="0" presId="urn:microsoft.com/office/officeart/2008/layout/VerticalCurvedList"/>
    <dgm:cxn modelId="{917B30C8-6D02-4F82-A0C8-B44D48DB0235}" type="presParOf" srcId="{00DE5B3D-9494-4BDC-B038-911B7FC750E2}" destId="{CBED92D6-57CE-4772-A9CD-8BD0332B2AD6}" srcOrd="9" destOrd="0" presId="urn:microsoft.com/office/officeart/2008/layout/VerticalCurvedList"/>
    <dgm:cxn modelId="{A88505AD-1C33-461F-8746-C75C8DA8086A}" type="presParOf" srcId="{00DE5B3D-9494-4BDC-B038-911B7FC750E2}" destId="{E235A3C3-3837-4459-A42E-1D2716CF3C89}" srcOrd="10" destOrd="0" presId="urn:microsoft.com/office/officeart/2008/layout/VerticalCurvedList"/>
    <dgm:cxn modelId="{F1EF6A63-6DE1-434A-8CE1-95930A9A02D6}" type="presParOf" srcId="{E235A3C3-3837-4459-A42E-1D2716CF3C89}" destId="{3CEF3414-8104-4316-BEDA-D49439DB588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539A18-3CF0-4473-8A90-6B234C487510}" type="doc">
      <dgm:prSet loTypeId="urn:microsoft.com/office/officeart/2008/layout/VerticalCurvedList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30F2386-1076-47CB-926D-C500B27818C0}">
      <dgm:prSet phldrT="[Текст]" custT="1"/>
      <dgm:spPr/>
      <dgm:t>
        <a:bodyPr/>
        <a:lstStyle/>
        <a:p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Развитие сельскохозяйственных потребительских кооперативов </a:t>
          </a:r>
        </a:p>
        <a:p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выдано – 2 гранта на сумму  15,0 млн. рублей,  создано 8 рабочих мест</a:t>
          </a:r>
          <a:endParaRPr lang="ru-RU" sz="1100" b="1" dirty="0"/>
        </a:p>
      </dgm:t>
    </dgm:pt>
    <dgm:pt modelId="{1C408E2F-48EA-4081-ACAE-FB5CBB883016}" type="parTrans" cxnId="{F5F923E1-0A02-4C8C-AEC2-86BD57927CC0}">
      <dgm:prSet/>
      <dgm:spPr/>
      <dgm:t>
        <a:bodyPr/>
        <a:lstStyle/>
        <a:p>
          <a:endParaRPr lang="ru-RU"/>
        </a:p>
      </dgm:t>
    </dgm:pt>
    <dgm:pt modelId="{6585CB9D-9EA7-4382-A2EF-6A59E73B22BD}" type="sibTrans" cxnId="{F5F923E1-0A02-4C8C-AEC2-86BD57927CC0}">
      <dgm:prSet/>
      <dgm:spPr/>
      <dgm:t>
        <a:bodyPr/>
        <a:lstStyle/>
        <a:p>
          <a:endParaRPr lang="ru-RU"/>
        </a:p>
      </dgm:t>
    </dgm:pt>
    <dgm:pt modelId="{CDB5C8FD-FE62-49FB-9242-6F79C64F6405}">
      <dgm:prSet custT="1"/>
      <dgm:spPr/>
      <dgm:t>
        <a:bodyPr/>
        <a:lstStyle/>
        <a:p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Гранты «Агростартап»</a:t>
          </a:r>
        </a:p>
        <a:p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выдано – 15 гранта на сумму  48,3 млн. рублей,  создано 30 рабочих мест</a:t>
          </a:r>
          <a:endParaRPr lang="ru-RU" sz="1100" b="1" dirty="0"/>
        </a:p>
      </dgm:t>
    </dgm:pt>
    <dgm:pt modelId="{99DE3723-C781-4504-9317-94CF49F3E413}" type="parTrans" cxnId="{4F3CB45C-AE7F-4FCA-8FF9-DFE945105F72}">
      <dgm:prSet/>
      <dgm:spPr/>
      <dgm:t>
        <a:bodyPr/>
        <a:lstStyle/>
        <a:p>
          <a:endParaRPr lang="ru-RU"/>
        </a:p>
      </dgm:t>
    </dgm:pt>
    <dgm:pt modelId="{0419B738-BCCC-49F9-A644-E03C367A2531}" type="sibTrans" cxnId="{4F3CB45C-AE7F-4FCA-8FF9-DFE945105F72}">
      <dgm:prSet/>
      <dgm:spPr/>
      <dgm:t>
        <a:bodyPr/>
        <a:lstStyle/>
        <a:p>
          <a:endParaRPr lang="ru-RU"/>
        </a:p>
      </dgm:t>
    </dgm:pt>
    <dgm:pt modelId="{367898EB-4D54-4DF8-B32C-D8E42133EC6F}">
      <dgm:prSet custT="1"/>
      <dgm:spPr/>
      <dgm:t>
        <a:bodyPr/>
        <a:lstStyle/>
        <a:p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Субсидии </a:t>
          </a:r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сельскохозяйственным потребительским кооперативам</a:t>
          </a:r>
        </a:p>
        <a:p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выдано субсидий на сумму  39,13 млн. рублей,  вовлечено  330 членов</a:t>
          </a:r>
          <a:endParaRPr lang="ru-RU" sz="11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2B30A1E0-3E18-4284-8EA2-B39D112530D8}" type="parTrans" cxnId="{1CDEE335-EF3D-4F14-9531-341B7049140B}">
      <dgm:prSet/>
      <dgm:spPr/>
      <dgm:t>
        <a:bodyPr/>
        <a:lstStyle/>
        <a:p>
          <a:endParaRPr lang="ru-RU"/>
        </a:p>
      </dgm:t>
    </dgm:pt>
    <dgm:pt modelId="{D95428A1-970F-4A4C-B743-85D1CF56B83C}" type="sibTrans" cxnId="{1CDEE335-EF3D-4F14-9531-341B7049140B}">
      <dgm:prSet/>
      <dgm:spPr/>
      <dgm:t>
        <a:bodyPr/>
        <a:lstStyle/>
        <a:p>
          <a:endParaRPr lang="ru-RU"/>
        </a:p>
      </dgm:t>
    </dgm:pt>
    <dgm:pt modelId="{1446BD26-1AF4-4FCD-8947-82A9A8207EAB}">
      <dgm:prSet custT="1"/>
      <dgm:spPr/>
      <dgm:t>
        <a:bodyPr/>
        <a:lstStyle/>
        <a:p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Субсидии центру компетенции в сфере сельскохозяйственной кооперации и поддержки фермеров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выдано субсидий на сумму  3,1 млн. рублей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dgm:t>
    </dgm:pt>
    <dgm:pt modelId="{F5084348-F32A-4A4E-A1FE-AD522B70A23B}" type="parTrans" cxnId="{7198FCA3-B338-4E21-AA8E-BB1E7BA73D6B}">
      <dgm:prSet/>
      <dgm:spPr/>
      <dgm:t>
        <a:bodyPr/>
        <a:lstStyle/>
        <a:p>
          <a:endParaRPr lang="ru-RU"/>
        </a:p>
      </dgm:t>
    </dgm:pt>
    <dgm:pt modelId="{6FB0E058-7D55-4F3D-9C32-7EFA26B3FC6B}" type="sibTrans" cxnId="{7198FCA3-B338-4E21-AA8E-BB1E7BA73D6B}">
      <dgm:prSet/>
      <dgm:spPr/>
      <dgm:t>
        <a:bodyPr/>
        <a:lstStyle/>
        <a:p>
          <a:endParaRPr lang="ru-RU"/>
        </a:p>
      </dgm:t>
    </dgm:pt>
    <dgm:pt modelId="{3430CD80-F521-47C7-B192-E574DFC273ED}">
      <dgm:prSet phldrT="[Текст]" custT="1"/>
      <dgm:spPr/>
      <dgm:t>
        <a:bodyPr/>
        <a:lstStyle/>
        <a:p>
          <a:pPr marL="0" indent="0"/>
          <a:r>
            <a:rPr lang="ru-RU" sz="1200" b="1" u="sng" dirty="0" smtClean="0">
              <a:latin typeface="Times New Roman" pitchFamily="18" charset="0"/>
              <a:cs typeface="Times New Roman" pitchFamily="18" charset="0"/>
            </a:rPr>
            <a:t>Развитие семейных  ферм:</a:t>
          </a:r>
        </a:p>
        <a:p>
          <a:pPr marL="0" indent="0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выдано – 4 гранта на сумму 37,75 млн. рублей,  создано 12  рабочих мест</a:t>
          </a:r>
          <a:endParaRPr lang="ru-RU" sz="1100" dirty="0"/>
        </a:p>
      </dgm:t>
    </dgm:pt>
    <dgm:pt modelId="{014E4025-FEAB-47D5-8117-EE295AD2C741}" type="sibTrans" cxnId="{41F61F3B-6225-4BAC-ACDC-54575D1DC601}">
      <dgm:prSet/>
      <dgm:spPr/>
      <dgm:t>
        <a:bodyPr/>
        <a:lstStyle/>
        <a:p>
          <a:endParaRPr lang="ru-RU"/>
        </a:p>
      </dgm:t>
    </dgm:pt>
    <dgm:pt modelId="{C92422B5-A21C-42FC-90A2-F13EF91028B2}" type="parTrans" cxnId="{41F61F3B-6225-4BAC-ACDC-54575D1DC601}">
      <dgm:prSet/>
      <dgm:spPr/>
      <dgm:t>
        <a:bodyPr/>
        <a:lstStyle/>
        <a:p>
          <a:endParaRPr lang="ru-RU"/>
        </a:p>
      </dgm:t>
    </dgm:pt>
    <dgm:pt modelId="{72E4C9BB-2338-4156-920F-85119FC031E2}" type="pres">
      <dgm:prSet presAssocID="{EF539A18-3CF0-4473-8A90-6B234C48751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0DE5B3D-9494-4BDC-B038-911B7FC750E2}" type="pres">
      <dgm:prSet presAssocID="{EF539A18-3CF0-4473-8A90-6B234C487510}" presName="Name1" presStyleCnt="0"/>
      <dgm:spPr/>
    </dgm:pt>
    <dgm:pt modelId="{6226FBBA-536E-4530-A77D-910332526E22}" type="pres">
      <dgm:prSet presAssocID="{EF539A18-3CF0-4473-8A90-6B234C487510}" presName="cycle" presStyleCnt="0"/>
      <dgm:spPr/>
    </dgm:pt>
    <dgm:pt modelId="{0C961220-B283-497F-9B95-ED4D4A0860D0}" type="pres">
      <dgm:prSet presAssocID="{EF539A18-3CF0-4473-8A90-6B234C487510}" presName="srcNode" presStyleLbl="node1" presStyleIdx="0" presStyleCnt="5"/>
      <dgm:spPr/>
    </dgm:pt>
    <dgm:pt modelId="{419FCEDC-8463-4197-9816-97C51CF7CDBB}" type="pres">
      <dgm:prSet presAssocID="{EF539A18-3CF0-4473-8A90-6B234C487510}" presName="conn" presStyleLbl="parChTrans1D2" presStyleIdx="0" presStyleCnt="1"/>
      <dgm:spPr/>
      <dgm:t>
        <a:bodyPr/>
        <a:lstStyle/>
        <a:p>
          <a:endParaRPr lang="ru-RU"/>
        </a:p>
      </dgm:t>
    </dgm:pt>
    <dgm:pt modelId="{C0841FCC-BD3D-4B29-BB66-D15F588041BB}" type="pres">
      <dgm:prSet presAssocID="{EF539A18-3CF0-4473-8A90-6B234C487510}" presName="extraNode" presStyleLbl="node1" presStyleIdx="0" presStyleCnt="5"/>
      <dgm:spPr/>
    </dgm:pt>
    <dgm:pt modelId="{944E2CC0-64DA-46AB-80D5-54D5D69A26A9}" type="pres">
      <dgm:prSet presAssocID="{EF539A18-3CF0-4473-8A90-6B234C487510}" presName="dstNode" presStyleLbl="node1" presStyleIdx="0" presStyleCnt="5"/>
      <dgm:spPr/>
    </dgm:pt>
    <dgm:pt modelId="{BAD5743F-6237-4DC5-9807-541AC39D57F4}" type="pres">
      <dgm:prSet presAssocID="{3430CD80-F521-47C7-B192-E574DFC273ED}" presName="text_1" presStyleLbl="node1" presStyleIdx="0" presStyleCnt="5" custScaleY="1429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E8EE6-04D2-4015-94A0-E4318884AE47}" type="pres">
      <dgm:prSet presAssocID="{3430CD80-F521-47C7-B192-E574DFC273ED}" presName="accent_1" presStyleCnt="0"/>
      <dgm:spPr/>
    </dgm:pt>
    <dgm:pt modelId="{7C9DF6A6-3009-4EEF-A580-4400790F0690}" type="pres">
      <dgm:prSet presAssocID="{3430CD80-F521-47C7-B192-E574DFC273ED}" presName="accentRepeatNode" presStyleLbl="solidFgAcc1" presStyleIdx="0" presStyleCnt="5" custScaleX="114364" custScaleY="11436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D65D6B8-7D0A-4580-A913-D4DD7781D4A5}" type="pres">
      <dgm:prSet presAssocID="{730F2386-1076-47CB-926D-C500B27818C0}" presName="text_2" presStyleLbl="node1" presStyleIdx="1" presStyleCnt="5" custScaleY="142955" custLinFactNeighborY="18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35E83-77D6-4E9F-A344-9E5028EBC697}" type="pres">
      <dgm:prSet presAssocID="{730F2386-1076-47CB-926D-C500B27818C0}" presName="accent_2" presStyleCnt="0"/>
      <dgm:spPr/>
    </dgm:pt>
    <dgm:pt modelId="{8D0F1512-9CA3-4BB3-BFC7-B748A1B10A4A}" type="pres">
      <dgm:prSet presAssocID="{730F2386-1076-47CB-926D-C500B27818C0}" presName="accentRepeatNode" presStyleLbl="solidFgAcc1" presStyleIdx="1" presStyleCnt="5" custScaleX="114364" custScaleY="11436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8090D41-456E-4DBE-9621-E1A5B66CF88F}" type="pres">
      <dgm:prSet presAssocID="{CDB5C8FD-FE62-49FB-9242-6F79C64F6405}" presName="text_3" presStyleLbl="node1" presStyleIdx="2" presStyleCnt="5" custScaleY="142955" custLinFactNeighborY="15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A6BC0C-C331-4D33-B7E6-9E82FD9841C6}" type="pres">
      <dgm:prSet presAssocID="{CDB5C8FD-FE62-49FB-9242-6F79C64F6405}" presName="accent_3" presStyleCnt="0"/>
      <dgm:spPr/>
    </dgm:pt>
    <dgm:pt modelId="{2DAF42E9-472B-4C3B-8DA4-0E4977FE2A59}" type="pres">
      <dgm:prSet presAssocID="{CDB5C8FD-FE62-49FB-9242-6F79C64F6405}" presName="accentRepeatNode" presStyleLbl="solidFgAcc1" presStyleIdx="2" presStyleCnt="5" custScaleX="114364" custScaleY="11436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E080747-2FED-428C-9182-6CC133A518F1}" type="pres">
      <dgm:prSet presAssocID="{367898EB-4D54-4DF8-B32C-D8E42133EC6F}" presName="text_4" presStyleLbl="node1" presStyleIdx="3" presStyleCnt="5" custScaleY="142955" custLinFactNeighborY="267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3C3500-241C-454F-A686-8714616F2207}" type="pres">
      <dgm:prSet presAssocID="{367898EB-4D54-4DF8-B32C-D8E42133EC6F}" presName="accent_4" presStyleCnt="0"/>
      <dgm:spPr/>
    </dgm:pt>
    <dgm:pt modelId="{F5E42943-FA76-4209-AF9C-D256767A13A4}" type="pres">
      <dgm:prSet presAssocID="{367898EB-4D54-4DF8-B32C-D8E42133EC6F}" presName="accentRepeatNode" presStyleLbl="solidFgAcc1" presStyleIdx="3" presStyleCnt="5" custScaleX="114364" custScaleY="11436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BED92D6-57CE-4772-A9CD-8BD0332B2AD6}" type="pres">
      <dgm:prSet presAssocID="{1446BD26-1AF4-4FCD-8947-82A9A8207EAB}" presName="text_5" presStyleLbl="node1" presStyleIdx="4" presStyleCnt="5" custScaleY="142955" custLinFactNeighborY="344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35A3C3-3837-4459-A42E-1D2716CF3C89}" type="pres">
      <dgm:prSet presAssocID="{1446BD26-1AF4-4FCD-8947-82A9A8207EAB}" presName="accent_5" presStyleCnt="0"/>
      <dgm:spPr/>
    </dgm:pt>
    <dgm:pt modelId="{3CEF3414-8104-4316-BEDA-D49439DB5885}" type="pres">
      <dgm:prSet presAssocID="{1446BD26-1AF4-4FCD-8947-82A9A8207EAB}" presName="accentRepeatNode" presStyleLbl="solidFgAcc1" presStyleIdx="4" presStyleCnt="5" custScaleX="114364" custScaleY="114364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A3672DB4-A612-4E22-8184-52D9B08B5B08}" type="presOf" srcId="{CDB5C8FD-FE62-49FB-9242-6F79C64F6405}" destId="{E8090D41-456E-4DBE-9621-E1A5B66CF88F}" srcOrd="0" destOrd="0" presId="urn:microsoft.com/office/officeart/2008/layout/VerticalCurvedList"/>
    <dgm:cxn modelId="{4F3CB45C-AE7F-4FCA-8FF9-DFE945105F72}" srcId="{EF539A18-3CF0-4473-8A90-6B234C487510}" destId="{CDB5C8FD-FE62-49FB-9242-6F79C64F6405}" srcOrd="2" destOrd="0" parTransId="{99DE3723-C781-4504-9317-94CF49F3E413}" sibTransId="{0419B738-BCCC-49F9-A644-E03C367A2531}"/>
    <dgm:cxn modelId="{E3FD8836-8481-4727-8594-F28F0ADAF43D}" type="presOf" srcId="{730F2386-1076-47CB-926D-C500B27818C0}" destId="{3D65D6B8-7D0A-4580-A913-D4DD7781D4A5}" srcOrd="0" destOrd="0" presId="urn:microsoft.com/office/officeart/2008/layout/VerticalCurvedList"/>
    <dgm:cxn modelId="{B67F658F-E9DD-4353-AC92-BB2C001AF117}" type="presOf" srcId="{367898EB-4D54-4DF8-B32C-D8E42133EC6F}" destId="{7E080747-2FED-428C-9182-6CC133A518F1}" srcOrd="0" destOrd="0" presId="urn:microsoft.com/office/officeart/2008/layout/VerticalCurvedList"/>
    <dgm:cxn modelId="{7198FCA3-B338-4E21-AA8E-BB1E7BA73D6B}" srcId="{EF539A18-3CF0-4473-8A90-6B234C487510}" destId="{1446BD26-1AF4-4FCD-8947-82A9A8207EAB}" srcOrd="4" destOrd="0" parTransId="{F5084348-F32A-4A4E-A1FE-AD522B70A23B}" sibTransId="{6FB0E058-7D55-4F3D-9C32-7EFA26B3FC6B}"/>
    <dgm:cxn modelId="{A7696497-703C-47EA-A8B2-CB5B4EE8E859}" type="presOf" srcId="{014E4025-FEAB-47D5-8117-EE295AD2C741}" destId="{419FCEDC-8463-4197-9816-97C51CF7CDBB}" srcOrd="0" destOrd="0" presId="urn:microsoft.com/office/officeart/2008/layout/VerticalCurvedList"/>
    <dgm:cxn modelId="{D2399D89-6621-4111-B17A-5FDD3AB48A35}" type="presOf" srcId="{3430CD80-F521-47C7-B192-E574DFC273ED}" destId="{BAD5743F-6237-4DC5-9807-541AC39D57F4}" srcOrd="0" destOrd="0" presId="urn:microsoft.com/office/officeart/2008/layout/VerticalCurvedList"/>
    <dgm:cxn modelId="{1CDEE335-EF3D-4F14-9531-341B7049140B}" srcId="{EF539A18-3CF0-4473-8A90-6B234C487510}" destId="{367898EB-4D54-4DF8-B32C-D8E42133EC6F}" srcOrd="3" destOrd="0" parTransId="{2B30A1E0-3E18-4284-8EA2-B39D112530D8}" sibTransId="{D95428A1-970F-4A4C-B743-85D1CF56B83C}"/>
    <dgm:cxn modelId="{41F61F3B-6225-4BAC-ACDC-54575D1DC601}" srcId="{EF539A18-3CF0-4473-8A90-6B234C487510}" destId="{3430CD80-F521-47C7-B192-E574DFC273ED}" srcOrd="0" destOrd="0" parTransId="{C92422B5-A21C-42FC-90A2-F13EF91028B2}" sibTransId="{014E4025-FEAB-47D5-8117-EE295AD2C741}"/>
    <dgm:cxn modelId="{3EDA5321-6E09-407B-B5D7-CFEFCA44D316}" type="presOf" srcId="{1446BD26-1AF4-4FCD-8947-82A9A8207EAB}" destId="{CBED92D6-57CE-4772-A9CD-8BD0332B2AD6}" srcOrd="0" destOrd="0" presId="urn:microsoft.com/office/officeart/2008/layout/VerticalCurvedList"/>
    <dgm:cxn modelId="{F5F923E1-0A02-4C8C-AEC2-86BD57927CC0}" srcId="{EF539A18-3CF0-4473-8A90-6B234C487510}" destId="{730F2386-1076-47CB-926D-C500B27818C0}" srcOrd="1" destOrd="0" parTransId="{1C408E2F-48EA-4081-ACAE-FB5CBB883016}" sibTransId="{6585CB9D-9EA7-4382-A2EF-6A59E73B22BD}"/>
    <dgm:cxn modelId="{05194BE3-8839-4C13-A4D4-5C1A29D0FFC5}" type="presOf" srcId="{EF539A18-3CF0-4473-8A90-6B234C487510}" destId="{72E4C9BB-2338-4156-920F-85119FC031E2}" srcOrd="0" destOrd="0" presId="urn:microsoft.com/office/officeart/2008/layout/VerticalCurvedList"/>
    <dgm:cxn modelId="{0C9888AD-9544-4962-98DB-4FA89D56FC1A}" type="presParOf" srcId="{72E4C9BB-2338-4156-920F-85119FC031E2}" destId="{00DE5B3D-9494-4BDC-B038-911B7FC750E2}" srcOrd="0" destOrd="0" presId="urn:microsoft.com/office/officeart/2008/layout/VerticalCurvedList"/>
    <dgm:cxn modelId="{4E590C34-C593-4B64-AC60-66FA39447B16}" type="presParOf" srcId="{00DE5B3D-9494-4BDC-B038-911B7FC750E2}" destId="{6226FBBA-536E-4530-A77D-910332526E22}" srcOrd="0" destOrd="0" presId="urn:microsoft.com/office/officeart/2008/layout/VerticalCurvedList"/>
    <dgm:cxn modelId="{D8FD53ED-7AF1-442C-8976-72034A604D6E}" type="presParOf" srcId="{6226FBBA-536E-4530-A77D-910332526E22}" destId="{0C961220-B283-497F-9B95-ED4D4A0860D0}" srcOrd="0" destOrd="0" presId="urn:microsoft.com/office/officeart/2008/layout/VerticalCurvedList"/>
    <dgm:cxn modelId="{CCD166D2-6DEA-430F-87BD-23C20CFE9C56}" type="presParOf" srcId="{6226FBBA-536E-4530-A77D-910332526E22}" destId="{419FCEDC-8463-4197-9816-97C51CF7CDBB}" srcOrd="1" destOrd="0" presId="urn:microsoft.com/office/officeart/2008/layout/VerticalCurvedList"/>
    <dgm:cxn modelId="{26E5EAB3-C60F-4E0B-B477-E6DDBBE842CA}" type="presParOf" srcId="{6226FBBA-536E-4530-A77D-910332526E22}" destId="{C0841FCC-BD3D-4B29-BB66-D15F588041BB}" srcOrd="2" destOrd="0" presId="urn:microsoft.com/office/officeart/2008/layout/VerticalCurvedList"/>
    <dgm:cxn modelId="{F2EB1FAF-E5D1-4317-8A5C-22DF2F7C4231}" type="presParOf" srcId="{6226FBBA-536E-4530-A77D-910332526E22}" destId="{944E2CC0-64DA-46AB-80D5-54D5D69A26A9}" srcOrd="3" destOrd="0" presId="urn:microsoft.com/office/officeart/2008/layout/VerticalCurvedList"/>
    <dgm:cxn modelId="{AF887394-1F6F-44BC-8A17-DDE6A621761A}" type="presParOf" srcId="{00DE5B3D-9494-4BDC-B038-911B7FC750E2}" destId="{BAD5743F-6237-4DC5-9807-541AC39D57F4}" srcOrd="1" destOrd="0" presId="urn:microsoft.com/office/officeart/2008/layout/VerticalCurvedList"/>
    <dgm:cxn modelId="{73CDFD5A-8B9C-45C3-8C30-5E8C43679E72}" type="presParOf" srcId="{00DE5B3D-9494-4BDC-B038-911B7FC750E2}" destId="{E5AE8EE6-04D2-4015-94A0-E4318884AE47}" srcOrd="2" destOrd="0" presId="urn:microsoft.com/office/officeart/2008/layout/VerticalCurvedList"/>
    <dgm:cxn modelId="{620AFAF4-8733-43E1-9908-64384C8B1DDE}" type="presParOf" srcId="{E5AE8EE6-04D2-4015-94A0-E4318884AE47}" destId="{7C9DF6A6-3009-4EEF-A580-4400790F0690}" srcOrd="0" destOrd="0" presId="urn:microsoft.com/office/officeart/2008/layout/VerticalCurvedList"/>
    <dgm:cxn modelId="{CF26E589-A21A-4258-A2FD-18A1573F77ED}" type="presParOf" srcId="{00DE5B3D-9494-4BDC-B038-911B7FC750E2}" destId="{3D65D6B8-7D0A-4580-A913-D4DD7781D4A5}" srcOrd="3" destOrd="0" presId="urn:microsoft.com/office/officeart/2008/layout/VerticalCurvedList"/>
    <dgm:cxn modelId="{C489D451-EEE5-475B-BCE8-3E1695FE0098}" type="presParOf" srcId="{00DE5B3D-9494-4BDC-B038-911B7FC750E2}" destId="{7C635E83-77D6-4E9F-A344-9E5028EBC697}" srcOrd="4" destOrd="0" presId="urn:microsoft.com/office/officeart/2008/layout/VerticalCurvedList"/>
    <dgm:cxn modelId="{05496A5A-C716-4F65-9424-9D82377745C9}" type="presParOf" srcId="{7C635E83-77D6-4E9F-A344-9E5028EBC697}" destId="{8D0F1512-9CA3-4BB3-BFC7-B748A1B10A4A}" srcOrd="0" destOrd="0" presId="urn:microsoft.com/office/officeart/2008/layout/VerticalCurvedList"/>
    <dgm:cxn modelId="{A4B8AADF-D727-46B3-BB2C-AB835B77E139}" type="presParOf" srcId="{00DE5B3D-9494-4BDC-B038-911B7FC750E2}" destId="{E8090D41-456E-4DBE-9621-E1A5B66CF88F}" srcOrd="5" destOrd="0" presId="urn:microsoft.com/office/officeart/2008/layout/VerticalCurvedList"/>
    <dgm:cxn modelId="{29F92FA5-2426-406B-9D9B-844B086482A0}" type="presParOf" srcId="{00DE5B3D-9494-4BDC-B038-911B7FC750E2}" destId="{ADA6BC0C-C331-4D33-B7E6-9E82FD9841C6}" srcOrd="6" destOrd="0" presId="urn:microsoft.com/office/officeart/2008/layout/VerticalCurvedList"/>
    <dgm:cxn modelId="{2CF2B525-2E44-4729-A75B-9F28E6A3668D}" type="presParOf" srcId="{ADA6BC0C-C331-4D33-B7E6-9E82FD9841C6}" destId="{2DAF42E9-472B-4C3B-8DA4-0E4977FE2A59}" srcOrd="0" destOrd="0" presId="urn:microsoft.com/office/officeart/2008/layout/VerticalCurvedList"/>
    <dgm:cxn modelId="{1A5C6253-2BE3-4EE2-872A-DEC90CC8CEB0}" type="presParOf" srcId="{00DE5B3D-9494-4BDC-B038-911B7FC750E2}" destId="{7E080747-2FED-428C-9182-6CC133A518F1}" srcOrd="7" destOrd="0" presId="urn:microsoft.com/office/officeart/2008/layout/VerticalCurvedList"/>
    <dgm:cxn modelId="{C42C4328-6ACE-4784-AD4E-49D9CCEFAC7C}" type="presParOf" srcId="{00DE5B3D-9494-4BDC-B038-911B7FC750E2}" destId="{FE3C3500-241C-454F-A686-8714616F2207}" srcOrd="8" destOrd="0" presId="urn:microsoft.com/office/officeart/2008/layout/VerticalCurvedList"/>
    <dgm:cxn modelId="{AC876B8F-5BB4-4E9E-BDFC-0964291CDEBE}" type="presParOf" srcId="{FE3C3500-241C-454F-A686-8714616F2207}" destId="{F5E42943-FA76-4209-AF9C-D256767A13A4}" srcOrd="0" destOrd="0" presId="urn:microsoft.com/office/officeart/2008/layout/VerticalCurvedList"/>
    <dgm:cxn modelId="{A1C85F11-3369-427C-AAA5-648D703F6D7A}" type="presParOf" srcId="{00DE5B3D-9494-4BDC-B038-911B7FC750E2}" destId="{CBED92D6-57CE-4772-A9CD-8BD0332B2AD6}" srcOrd="9" destOrd="0" presId="urn:microsoft.com/office/officeart/2008/layout/VerticalCurvedList"/>
    <dgm:cxn modelId="{1B33F556-7548-4EC4-87F0-644817DAC371}" type="presParOf" srcId="{00DE5B3D-9494-4BDC-B038-911B7FC750E2}" destId="{E235A3C3-3837-4459-A42E-1D2716CF3C89}" srcOrd="10" destOrd="0" presId="urn:microsoft.com/office/officeart/2008/layout/VerticalCurvedList"/>
    <dgm:cxn modelId="{EB887EE3-3163-4A6D-AAB8-2CFD387AAE83}" type="presParOf" srcId="{E235A3C3-3837-4459-A42E-1D2716CF3C89}" destId="{3CEF3414-8104-4316-BEDA-D49439DB588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D82B85-1C58-4543-92BD-D631F0AF50D6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1182C1D7-8665-495F-BFE8-EECB10F1728F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8C62D1E6-1D88-4E88-9E8F-07F8F9709EA3}" type="parTrans" cxnId="{2A123D16-77C5-4709-84CE-A349D171E613}">
      <dgm:prSet/>
      <dgm:spPr/>
      <dgm:t>
        <a:bodyPr/>
        <a:lstStyle/>
        <a:p>
          <a:endParaRPr lang="ru-RU"/>
        </a:p>
      </dgm:t>
    </dgm:pt>
    <dgm:pt modelId="{74792077-B3F7-42B9-83BA-FAB000444F87}" type="sibTrans" cxnId="{2A123D16-77C5-4709-84CE-A349D171E613}">
      <dgm:prSet/>
      <dgm:spPr/>
      <dgm:t>
        <a:bodyPr/>
        <a:lstStyle/>
        <a:p>
          <a:endParaRPr lang="ru-RU"/>
        </a:p>
      </dgm:t>
    </dgm:pt>
    <dgm:pt modelId="{74E638A7-1EB2-4EAD-8EE6-519929FBE75B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D83ACC9D-126C-4E56-AB96-A4A9A6929F3E}" type="parTrans" cxnId="{A344F4F0-88EE-46CC-8E64-CB86524F1832}">
      <dgm:prSet/>
      <dgm:spPr/>
      <dgm:t>
        <a:bodyPr/>
        <a:lstStyle/>
        <a:p>
          <a:endParaRPr lang="ru-RU"/>
        </a:p>
      </dgm:t>
    </dgm:pt>
    <dgm:pt modelId="{484805C9-E1F0-4E90-8B9C-8D3B691674AB}" type="sibTrans" cxnId="{A344F4F0-88EE-46CC-8E64-CB86524F1832}">
      <dgm:prSet/>
      <dgm:spPr/>
      <dgm:t>
        <a:bodyPr/>
        <a:lstStyle/>
        <a:p>
          <a:endParaRPr lang="ru-RU"/>
        </a:p>
      </dgm:t>
    </dgm:pt>
    <dgm:pt modelId="{D540827E-456E-4DE5-8E47-9ED59D435380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A8CF2FF1-0818-4D04-ACF7-2BA96600BFF8}" type="parTrans" cxnId="{FB4A1EBB-7085-465D-8367-CEDB89FD1C7B}">
      <dgm:prSet/>
      <dgm:spPr/>
      <dgm:t>
        <a:bodyPr/>
        <a:lstStyle/>
        <a:p>
          <a:endParaRPr lang="ru-RU"/>
        </a:p>
      </dgm:t>
    </dgm:pt>
    <dgm:pt modelId="{4D7B3336-AC53-4A0A-95DD-CB3BAB52F1EB}" type="sibTrans" cxnId="{FB4A1EBB-7085-465D-8367-CEDB89FD1C7B}">
      <dgm:prSet/>
      <dgm:spPr/>
      <dgm:t>
        <a:bodyPr/>
        <a:lstStyle/>
        <a:p>
          <a:endParaRPr lang="ru-RU"/>
        </a:p>
      </dgm:t>
    </dgm:pt>
    <dgm:pt modelId="{89605DFA-6DFE-4406-875B-18D7DF11A83B}" type="pres">
      <dgm:prSet presAssocID="{12D82B85-1C58-4543-92BD-D631F0AF50D6}" presName="Name0" presStyleCnt="0">
        <dgm:presLayoutVars>
          <dgm:dir/>
          <dgm:animLvl val="lvl"/>
          <dgm:resizeHandles val="exact"/>
        </dgm:presLayoutVars>
      </dgm:prSet>
      <dgm:spPr/>
    </dgm:pt>
    <dgm:pt modelId="{CBC2983C-B338-4C5A-96B6-C62DEBF1197F}" type="pres">
      <dgm:prSet presAssocID="{1182C1D7-8665-495F-BFE8-EECB10F1728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6BF3AE-7DA3-493B-AC27-2732EAD7D8EE}" type="pres">
      <dgm:prSet presAssocID="{74792077-B3F7-42B9-83BA-FAB000444F87}" presName="parTxOnlySpace" presStyleCnt="0"/>
      <dgm:spPr/>
    </dgm:pt>
    <dgm:pt modelId="{38C775A5-8EA2-423D-A9D8-B1254A8F2DA0}" type="pres">
      <dgm:prSet presAssocID="{74E638A7-1EB2-4EAD-8EE6-519929FBE75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D826E3-D27B-4453-909D-052191BD66D4}" type="pres">
      <dgm:prSet presAssocID="{484805C9-E1F0-4E90-8B9C-8D3B691674AB}" presName="parTxOnlySpace" presStyleCnt="0"/>
      <dgm:spPr/>
    </dgm:pt>
    <dgm:pt modelId="{A3B9FB7C-024F-4C26-9FB8-D228C28B2A89}" type="pres">
      <dgm:prSet presAssocID="{D540827E-456E-4DE5-8E47-9ED59D435380}" presName="parTxOnly" presStyleLbl="node1" presStyleIdx="2" presStyleCnt="3" custLinFactNeighborX="68369" custLinFactNeighborY="-354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4A1EBB-7085-465D-8367-CEDB89FD1C7B}" srcId="{12D82B85-1C58-4543-92BD-D631F0AF50D6}" destId="{D540827E-456E-4DE5-8E47-9ED59D435380}" srcOrd="2" destOrd="0" parTransId="{A8CF2FF1-0818-4D04-ACF7-2BA96600BFF8}" sibTransId="{4D7B3336-AC53-4A0A-95DD-CB3BAB52F1EB}"/>
    <dgm:cxn modelId="{A344F4F0-88EE-46CC-8E64-CB86524F1832}" srcId="{12D82B85-1C58-4543-92BD-D631F0AF50D6}" destId="{74E638A7-1EB2-4EAD-8EE6-519929FBE75B}" srcOrd="1" destOrd="0" parTransId="{D83ACC9D-126C-4E56-AB96-A4A9A6929F3E}" sibTransId="{484805C9-E1F0-4E90-8B9C-8D3B691674AB}"/>
    <dgm:cxn modelId="{5A82AB85-0EC9-4398-8260-01B48F4C6DF4}" type="presOf" srcId="{1182C1D7-8665-495F-BFE8-EECB10F1728F}" destId="{CBC2983C-B338-4C5A-96B6-C62DEBF1197F}" srcOrd="0" destOrd="0" presId="urn:microsoft.com/office/officeart/2005/8/layout/chevron1"/>
    <dgm:cxn modelId="{DD2ACFA4-37F7-4B14-ACD0-0A9E53D6B916}" type="presOf" srcId="{74E638A7-1EB2-4EAD-8EE6-519929FBE75B}" destId="{38C775A5-8EA2-423D-A9D8-B1254A8F2DA0}" srcOrd="0" destOrd="0" presId="urn:microsoft.com/office/officeart/2005/8/layout/chevron1"/>
    <dgm:cxn modelId="{3C7CC5D5-741A-4C09-B29F-7EC4C8549AC3}" type="presOf" srcId="{12D82B85-1C58-4543-92BD-D631F0AF50D6}" destId="{89605DFA-6DFE-4406-875B-18D7DF11A83B}" srcOrd="0" destOrd="0" presId="urn:microsoft.com/office/officeart/2005/8/layout/chevron1"/>
    <dgm:cxn modelId="{2A123D16-77C5-4709-84CE-A349D171E613}" srcId="{12D82B85-1C58-4543-92BD-D631F0AF50D6}" destId="{1182C1D7-8665-495F-BFE8-EECB10F1728F}" srcOrd="0" destOrd="0" parTransId="{8C62D1E6-1D88-4E88-9E8F-07F8F9709EA3}" sibTransId="{74792077-B3F7-42B9-83BA-FAB000444F87}"/>
    <dgm:cxn modelId="{EB236742-9BA9-45E8-88A6-5F83CE08518D}" type="presOf" srcId="{D540827E-456E-4DE5-8E47-9ED59D435380}" destId="{A3B9FB7C-024F-4C26-9FB8-D228C28B2A89}" srcOrd="0" destOrd="0" presId="urn:microsoft.com/office/officeart/2005/8/layout/chevron1"/>
    <dgm:cxn modelId="{C3BC8134-0D63-4D35-BA47-4722B9A21A19}" type="presParOf" srcId="{89605DFA-6DFE-4406-875B-18D7DF11A83B}" destId="{CBC2983C-B338-4C5A-96B6-C62DEBF1197F}" srcOrd="0" destOrd="0" presId="urn:microsoft.com/office/officeart/2005/8/layout/chevron1"/>
    <dgm:cxn modelId="{FA7F95DE-4C42-4271-BCCA-BFE2037FD492}" type="presParOf" srcId="{89605DFA-6DFE-4406-875B-18D7DF11A83B}" destId="{D26BF3AE-7DA3-493B-AC27-2732EAD7D8EE}" srcOrd="1" destOrd="0" presId="urn:microsoft.com/office/officeart/2005/8/layout/chevron1"/>
    <dgm:cxn modelId="{7571B4A3-AF89-4B94-BDF8-CE2256153E7B}" type="presParOf" srcId="{89605DFA-6DFE-4406-875B-18D7DF11A83B}" destId="{38C775A5-8EA2-423D-A9D8-B1254A8F2DA0}" srcOrd="2" destOrd="0" presId="urn:microsoft.com/office/officeart/2005/8/layout/chevron1"/>
    <dgm:cxn modelId="{1330A30C-21A0-49DA-B0AC-F0A3D3E66838}" type="presParOf" srcId="{89605DFA-6DFE-4406-875B-18D7DF11A83B}" destId="{22D826E3-D27B-4453-909D-052191BD66D4}" srcOrd="3" destOrd="0" presId="urn:microsoft.com/office/officeart/2005/8/layout/chevron1"/>
    <dgm:cxn modelId="{718AA33D-E935-4C27-93D8-243201F764A5}" type="presParOf" srcId="{89605DFA-6DFE-4406-875B-18D7DF11A83B}" destId="{A3B9FB7C-024F-4C26-9FB8-D228C28B2A8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F1CC12-58F2-4B26-85EE-5EE6252BD3AD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2AC5B58-6399-4261-B404-3922B6665D42}">
      <dgm:prSet phldrT="[Текст]"/>
      <dgm:spPr>
        <a:gradFill rotWithShape="0">
          <a:gsLst>
            <a:gs pos="0">
              <a:schemeClr val="accent5">
                <a:lumMod val="7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dirty="0" smtClean="0"/>
            <a:t>Развитие кооперативов</a:t>
          </a:r>
          <a:endParaRPr lang="ru-RU" dirty="0"/>
        </a:p>
      </dgm:t>
    </dgm:pt>
    <dgm:pt modelId="{9A8F8903-1108-4CCE-85B0-481FC5877B85}" type="parTrans" cxnId="{622D0AE3-FEED-4DE6-B368-8047BCA95498}">
      <dgm:prSet/>
      <dgm:spPr/>
      <dgm:t>
        <a:bodyPr/>
        <a:lstStyle/>
        <a:p>
          <a:endParaRPr lang="ru-RU"/>
        </a:p>
      </dgm:t>
    </dgm:pt>
    <dgm:pt modelId="{71C58D72-19E1-4643-810F-EADBEF39F954}" type="sibTrans" cxnId="{622D0AE3-FEED-4DE6-B368-8047BCA95498}">
      <dgm:prSet/>
      <dgm:spPr/>
      <dgm:t>
        <a:bodyPr/>
        <a:lstStyle/>
        <a:p>
          <a:endParaRPr lang="ru-RU"/>
        </a:p>
      </dgm:t>
    </dgm:pt>
    <dgm:pt modelId="{EEBED8D0-0453-4172-8A68-E56789269295}">
      <dgm:prSet phldrT="[Текст]"/>
      <dgm:spPr>
        <a:solidFill>
          <a:srgbClr val="0070C0"/>
        </a:solidFill>
      </dgm:spPr>
      <dgm:t>
        <a:bodyPr/>
        <a:lstStyle/>
        <a:p>
          <a:r>
            <a:rPr lang="ru-RU" b="1" dirty="0" smtClean="0">
              <a:solidFill>
                <a:srgbClr val="99FF66"/>
              </a:solidFill>
            </a:rPr>
            <a:t>Вовлечение в члены кооперативов ЛПХ</a:t>
          </a:r>
          <a:endParaRPr lang="ru-RU" b="1" dirty="0">
            <a:solidFill>
              <a:srgbClr val="FFFF00"/>
            </a:solidFill>
          </a:endParaRPr>
        </a:p>
      </dgm:t>
    </dgm:pt>
    <dgm:pt modelId="{C7372DF3-22F3-45C7-A6C8-43275FAC63B0}" type="parTrans" cxnId="{C5A2EB36-4137-4D25-8048-95842F5A3A1B}">
      <dgm:prSet/>
      <dgm:spPr/>
      <dgm:t>
        <a:bodyPr/>
        <a:lstStyle/>
        <a:p>
          <a:endParaRPr lang="ru-RU"/>
        </a:p>
      </dgm:t>
    </dgm:pt>
    <dgm:pt modelId="{0C3DC0A0-57BA-451B-8F00-7D8A11482FA2}" type="sibTrans" cxnId="{C5A2EB36-4137-4D25-8048-95842F5A3A1B}">
      <dgm:prSet/>
      <dgm:spPr/>
      <dgm:t>
        <a:bodyPr/>
        <a:lstStyle/>
        <a:p>
          <a:endParaRPr lang="ru-RU"/>
        </a:p>
      </dgm:t>
    </dgm:pt>
    <dgm:pt modelId="{9C646D18-576E-40A0-842D-1D51BDFB1684}">
      <dgm:prSet phldrT="[Текст]"/>
      <dgm:spPr>
        <a:solidFill>
          <a:srgbClr val="0070C0"/>
        </a:solidFill>
      </dgm:spPr>
      <dgm:t>
        <a:bodyPr/>
        <a:lstStyle/>
        <a:p>
          <a:r>
            <a:rPr lang="ru-RU" b="1" dirty="0" smtClean="0">
              <a:solidFill>
                <a:srgbClr val="FFCCFF"/>
              </a:solidFill>
            </a:rPr>
            <a:t>Вовлечение в члены кооперативов КФХ</a:t>
          </a:r>
          <a:endParaRPr lang="ru-RU" b="1" dirty="0"/>
        </a:p>
      </dgm:t>
    </dgm:pt>
    <dgm:pt modelId="{0CBCEE27-5B43-4F72-A048-EB5C573E3F32}" type="parTrans" cxnId="{F7FA6FB2-B42E-463F-8458-444ED79B18C9}">
      <dgm:prSet/>
      <dgm:spPr/>
      <dgm:t>
        <a:bodyPr/>
        <a:lstStyle/>
        <a:p>
          <a:endParaRPr lang="ru-RU"/>
        </a:p>
      </dgm:t>
    </dgm:pt>
    <dgm:pt modelId="{7AF11116-1804-4486-8F6E-D5C58D55FFF9}" type="sibTrans" cxnId="{F7FA6FB2-B42E-463F-8458-444ED79B18C9}">
      <dgm:prSet/>
      <dgm:spPr/>
      <dgm:t>
        <a:bodyPr/>
        <a:lstStyle/>
        <a:p>
          <a:endParaRPr lang="ru-RU"/>
        </a:p>
      </dgm:t>
    </dgm:pt>
    <dgm:pt modelId="{D91D0B7C-A138-429F-83BA-E03D459E1A23}">
      <dgm:prSet phldrT="[Текст]"/>
      <dgm:spPr>
        <a:solidFill>
          <a:srgbClr val="0070C0"/>
        </a:solidFill>
      </dgm:spPr>
      <dgm:t>
        <a:bodyPr/>
        <a:lstStyle/>
        <a:p>
          <a:r>
            <a:rPr lang="ru-RU" b="1" dirty="0" smtClean="0"/>
            <a:t>Закупка не менее 70 % продукции (сырья) у членов кооператива </a:t>
          </a:r>
          <a:endParaRPr lang="ru-RU" b="1" dirty="0"/>
        </a:p>
      </dgm:t>
    </dgm:pt>
    <dgm:pt modelId="{2F26ECF9-A238-467A-ACFA-3BDA5C30F7C7}" type="parTrans" cxnId="{49FCFBB4-6F6A-4DF3-89AA-1DDA38C176EA}">
      <dgm:prSet/>
      <dgm:spPr/>
      <dgm:t>
        <a:bodyPr/>
        <a:lstStyle/>
        <a:p>
          <a:endParaRPr lang="ru-RU"/>
        </a:p>
      </dgm:t>
    </dgm:pt>
    <dgm:pt modelId="{44CB4704-29F1-49AA-90D7-0AB5B85C8C24}" type="sibTrans" cxnId="{49FCFBB4-6F6A-4DF3-89AA-1DDA38C176EA}">
      <dgm:prSet/>
      <dgm:spPr/>
      <dgm:t>
        <a:bodyPr/>
        <a:lstStyle/>
        <a:p>
          <a:endParaRPr lang="ru-RU"/>
        </a:p>
      </dgm:t>
    </dgm:pt>
    <dgm:pt modelId="{E3EAF262-A7E9-4992-A82F-1FA2D0D3E001}">
      <dgm:prSet phldrT="[Текст]"/>
      <dgm:spPr>
        <a:solidFill>
          <a:srgbClr val="0070C0"/>
        </a:solidFill>
      </dgm:spPr>
      <dgm:t>
        <a:bodyPr/>
        <a:lstStyle/>
        <a:p>
          <a:r>
            <a:rPr lang="ru-RU" b="1" dirty="0" smtClean="0"/>
            <a:t>Увеличение объема реализованной сельхозпродукции</a:t>
          </a:r>
          <a:endParaRPr lang="ru-RU" b="1" dirty="0"/>
        </a:p>
      </dgm:t>
    </dgm:pt>
    <dgm:pt modelId="{7076BDE9-96FB-414A-B321-1AEA55D24EB0}" type="parTrans" cxnId="{FA10224C-8851-45C9-8078-D8DBB3CA96E3}">
      <dgm:prSet/>
      <dgm:spPr/>
      <dgm:t>
        <a:bodyPr/>
        <a:lstStyle/>
        <a:p>
          <a:endParaRPr lang="ru-RU"/>
        </a:p>
      </dgm:t>
    </dgm:pt>
    <dgm:pt modelId="{93D60854-B447-4E93-AB9C-2D46CF27C1F2}" type="sibTrans" cxnId="{FA10224C-8851-45C9-8078-D8DBB3CA96E3}">
      <dgm:prSet/>
      <dgm:spPr/>
      <dgm:t>
        <a:bodyPr/>
        <a:lstStyle/>
        <a:p>
          <a:endParaRPr lang="ru-RU"/>
        </a:p>
      </dgm:t>
    </dgm:pt>
    <dgm:pt modelId="{CC36BFED-C585-485F-9DA6-E0F12AD57A5D}" type="pres">
      <dgm:prSet presAssocID="{19F1CC12-58F2-4B26-85EE-5EE6252BD3A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858CD2-444D-43C6-9520-F89C8B5D5CB6}" type="pres">
      <dgm:prSet presAssocID="{62AC5B58-6399-4261-B404-3922B6665D42}" presName="root1" presStyleCnt="0"/>
      <dgm:spPr/>
    </dgm:pt>
    <dgm:pt modelId="{889099F6-975D-4B56-85BF-BD277EA2C806}" type="pres">
      <dgm:prSet presAssocID="{62AC5B58-6399-4261-B404-3922B6665D42}" presName="LevelOneTextNode" presStyleLbl="node0" presStyleIdx="0" presStyleCnt="1" custScaleX="68163" custLinFactNeighborX="146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6F5C75-3AEA-4E7C-B19E-5F1784218E4F}" type="pres">
      <dgm:prSet presAssocID="{62AC5B58-6399-4261-B404-3922B6665D42}" presName="level2hierChild" presStyleCnt="0"/>
      <dgm:spPr/>
    </dgm:pt>
    <dgm:pt modelId="{9BC9E42B-8C62-4C3F-A1A0-83425963914B}" type="pres">
      <dgm:prSet presAssocID="{C7372DF3-22F3-45C7-A6C8-43275FAC63B0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5294C0C7-D536-478D-AB30-A1DDC3BDCB7A}" type="pres">
      <dgm:prSet presAssocID="{C7372DF3-22F3-45C7-A6C8-43275FAC63B0}" presName="connTx" presStyleLbl="parChTrans1D2" presStyleIdx="0" presStyleCnt="4"/>
      <dgm:spPr/>
      <dgm:t>
        <a:bodyPr/>
        <a:lstStyle/>
        <a:p>
          <a:endParaRPr lang="ru-RU"/>
        </a:p>
      </dgm:t>
    </dgm:pt>
    <dgm:pt modelId="{83BA5FDC-CBF6-4711-B17A-AD683B7959D9}" type="pres">
      <dgm:prSet presAssocID="{EEBED8D0-0453-4172-8A68-E56789269295}" presName="root2" presStyleCnt="0"/>
      <dgm:spPr/>
    </dgm:pt>
    <dgm:pt modelId="{0F485814-3C6E-4977-B6C3-9597AB8F2AF8}" type="pres">
      <dgm:prSet presAssocID="{EEBED8D0-0453-4172-8A68-E56789269295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F14738-47F4-432C-9406-60863E6D77B1}" type="pres">
      <dgm:prSet presAssocID="{EEBED8D0-0453-4172-8A68-E56789269295}" presName="level3hierChild" presStyleCnt="0"/>
      <dgm:spPr/>
    </dgm:pt>
    <dgm:pt modelId="{320E886B-765C-4AC7-9DCD-6BC46E9175C2}" type="pres">
      <dgm:prSet presAssocID="{0CBCEE27-5B43-4F72-A048-EB5C573E3F32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6D074CF7-885A-4E24-AB91-3BED9F9273B0}" type="pres">
      <dgm:prSet presAssocID="{0CBCEE27-5B43-4F72-A048-EB5C573E3F32}" presName="connTx" presStyleLbl="parChTrans1D2" presStyleIdx="1" presStyleCnt="4"/>
      <dgm:spPr/>
      <dgm:t>
        <a:bodyPr/>
        <a:lstStyle/>
        <a:p>
          <a:endParaRPr lang="ru-RU"/>
        </a:p>
      </dgm:t>
    </dgm:pt>
    <dgm:pt modelId="{90968817-C1B6-4A8D-8B0A-7111CABC2241}" type="pres">
      <dgm:prSet presAssocID="{9C646D18-576E-40A0-842D-1D51BDFB1684}" presName="root2" presStyleCnt="0"/>
      <dgm:spPr/>
    </dgm:pt>
    <dgm:pt modelId="{25EE5374-B15E-4BEE-A16B-0BF9AB93EDC9}" type="pres">
      <dgm:prSet presAssocID="{9C646D18-576E-40A0-842D-1D51BDFB1684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1A3BA54-A2A1-410B-B49C-8201371FA46F}" type="pres">
      <dgm:prSet presAssocID="{9C646D18-576E-40A0-842D-1D51BDFB1684}" presName="level3hierChild" presStyleCnt="0"/>
      <dgm:spPr/>
    </dgm:pt>
    <dgm:pt modelId="{EEC3BAA4-3CCE-4EEE-BC9B-4C524F8E714D}" type="pres">
      <dgm:prSet presAssocID="{2F26ECF9-A238-467A-ACFA-3BDA5C30F7C7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B216CB8F-3353-49BC-A999-1B1A07A846D1}" type="pres">
      <dgm:prSet presAssocID="{2F26ECF9-A238-467A-ACFA-3BDA5C30F7C7}" presName="connTx" presStyleLbl="parChTrans1D2" presStyleIdx="2" presStyleCnt="4"/>
      <dgm:spPr/>
      <dgm:t>
        <a:bodyPr/>
        <a:lstStyle/>
        <a:p>
          <a:endParaRPr lang="ru-RU"/>
        </a:p>
      </dgm:t>
    </dgm:pt>
    <dgm:pt modelId="{DB708E58-2204-4418-965E-EBBF84EE45C6}" type="pres">
      <dgm:prSet presAssocID="{D91D0B7C-A138-429F-83BA-E03D459E1A23}" presName="root2" presStyleCnt="0"/>
      <dgm:spPr/>
    </dgm:pt>
    <dgm:pt modelId="{A5232E7C-FD4B-4A52-AA34-353CB4F62F26}" type="pres">
      <dgm:prSet presAssocID="{D91D0B7C-A138-429F-83BA-E03D459E1A23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4B2FEE-9207-4938-BA3D-94E13EA7FD7F}" type="pres">
      <dgm:prSet presAssocID="{D91D0B7C-A138-429F-83BA-E03D459E1A23}" presName="level3hierChild" presStyleCnt="0"/>
      <dgm:spPr/>
    </dgm:pt>
    <dgm:pt modelId="{FE662DF4-1571-43EA-BFDE-3908C73BDBCB}" type="pres">
      <dgm:prSet presAssocID="{7076BDE9-96FB-414A-B321-1AEA55D24EB0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5DECA190-0157-4D89-BBBB-E8BBE512C870}" type="pres">
      <dgm:prSet presAssocID="{7076BDE9-96FB-414A-B321-1AEA55D24EB0}" presName="connTx" presStyleLbl="parChTrans1D2" presStyleIdx="3" presStyleCnt="4"/>
      <dgm:spPr/>
      <dgm:t>
        <a:bodyPr/>
        <a:lstStyle/>
        <a:p>
          <a:endParaRPr lang="ru-RU"/>
        </a:p>
      </dgm:t>
    </dgm:pt>
    <dgm:pt modelId="{0BD08C1F-7C48-4E93-AA02-6AD6C0AD09DC}" type="pres">
      <dgm:prSet presAssocID="{E3EAF262-A7E9-4992-A82F-1FA2D0D3E001}" presName="root2" presStyleCnt="0"/>
      <dgm:spPr/>
    </dgm:pt>
    <dgm:pt modelId="{ECF815D6-2134-44B8-B443-51E31AD016C8}" type="pres">
      <dgm:prSet presAssocID="{E3EAF262-A7E9-4992-A82F-1FA2D0D3E001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D102391-DEEA-4899-AD22-9CA81F6CEC78}" type="pres">
      <dgm:prSet presAssocID="{E3EAF262-A7E9-4992-A82F-1FA2D0D3E001}" presName="level3hierChild" presStyleCnt="0"/>
      <dgm:spPr/>
    </dgm:pt>
  </dgm:ptLst>
  <dgm:cxnLst>
    <dgm:cxn modelId="{A89C99FC-CB89-4F0D-AFD4-D600D9B2112C}" type="presOf" srcId="{7076BDE9-96FB-414A-B321-1AEA55D24EB0}" destId="{FE662DF4-1571-43EA-BFDE-3908C73BDBCB}" srcOrd="0" destOrd="0" presId="urn:microsoft.com/office/officeart/2008/layout/HorizontalMultiLevelHierarchy"/>
    <dgm:cxn modelId="{FA10224C-8851-45C9-8078-D8DBB3CA96E3}" srcId="{62AC5B58-6399-4261-B404-3922B6665D42}" destId="{E3EAF262-A7E9-4992-A82F-1FA2D0D3E001}" srcOrd="3" destOrd="0" parTransId="{7076BDE9-96FB-414A-B321-1AEA55D24EB0}" sibTransId="{93D60854-B447-4E93-AB9C-2D46CF27C1F2}"/>
    <dgm:cxn modelId="{20650831-1C9D-4265-95AD-4237DFC66F35}" type="presOf" srcId="{7076BDE9-96FB-414A-B321-1AEA55D24EB0}" destId="{5DECA190-0157-4D89-BBBB-E8BBE512C870}" srcOrd="1" destOrd="0" presId="urn:microsoft.com/office/officeart/2008/layout/HorizontalMultiLevelHierarchy"/>
    <dgm:cxn modelId="{F7FA6FB2-B42E-463F-8458-444ED79B18C9}" srcId="{62AC5B58-6399-4261-B404-3922B6665D42}" destId="{9C646D18-576E-40A0-842D-1D51BDFB1684}" srcOrd="1" destOrd="0" parTransId="{0CBCEE27-5B43-4F72-A048-EB5C573E3F32}" sibTransId="{7AF11116-1804-4486-8F6E-D5C58D55FFF9}"/>
    <dgm:cxn modelId="{344F3AE5-5265-4B9A-BE63-4E446B3ECA96}" type="presOf" srcId="{C7372DF3-22F3-45C7-A6C8-43275FAC63B0}" destId="{9BC9E42B-8C62-4C3F-A1A0-83425963914B}" srcOrd="0" destOrd="0" presId="urn:microsoft.com/office/officeart/2008/layout/HorizontalMultiLevelHierarchy"/>
    <dgm:cxn modelId="{49FCFBB4-6F6A-4DF3-89AA-1DDA38C176EA}" srcId="{62AC5B58-6399-4261-B404-3922B6665D42}" destId="{D91D0B7C-A138-429F-83BA-E03D459E1A23}" srcOrd="2" destOrd="0" parTransId="{2F26ECF9-A238-467A-ACFA-3BDA5C30F7C7}" sibTransId="{44CB4704-29F1-49AA-90D7-0AB5B85C8C24}"/>
    <dgm:cxn modelId="{78C96BAC-949D-426C-9F73-7190E042258D}" type="presOf" srcId="{2F26ECF9-A238-467A-ACFA-3BDA5C30F7C7}" destId="{B216CB8F-3353-49BC-A999-1B1A07A846D1}" srcOrd="1" destOrd="0" presId="urn:microsoft.com/office/officeart/2008/layout/HorizontalMultiLevelHierarchy"/>
    <dgm:cxn modelId="{511B1833-3264-4B20-8310-6AC392E2F4B5}" type="presOf" srcId="{19F1CC12-58F2-4B26-85EE-5EE6252BD3AD}" destId="{CC36BFED-C585-485F-9DA6-E0F12AD57A5D}" srcOrd="0" destOrd="0" presId="urn:microsoft.com/office/officeart/2008/layout/HorizontalMultiLevelHierarchy"/>
    <dgm:cxn modelId="{FF3D86C3-DF48-43B5-8297-2BD77CD80504}" type="presOf" srcId="{EEBED8D0-0453-4172-8A68-E56789269295}" destId="{0F485814-3C6E-4977-B6C3-9597AB8F2AF8}" srcOrd="0" destOrd="0" presId="urn:microsoft.com/office/officeart/2008/layout/HorizontalMultiLevelHierarchy"/>
    <dgm:cxn modelId="{56DD2AA9-5981-4FA3-9F0A-C0364D65A00C}" type="presOf" srcId="{0CBCEE27-5B43-4F72-A048-EB5C573E3F32}" destId="{6D074CF7-885A-4E24-AB91-3BED9F9273B0}" srcOrd="1" destOrd="0" presId="urn:microsoft.com/office/officeart/2008/layout/HorizontalMultiLevelHierarchy"/>
    <dgm:cxn modelId="{12ADE312-B742-402F-9FF9-24C1EB2ECC89}" type="presOf" srcId="{0CBCEE27-5B43-4F72-A048-EB5C573E3F32}" destId="{320E886B-765C-4AC7-9DCD-6BC46E9175C2}" srcOrd="0" destOrd="0" presId="urn:microsoft.com/office/officeart/2008/layout/HorizontalMultiLevelHierarchy"/>
    <dgm:cxn modelId="{9910BD13-6DEA-4535-939F-E9FAF4828537}" type="presOf" srcId="{9C646D18-576E-40A0-842D-1D51BDFB1684}" destId="{25EE5374-B15E-4BEE-A16B-0BF9AB93EDC9}" srcOrd="0" destOrd="0" presId="urn:microsoft.com/office/officeart/2008/layout/HorizontalMultiLevelHierarchy"/>
    <dgm:cxn modelId="{375CE7DD-DD41-43FB-B891-978359DEF45D}" type="presOf" srcId="{D91D0B7C-A138-429F-83BA-E03D459E1A23}" destId="{A5232E7C-FD4B-4A52-AA34-353CB4F62F26}" srcOrd="0" destOrd="0" presId="urn:microsoft.com/office/officeart/2008/layout/HorizontalMultiLevelHierarchy"/>
    <dgm:cxn modelId="{C5A2EB36-4137-4D25-8048-95842F5A3A1B}" srcId="{62AC5B58-6399-4261-B404-3922B6665D42}" destId="{EEBED8D0-0453-4172-8A68-E56789269295}" srcOrd="0" destOrd="0" parTransId="{C7372DF3-22F3-45C7-A6C8-43275FAC63B0}" sibTransId="{0C3DC0A0-57BA-451B-8F00-7D8A11482FA2}"/>
    <dgm:cxn modelId="{622D0AE3-FEED-4DE6-B368-8047BCA95498}" srcId="{19F1CC12-58F2-4B26-85EE-5EE6252BD3AD}" destId="{62AC5B58-6399-4261-B404-3922B6665D42}" srcOrd="0" destOrd="0" parTransId="{9A8F8903-1108-4CCE-85B0-481FC5877B85}" sibTransId="{71C58D72-19E1-4643-810F-EADBEF39F954}"/>
    <dgm:cxn modelId="{C7815CB1-7313-4E26-A8F8-3A0FE2A8D653}" type="presOf" srcId="{62AC5B58-6399-4261-B404-3922B6665D42}" destId="{889099F6-975D-4B56-85BF-BD277EA2C806}" srcOrd="0" destOrd="0" presId="urn:microsoft.com/office/officeart/2008/layout/HorizontalMultiLevelHierarchy"/>
    <dgm:cxn modelId="{1DEF0F4C-D091-46BA-9D1D-9F62D2210F67}" type="presOf" srcId="{E3EAF262-A7E9-4992-A82F-1FA2D0D3E001}" destId="{ECF815D6-2134-44B8-B443-51E31AD016C8}" srcOrd="0" destOrd="0" presId="urn:microsoft.com/office/officeart/2008/layout/HorizontalMultiLevelHierarchy"/>
    <dgm:cxn modelId="{F6E9E951-2357-4EC6-ADCB-E32769082038}" type="presOf" srcId="{2F26ECF9-A238-467A-ACFA-3BDA5C30F7C7}" destId="{EEC3BAA4-3CCE-4EEE-BC9B-4C524F8E714D}" srcOrd="0" destOrd="0" presId="urn:microsoft.com/office/officeart/2008/layout/HorizontalMultiLevelHierarchy"/>
    <dgm:cxn modelId="{01C685D4-0E71-40BF-8149-1883F41E5444}" type="presOf" srcId="{C7372DF3-22F3-45C7-A6C8-43275FAC63B0}" destId="{5294C0C7-D536-478D-AB30-A1DDC3BDCB7A}" srcOrd="1" destOrd="0" presId="urn:microsoft.com/office/officeart/2008/layout/HorizontalMultiLevelHierarchy"/>
    <dgm:cxn modelId="{767C0E9E-637D-4EBE-BF05-E8B0F97F184B}" type="presParOf" srcId="{CC36BFED-C585-485F-9DA6-E0F12AD57A5D}" destId="{E1858CD2-444D-43C6-9520-F89C8B5D5CB6}" srcOrd="0" destOrd="0" presId="urn:microsoft.com/office/officeart/2008/layout/HorizontalMultiLevelHierarchy"/>
    <dgm:cxn modelId="{B74F81B8-AB5D-4BBE-B7B8-18E7A696CDCE}" type="presParOf" srcId="{E1858CD2-444D-43C6-9520-F89C8B5D5CB6}" destId="{889099F6-975D-4B56-85BF-BD277EA2C806}" srcOrd="0" destOrd="0" presId="urn:microsoft.com/office/officeart/2008/layout/HorizontalMultiLevelHierarchy"/>
    <dgm:cxn modelId="{32CFBB1C-B65F-4856-96D8-47C8570DF4CF}" type="presParOf" srcId="{E1858CD2-444D-43C6-9520-F89C8B5D5CB6}" destId="{376F5C75-3AEA-4E7C-B19E-5F1784218E4F}" srcOrd="1" destOrd="0" presId="urn:microsoft.com/office/officeart/2008/layout/HorizontalMultiLevelHierarchy"/>
    <dgm:cxn modelId="{5753FD99-CD6F-4561-92FA-4A99E1B9B246}" type="presParOf" srcId="{376F5C75-3AEA-4E7C-B19E-5F1784218E4F}" destId="{9BC9E42B-8C62-4C3F-A1A0-83425963914B}" srcOrd="0" destOrd="0" presId="urn:microsoft.com/office/officeart/2008/layout/HorizontalMultiLevelHierarchy"/>
    <dgm:cxn modelId="{6226F14F-D00C-474C-8253-3EBCBF30E259}" type="presParOf" srcId="{9BC9E42B-8C62-4C3F-A1A0-83425963914B}" destId="{5294C0C7-D536-478D-AB30-A1DDC3BDCB7A}" srcOrd="0" destOrd="0" presId="urn:microsoft.com/office/officeart/2008/layout/HorizontalMultiLevelHierarchy"/>
    <dgm:cxn modelId="{6ADE176A-B38A-4ED2-88B7-38D81DFCB737}" type="presParOf" srcId="{376F5C75-3AEA-4E7C-B19E-5F1784218E4F}" destId="{83BA5FDC-CBF6-4711-B17A-AD683B7959D9}" srcOrd="1" destOrd="0" presId="urn:microsoft.com/office/officeart/2008/layout/HorizontalMultiLevelHierarchy"/>
    <dgm:cxn modelId="{0562D6EC-B436-4C18-99D8-3791B8D7ED5E}" type="presParOf" srcId="{83BA5FDC-CBF6-4711-B17A-AD683B7959D9}" destId="{0F485814-3C6E-4977-B6C3-9597AB8F2AF8}" srcOrd="0" destOrd="0" presId="urn:microsoft.com/office/officeart/2008/layout/HorizontalMultiLevelHierarchy"/>
    <dgm:cxn modelId="{A3734A5A-6DEB-4136-9D0E-E94CFA29B188}" type="presParOf" srcId="{83BA5FDC-CBF6-4711-B17A-AD683B7959D9}" destId="{5EF14738-47F4-432C-9406-60863E6D77B1}" srcOrd="1" destOrd="0" presId="urn:microsoft.com/office/officeart/2008/layout/HorizontalMultiLevelHierarchy"/>
    <dgm:cxn modelId="{B5942455-6114-4C5F-B79B-3D1EC2C329FD}" type="presParOf" srcId="{376F5C75-3AEA-4E7C-B19E-5F1784218E4F}" destId="{320E886B-765C-4AC7-9DCD-6BC46E9175C2}" srcOrd="2" destOrd="0" presId="urn:microsoft.com/office/officeart/2008/layout/HorizontalMultiLevelHierarchy"/>
    <dgm:cxn modelId="{C1AA69E9-F4EB-4848-B67A-AAB904DE696A}" type="presParOf" srcId="{320E886B-765C-4AC7-9DCD-6BC46E9175C2}" destId="{6D074CF7-885A-4E24-AB91-3BED9F9273B0}" srcOrd="0" destOrd="0" presId="urn:microsoft.com/office/officeart/2008/layout/HorizontalMultiLevelHierarchy"/>
    <dgm:cxn modelId="{5FE5BE02-337A-4E62-B8C0-2B7C6158CE9A}" type="presParOf" srcId="{376F5C75-3AEA-4E7C-B19E-5F1784218E4F}" destId="{90968817-C1B6-4A8D-8B0A-7111CABC2241}" srcOrd="3" destOrd="0" presId="urn:microsoft.com/office/officeart/2008/layout/HorizontalMultiLevelHierarchy"/>
    <dgm:cxn modelId="{218FE365-507A-4B5E-8259-C0C8C088FD26}" type="presParOf" srcId="{90968817-C1B6-4A8D-8B0A-7111CABC2241}" destId="{25EE5374-B15E-4BEE-A16B-0BF9AB93EDC9}" srcOrd="0" destOrd="0" presId="urn:microsoft.com/office/officeart/2008/layout/HorizontalMultiLevelHierarchy"/>
    <dgm:cxn modelId="{87ADF3D4-2FBC-4C39-A91D-4FA4DC931596}" type="presParOf" srcId="{90968817-C1B6-4A8D-8B0A-7111CABC2241}" destId="{D1A3BA54-A2A1-410B-B49C-8201371FA46F}" srcOrd="1" destOrd="0" presId="urn:microsoft.com/office/officeart/2008/layout/HorizontalMultiLevelHierarchy"/>
    <dgm:cxn modelId="{F629E28E-2544-4768-A6C4-E2B0DCD0D3AB}" type="presParOf" srcId="{376F5C75-3AEA-4E7C-B19E-5F1784218E4F}" destId="{EEC3BAA4-3CCE-4EEE-BC9B-4C524F8E714D}" srcOrd="4" destOrd="0" presId="urn:microsoft.com/office/officeart/2008/layout/HorizontalMultiLevelHierarchy"/>
    <dgm:cxn modelId="{C2145023-9948-4CCF-8F10-07D208353151}" type="presParOf" srcId="{EEC3BAA4-3CCE-4EEE-BC9B-4C524F8E714D}" destId="{B216CB8F-3353-49BC-A999-1B1A07A846D1}" srcOrd="0" destOrd="0" presId="urn:microsoft.com/office/officeart/2008/layout/HorizontalMultiLevelHierarchy"/>
    <dgm:cxn modelId="{4657F970-C213-41DB-8488-B7380CE3FF98}" type="presParOf" srcId="{376F5C75-3AEA-4E7C-B19E-5F1784218E4F}" destId="{DB708E58-2204-4418-965E-EBBF84EE45C6}" srcOrd="5" destOrd="0" presId="urn:microsoft.com/office/officeart/2008/layout/HorizontalMultiLevelHierarchy"/>
    <dgm:cxn modelId="{760616CC-06CA-4745-BB1A-8EC5F810C77A}" type="presParOf" srcId="{DB708E58-2204-4418-965E-EBBF84EE45C6}" destId="{A5232E7C-FD4B-4A52-AA34-353CB4F62F26}" srcOrd="0" destOrd="0" presId="urn:microsoft.com/office/officeart/2008/layout/HorizontalMultiLevelHierarchy"/>
    <dgm:cxn modelId="{4A4B13D7-5149-49C5-B802-CA01BAB218C3}" type="presParOf" srcId="{DB708E58-2204-4418-965E-EBBF84EE45C6}" destId="{394B2FEE-9207-4938-BA3D-94E13EA7FD7F}" srcOrd="1" destOrd="0" presId="urn:microsoft.com/office/officeart/2008/layout/HorizontalMultiLevelHierarchy"/>
    <dgm:cxn modelId="{A5B7C4B6-9CF4-4365-915B-8E74E69C62A5}" type="presParOf" srcId="{376F5C75-3AEA-4E7C-B19E-5F1784218E4F}" destId="{FE662DF4-1571-43EA-BFDE-3908C73BDBCB}" srcOrd="6" destOrd="0" presId="urn:microsoft.com/office/officeart/2008/layout/HorizontalMultiLevelHierarchy"/>
    <dgm:cxn modelId="{09E183F1-6EE3-4886-BC66-3D8B31BFA185}" type="presParOf" srcId="{FE662DF4-1571-43EA-BFDE-3908C73BDBCB}" destId="{5DECA190-0157-4D89-BBBB-E8BBE512C870}" srcOrd="0" destOrd="0" presId="urn:microsoft.com/office/officeart/2008/layout/HorizontalMultiLevelHierarchy"/>
    <dgm:cxn modelId="{4137615E-0234-4C51-AC38-5C7FA0CAFB25}" type="presParOf" srcId="{376F5C75-3AEA-4E7C-B19E-5F1784218E4F}" destId="{0BD08C1F-7C48-4E93-AA02-6AD6C0AD09DC}" srcOrd="7" destOrd="0" presId="urn:microsoft.com/office/officeart/2008/layout/HorizontalMultiLevelHierarchy"/>
    <dgm:cxn modelId="{54B720AB-684D-4295-A712-334334F81D7B}" type="presParOf" srcId="{0BD08C1F-7C48-4E93-AA02-6AD6C0AD09DC}" destId="{ECF815D6-2134-44B8-B443-51E31AD016C8}" srcOrd="0" destOrd="0" presId="urn:microsoft.com/office/officeart/2008/layout/HorizontalMultiLevelHierarchy"/>
    <dgm:cxn modelId="{84E7A39A-E64F-454D-B83D-6FF7ED684013}" type="presParOf" srcId="{0BD08C1F-7C48-4E93-AA02-6AD6C0AD09DC}" destId="{FD102391-DEEA-4899-AD22-9CA81F6CEC78}" srcOrd="1" destOrd="0" presId="urn:microsoft.com/office/officeart/2008/layout/HorizontalMultiLevelHierarchy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9FCEDC-8463-4197-9816-97C51CF7CDBB}">
      <dsp:nvSpPr>
        <dsp:cNvPr id="0" name=""/>
        <dsp:cNvSpPr/>
      </dsp:nvSpPr>
      <dsp:spPr>
        <a:xfrm>
          <a:off x="-3630552" y="-559645"/>
          <a:ext cx="4341647" cy="4341647"/>
        </a:xfrm>
        <a:prstGeom prst="blockArc">
          <a:avLst>
            <a:gd name="adj1" fmla="val 18900000"/>
            <a:gd name="adj2" fmla="val 2700000"/>
            <a:gd name="adj3" fmla="val 498"/>
          </a:avLst>
        </a:pr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D5743F-6237-4DC5-9807-541AC39D57F4}">
      <dsp:nvSpPr>
        <dsp:cNvPr id="0" name=""/>
        <dsp:cNvSpPr/>
      </dsp:nvSpPr>
      <dsp:spPr>
        <a:xfrm>
          <a:off x="318329" y="114794"/>
          <a:ext cx="5616023" cy="57599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9821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Поддержка начинающих фермеров: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Times New Roman" pitchFamily="18" charset="0"/>
              <a:cs typeface="Times New Roman" pitchFamily="18" charset="0"/>
            </a:rPr>
            <a:t>выдано – 341 грант на сумму  382,8 млн. рублей,  создано 609 рабочих мест</a:t>
          </a:r>
          <a:endParaRPr lang="ru-RU" sz="1100" kern="1200" dirty="0"/>
        </a:p>
      </dsp:txBody>
      <dsp:txXfrm>
        <a:off x="318329" y="114794"/>
        <a:ext cx="5616023" cy="575999"/>
      </dsp:txXfrm>
    </dsp:sp>
    <dsp:sp modelId="{7C9DF6A6-3009-4EEF-A580-4400790F0690}">
      <dsp:nvSpPr>
        <dsp:cNvPr id="0" name=""/>
        <dsp:cNvSpPr/>
      </dsp:nvSpPr>
      <dsp:spPr>
        <a:xfrm>
          <a:off x="30329" y="114794"/>
          <a:ext cx="575999" cy="57599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65D6B8-7D0A-4580-A913-D4DD7781D4A5}">
      <dsp:nvSpPr>
        <dsp:cNvPr id="0" name=""/>
        <dsp:cNvSpPr/>
      </dsp:nvSpPr>
      <dsp:spPr>
        <a:xfrm>
          <a:off x="607052" y="726303"/>
          <a:ext cx="5327300" cy="575999"/>
        </a:xfrm>
        <a:prstGeom prst="rect">
          <a:avLst/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9821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Развитие семейных  ферм: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Times New Roman" pitchFamily="18" charset="0"/>
              <a:cs typeface="Times New Roman" pitchFamily="18" charset="0"/>
            </a:rPr>
            <a:t>выдано – 79 грантов на сумму 591,2 млн. рублей,  создано 237  рабочих мест</a:t>
          </a:r>
          <a:endParaRPr lang="ru-RU" sz="1100" b="1" kern="1200" dirty="0"/>
        </a:p>
      </dsp:txBody>
      <dsp:txXfrm>
        <a:off x="607052" y="726303"/>
        <a:ext cx="5327300" cy="575999"/>
      </dsp:txXfrm>
    </dsp:sp>
    <dsp:sp modelId="{8D0F1512-9CA3-4BB3-BFC7-B748A1B10A4A}">
      <dsp:nvSpPr>
        <dsp:cNvPr id="0" name=""/>
        <dsp:cNvSpPr/>
      </dsp:nvSpPr>
      <dsp:spPr>
        <a:xfrm>
          <a:off x="319052" y="718986"/>
          <a:ext cx="575999" cy="57599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4">
              <a:hueOff val="-1116192"/>
              <a:satOff val="6725"/>
              <a:lumOff val="5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090D41-456E-4DBE-9621-E1A5B66CF88F}">
      <dsp:nvSpPr>
        <dsp:cNvPr id="0" name=""/>
        <dsp:cNvSpPr/>
      </dsp:nvSpPr>
      <dsp:spPr>
        <a:xfrm>
          <a:off x="695667" y="1386877"/>
          <a:ext cx="5238685" cy="575999"/>
        </a:xfrm>
        <a:prstGeom prst="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9821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Развитие сельскохозяйственных потребительских кооперативов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Times New Roman" pitchFamily="18" charset="0"/>
              <a:cs typeface="Times New Roman" pitchFamily="18" charset="0"/>
            </a:rPr>
            <a:t>выдано – 10 грантов на сумму  99,4 млн. рублей,  создано 75 рабочих мест</a:t>
          </a:r>
          <a:endParaRPr lang="ru-RU" sz="1100" b="1" kern="1200" dirty="0"/>
        </a:p>
      </dsp:txBody>
      <dsp:txXfrm>
        <a:off x="695667" y="1386877"/>
        <a:ext cx="5238685" cy="575999"/>
      </dsp:txXfrm>
    </dsp:sp>
    <dsp:sp modelId="{2DAF42E9-472B-4C3B-8DA4-0E4977FE2A59}">
      <dsp:nvSpPr>
        <dsp:cNvPr id="0" name=""/>
        <dsp:cNvSpPr/>
      </dsp:nvSpPr>
      <dsp:spPr>
        <a:xfrm>
          <a:off x="407667" y="1323178"/>
          <a:ext cx="575999" cy="57599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080747-2FED-428C-9182-6CC133A518F1}">
      <dsp:nvSpPr>
        <dsp:cNvPr id="0" name=""/>
        <dsp:cNvSpPr/>
      </dsp:nvSpPr>
      <dsp:spPr>
        <a:xfrm>
          <a:off x="607052" y="2034951"/>
          <a:ext cx="5327300" cy="575999"/>
        </a:xfrm>
        <a:prstGeom prst="rect">
          <a:avLst/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9821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Гранты «Агростартап»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Times New Roman" pitchFamily="18" charset="0"/>
              <a:cs typeface="Times New Roman" pitchFamily="18" charset="0"/>
            </a:rPr>
            <a:t>выдано – 63 гранта на сумму  184,4 млн. рублей,  создано 119 рабочих мест</a:t>
          </a:r>
        </a:p>
      </dsp:txBody>
      <dsp:txXfrm>
        <a:off x="607052" y="2034951"/>
        <a:ext cx="5327300" cy="575999"/>
      </dsp:txXfrm>
    </dsp:sp>
    <dsp:sp modelId="{F5E42943-FA76-4209-AF9C-D256767A13A4}">
      <dsp:nvSpPr>
        <dsp:cNvPr id="0" name=""/>
        <dsp:cNvSpPr/>
      </dsp:nvSpPr>
      <dsp:spPr>
        <a:xfrm>
          <a:off x="319052" y="1927370"/>
          <a:ext cx="575999" cy="57599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accent4">
              <a:hueOff val="-3348577"/>
              <a:satOff val="20174"/>
              <a:lumOff val="16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ED92D6-57CE-4772-A9CD-8BD0332B2AD6}">
      <dsp:nvSpPr>
        <dsp:cNvPr id="0" name=""/>
        <dsp:cNvSpPr/>
      </dsp:nvSpPr>
      <dsp:spPr>
        <a:xfrm>
          <a:off x="318329" y="2646357"/>
          <a:ext cx="5616023" cy="575999"/>
        </a:xfrm>
        <a:prstGeom prst="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9821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Субсидии </a:t>
          </a: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сельскохозяйственным потребительским кооперативам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Times New Roman" pitchFamily="18" charset="0"/>
              <a:cs typeface="Times New Roman" pitchFamily="18" charset="0"/>
            </a:rPr>
            <a:t>выдано субсидий на сумму  60,5 млн. рублей,  вовлечено  806 члена</a:t>
          </a:r>
          <a:endParaRPr lang="ru-RU" sz="11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8329" y="2646357"/>
        <a:ext cx="5616023" cy="575999"/>
      </dsp:txXfrm>
    </dsp:sp>
    <dsp:sp modelId="{3CEF3414-8104-4316-BEDA-D49439DB5885}">
      <dsp:nvSpPr>
        <dsp:cNvPr id="0" name=""/>
        <dsp:cNvSpPr/>
      </dsp:nvSpPr>
      <dsp:spPr>
        <a:xfrm>
          <a:off x="30329" y="2531562"/>
          <a:ext cx="575999" cy="575999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9FCEDC-8463-4197-9816-97C51CF7CDBB}">
      <dsp:nvSpPr>
        <dsp:cNvPr id="0" name=""/>
        <dsp:cNvSpPr/>
      </dsp:nvSpPr>
      <dsp:spPr>
        <a:xfrm>
          <a:off x="-3640351" y="-561143"/>
          <a:ext cx="4353355" cy="4353355"/>
        </a:xfrm>
        <a:prstGeom prst="blockArc">
          <a:avLst>
            <a:gd name="adj1" fmla="val 18900000"/>
            <a:gd name="adj2" fmla="val 2700000"/>
            <a:gd name="adj3" fmla="val 496"/>
          </a:avLst>
        </a:pr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D5743F-6237-4DC5-9807-541AC39D57F4}">
      <dsp:nvSpPr>
        <dsp:cNvPr id="0" name=""/>
        <dsp:cNvSpPr/>
      </dsp:nvSpPr>
      <dsp:spPr>
        <a:xfrm>
          <a:off x="319189" y="115105"/>
          <a:ext cx="5615081" cy="57755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68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Развитие семейных  ферм: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выдано – 4 гранта на сумму 37,75 млн. рублей,  создано 12  рабочих мест</a:t>
          </a:r>
          <a:endParaRPr lang="ru-RU" sz="1100" kern="1200" dirty="0"/>
        </a:p>
      </dsp:txBody>
      <dsp:txXfrm>
        <a:off x="319189" y="115105"/>
        <a:ext cx="5615081" cy="577556"/>
      </dsp:txXfrm>
    </dsp:sp>
    <dsp:sp modelId="{7C9DF6A6-3009-4EEF-A580-4400790F0690}">
      <dsp:nvSpPr>
        <dsp:cNvPr id="0" name=""/>
        <dsp:cNvSpPr/>
      </dsp:nvSpPr>
      <dsp:spPr>
        <a:xfrm>
          <a:off x="30411" y="115105"/>
          <a:ext cx="577556" cy="57755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65D6B8-7D0A-4580-A913-D4DD7781D4A5}">
      <dsp:nvSpPr>
        <dsp:cNvPr id="0" name=""/>
        <dsp:cNvSpPr/>
      </dsp:nvSpPr>
      <dsp:spPr>
        <a:xfrm>
          <a:off x="608693" y="728267"/>
          <a:ext cx="5325577" cy="577556"/>
        </a:xfrm>
        <a:prstGeom prst="rect">
          <a:avLst/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68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Развитие сельскохозяйственных потребительских кооперативов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выдано – 2 гранта на сумму  15,0 млн. рублей,  создано 8 рабочих мест</a:t>
          </a:r>
          <a:endParaRPr lang="ru-RU" sz="1100" b="1" kern="1200" dirty="0"/>
        </a:p>
      </dsp:txBody>
      <dsp:txXfrm>
        <a:off x="608693" y="728267"/>
        <a:ext cx="5325577" cy="577556"/>
      </dsp:txXfrm>
    </dsp:sp>
    <dsp:sp modelId="{8D0F1512-9CA3-4BB3-BFC7-B748A1B10A4A}">
      <dsp:nvSpPr>
        <dsp:cNvPr id="0" name=""/>
        <dsp:cNvSpPr/>
      </dsp:nvSpPr>
      <dsp:spPr>
        <a:xfrm>
          <a:off x="319915" y="720930"/>
          <a:ext cx="577556" cy="57755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4">
              <a:hueOff val="-1116192"/>
              <a:satOff val="6725"/>
              <a:lumOff val="5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090D41-456E-4DBE-9621-E1A5B66CF88F}">
      <dsp:nvSpPr>
        <dsp:cNvPr id="0" name=""/>
        <dsp:cNvSpPr/>
      </dsp:nvSpPr>
      <dsp:spPr>
        <a:xfrm>
          <a:off x="697547" y="1390626"/>
          <a:ext cx="5236723" cy="577556"/>
        </a:xfrm>
        <a:prstGeom prst="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68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Гранты «Агростартап»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выдано – 15 гранта на сумму  48,3 млн. рублей,  создано 30 рабочих мест</a:t>
          </a:r>
          <a:endParaRPr lang="ru-RU" sz="1100" b="1" kern="1200" dirty="0"/>
        </a:p>
      </dsp:txBody>
      <dsp:txXfrm>
        <a:off x="697547" y="1390626"/>
        <a:ext cx="5236723" cy="577556"/>
      </dsp:txXfrm>
    </dsp:sp>
    <dsp:sp modelId="{2DAF42E9-472B-4C3B-8DA4-0E4977FE2A59}">
      <dsp:nvSpPr>
        <dsp:cNvPr id="0" name=""/>
        <dsp:cNvSpPr/>
      </dsp:nvSpPr>
      <dsp:spPr>
        <a:xfrm>
          <a:off x="408769" y="1326755"/>
          <a:ext cx="577556" cy="57755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080747-2FED-428C-9182-6CC133A518F1}">
      <dsp:nvSpPr>
        <dsp:cNvPr id="0" name=""/>
        <dsp:cNvSpPr/>
      </dsp:nvSpPr>
      <dsp:spPr>
        <a:xfrm>
          <a:off x="608693" y="2040452"/>
          <a:ext cx="5325577" cy="577556"/>
        </a:xfrm>
        <a:prstGeom prst="rect">
          <a:avLst/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68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Субсидии </a:t>
          </a: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сельскохозяйственным потребительским кооперативам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выдано субсидий на сумму  39,13 млн. рублей,  вовлечено  330 членов</a:t>
          </a:r>
          <a:endParaRPr lang="ru-RU" sz="1100" b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608693" y="2040452"/>
        <a:ext cx="5325577" cy="577556"/>
      </dsp:txXfrm>
    </dsp:sp>
    <dsp:sp modelId="{F5E42943-FA76-4209-AF9C-D256767A13A4}">
      <dsp:nvSpPr>
        <dsp:cNvPr id="0" name=""/>
        <dsp:cNvSpPr/>
      </dsp:nvSpPr>
      <dsp:spPr>
        <a:xfrm>
          <a:off x="319915" y="1932581"/>
          <a:ext cx="577556" cy="577556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accent4">
              <a:hueOff val="-3348577"/>
              <a:satOff val="20174"/>
              <a:lumOff val="16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ED92D6-57CE-4772-A9CD-8BD0332B2AD6}">
      <dsp:nvSpPr>
        <dsp:cNvPr id="0" name=""/>
        <dsp:cNvSpPr/>
      </dsp:nvSpPr>
      <dsp:spPr>
        <a:xfrm>
          <a:off x="319189" y="2653511"/>
          <a:ext cx="5615081" cy="577556"/>
        </a:xfrm>
        <a:prstGeom prst="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68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u="sng" kern="1200" dirty="0" smtClean="0">
              <a:latin typeface="Times New Roman" pitchFamily="18" charset="0"/>
              <a:cs typeface="Times New Roman" pitchFamily="18" charset="0"/>
            </a:rPr>
            <a:t>Субсидии центру компетенции в сфере сельскохозяйственной кооперации и поддержки фермеров  </a:t>
          </a:r>
          <a:r>
            <a:rPr lang="ru-RU" sz="1100" b="1" kern="1200" dirty="0" smtClean="0">
              <a:latin typeface="Times New Roman" pitchFamily="18" charset="0"/>
              <a:cs typeface="Times New Roman" pitchFamily="18" charset="0"/>
            </a:rPr>
            <a:t>выдано субсидий на сумму  3,1 млн. рублей</a:t>
          </a:r>
          <a:endParaRPr lang="ru-RU" sz="11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9189" y="2653511"/>
        <a:ext cx="5615081" cy="577556"/>
      </dsp:txXfrm>
    </dsp:sp>
    <dsp:sp modelId="{3CEF3414-8104-4316-BEDA-D49439DB5885}">
      <dsp:nvSpPr>
        <dsp:cNvPr id="0" name=""/>
        <dsp:cNvSpPr/>
      </dsp:nvSpPr>
      <dsp:spPr>
        <a:xfrm>
          <a:off x="30411" y="2538406"/>
          <a:ext cx="577556" cy="577556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C2983C-B338-4C5A-96B6-C62DEBF1197F}">
      <dsp:nvSpPr>
        <dsp:cNvPr id="0" name=""/>
        <dsp:cNvSpPr/>
      </dsp:nvSpPr>
      <dsp:spPr>
        <a:xfrm>
          <a:off x="2524" y="0"/>
          <a:ext cx="3075428" cy="15430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5" tIns="12002" rIns="12002" bIns="12002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 </a:t>
          </a:r>
          <a:endParaRPr lang="ru-RU" sz="900" kern="1200" dirty="0"/>
        </a:p>
      </dsp:txBody>
      <dsp:txXfrm>
        <a:off x="79676" y="0"/>
        <a:ext cx="2921125" cy="154303"/>
      </dsp:txXfrm>
    </dsp:sp>
    <dsp:sp modelId="{38C775A5-8EA2-423D-A9D8-B1254A8F2DA0}">
      <dsp:nvSpPr>
        <dsp:cNvPr id="0" name=""/>
        <dsp:cNvSpPr/>
      </dsp:nvSpPr>
      <dsp:spPr>
        <a:xfrm>
          <a:off x="2770409" y="0"/>
          <a:ext cx="3075428" cy="154303"/>
        </a:xfrm>
        <a:prstGeom prst="chevron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5" tIns="12002" rIns="12002" bIns="12002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 </a:t>
          </a:r>
          <a:endParaRPr lang="ru-RU" sz="900" kern="1200" dirty="0"/>
        </a:p>
      </dsp:txBody>
      <dsp:txXfrm>
        <a:off x="2847561" y="0"/>
        <a:ext cx="2921125" cy="154303"/>
      </dsp:txXfrm>
    </dsp:sp>
    <dsp:sp modelId="{A3B9FB7C-024F-4C26-9FB8-D228C28B2A89}">
      <dsp:nvSpPr>
        <dsp:cNvPr id="0" name=""/>
        <dsp:cNvSpPr/>
      </dsp:nvSpPr>
      <dsp:spPr>
        <a:xfrm>
          <a:off x="5540818" y="0"/>
          <a:ext cx="3075428" cy="154303"/>
        </a:xfrm>
        <a:prstGeom prst="chevr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5" tIns="12002" rIns="12002" bIns="12002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 </a:t>
          </a:r>
          <a:endParaRPr lang="ru-RU" sz="900" kern="1200" dirty="0"/>
        </a:p>
      </dsp:txBody>
      <dsp:txXfrm>
        <a:off x="5617970" y="0"/>
        <a:ext cx="2921125" cy="1543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662DF4-1571-43EA-BFDE-3908C73BDBCB}">
      <dsp:nvSpPr>
        <dsp:cNvPr id="0" name=""/>
        <dsp:cNvSpPr/>
      </dsp:nvSpPr>
      <dsp:spPr>
        <a:xfrm>
          <a:off x="1312198" y="1690276"/>
          <a:ext cx="327113" cy="12043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556" y="0"/>
              </a:lnTo>
              <a:lnTo>
                <a:pt x="163556" y="1204321"/>
              </a:lnTo>
              <a:lnTo>
                <a:pt x="327113" y="1204321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444556" y="2261237"/>
        <a:ext cx="62397" cy="62397"/>
      </dsp:txXfrm>
    </dsp:sp>
    <dsp:sp modelId="{EEC3BAA4-3CCE-4EEE-BC9B-4C524F8E714D}">
      <dsp:nvSpPr>
        <dsp:cNvPr id="0" name=""/>
        <dsp:cNvSpPr/>
      </dsp:nvSpPr>
      <dsp:spPr>
        <a:xfrm>
          <a:off x="1312198" y="1690276"/>
          <a:ext cx="327113" cy="4014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556" y="0"/>
              </a:lnTo>
              <a:lnTo>
                <a:pt x="163556" y="401440"/>
              </a:lnTo>
              <a:lnTo>
                <a:pt x="327113" y="40144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462809" y="1878050"/>
        <a:ext cx="25891" cy="25891"/>
      </dsp:txXfrm>
    </dsp:sp>
    <dsp:sp modelId="{320E886B-765C-4AC7-9DCD-6BC46E9175C2}">
      <dsp:nvSpPr>
        <dsp:cNvPr id="0" name=""/>
        <dsp:cNvSpPr/>
      </dsp:nvSpPr>
      <dsp:spPr>
        <a:xfrm>
          <a:off x="1312198" y="1288835"/>
          <a:ext cx="327113" cy="401440"/>
        </a:xfrm>
        <a:custGeom>
          <a:avLst/>
          <a:gdLst/>
          <a:ahLst/>
          <a:cxnLst/>
          <a:rect l="0" t="0" r="0" b="0"/>
          <a:pathLst>
            <a:path>
              <a:moveTo>
                <a:pt x="0" y="401440"/>
              </a:moveTo>
              <a:lnTo>
                <a:pt x="163556" y="401440"/>
              </a:lnTo>
              <a:lnTo>
                <a:pt x="163556" y="0"/>
              </a:lnTo>
              <a:lnTo>
                <a:pt x="327113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462809" y="1476609"/>
        <a:ext cx="25891" cy="25891"/>
      </dsp:txXfrm>
    </dsp:sp>
    <dsp:sp modelId="{9BC9E42B-8C62-4C3F-A1A0-83425963914B}">
      <dsp:nvSpPr>
        <dsp:cNvPr id="0" name=""/>
        <dsp:cNvSpPr/>
      </dsp:nvSpPr>
      <dsp:spPr>
        <a:xfrm>
          <a:off x="1312198" y="485954"/>
          <a:ext cx="327113" cy="1204321"/>
        </a:xfrm>
        <a:custGeom>
          <a:avLst/>
          <a:gdLst/>
          <a:ahLst/>
          <a:cxnLst/>
          <a:rect l="0" t="0" r="0" b="0"/>
          <a:pathLst>
            <a:path>
              <a:moveTo>
                <a:pt x="0" y="1204321"/>
              </a:moveTo>
              <a:lnTo>
                <a:pt x="163556" y="1204321"/>
              </a:lnTo>
              <a:lnTo>
                <a:pt x="163556" y="0"/>
              </a:lnTo>
              <a:lnTo>
                <a:pt x="327113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444556" y="1056916"/>
        <a:ext cx="62397" cy="62397"/>
      </dsp:txXfrm>
    </dsp:sp>
    <dsp:sp modelId="{889099F6-975D-4B56-85BF-BD277EA2C806}">
      <dsp:nvSpPr>
        <dsp:cNvPr id="0" name=""/>
        <dsp:cNvSpPr/>
      </dsp:nvSpPr>
      <dsp:spPr>
        <a:xfrm rot="16200000">
          <a:off x="-596984" y="1471368"/>
          <a:ext cx="3380552" cy="437814"/>
        </a:xfrm>
        <a:prstGeom prst="rect">
          <a:avLst/>
        </a:prstGeom>
        <a:gradFill rotWithShape="0">
          <a:gsLst>
            <a:gs pos="0">
              <a:schemeClr val="accent5">
                <a:lumMod val="7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Развитие кооперативов</a:t>
          </a:r>
          <a:endParaRPr lang="ru-RU" sz="2600" kern="1200" dirty="0"/>
        </a:p>
      </dsp:txBody>
      <dsp:txXfrm>
        <a:off x="-596984" y="1471368"/>
        <a:ext cx="3380552" cy="437814"/>
      </dsp:txXfrm>
    </dsp:sp>
    <dsp:sp modelId="{0F485814-3C6E-4977-B6C3-9597AB8F2AF8}">
      <dsp:nvSpPr>
        <dsp:cNvPr id="0" name=""/>
        <dsp:cNvSpPr/>
      </dsp:nvSpPr>
      <dsp:spPr>
        <a:xfrm>
          <a:off x="1639311" y="164801"/>
          <a:ext cx="2106760" cy="642304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FF66"/>
              </a:solidFill>
            </a:rPr>
            <a:t>Вовлечение в члены кооперативов ЛПХ</a:t>
          </a:r>
          <a:endParaRPr lang="ru-RU" sz="1400" b="1" kern="1200" dirty="0">
            <a:solidFill>
              <a:srgbClr val="FFFF00"/>
            </a:solidFill>
          </a:endParaRPr>
        </a:p>
      </dsp:txBody>
      <dsp:txXfrm>
        <a:off x="1639311" y="164801"/>
        <a:ext cx="2106760" cy="642304"/>
      </dsp:txXfrm>
    </dsp:sp>
    <dsp:sp modelId="{25EE5374-B15E-4BEE-A16B-0BF9AB93EDC9}">
      <dsp:nvSpPr>
        <dsp:cNvPr id="0" name=""/>
        <dsp:cNvSpPr/>
      </dsp:nvSpPr>
      <dsp:spPr>
        <a:xfrm>
          <a:off x="1639311" y="967683"/>
          <a:ext cx="2106760" cy="642304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CCFF"/>
              </a:solidFill>
            </a:rPr>
            <a:t>Вовлечение в члены кооперативов КФХ</a:t>
          </a:r>
          <a:endParaRPr lang="ru-RU" sz="1400" b="1" kern="1200" dirty="0"/>
        </a:p>
      </dsp:txBody>
      <dsp:txXfrm>
        <a:off x="1639311" y="967683"/>
        <a:ext cx="2106760" cy="642304"/>
      </dsp:txXfrm>
    </dsp:sp>
    <dsp:sp modelId="{A5232E7C-FD4B-4A52-AA34-353CB4F62F26}">
      <dsp:nvSpPr>
        <dsp:cNvPr id="0" name=""/>
        <dsp:cNvSpPr/>
      </dsp:nvSpPr>
      <dsp:spPr>
        <a:xfrm>
          <a:off x="1639311" y="1770564"/>
          <a:ext cx="2106760" cy="642304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Закупка не менее 70 % продукции (сырья) у членов кооператива </a:t>
          </a:r>
          <a:endParaRPr lang="ru-RU" sz="1400" b="1" kern="1200" dirty="0"/>
        </a:p>
      </dsp:txBody>
      <dsp:txXfrm>
        <a:off x="1639311" y="1770564"/>
        <a:ext cx="2106760" cy="642304"/>
      </dsp:txXfrm>
    </dsp:sp>
    <dsp:sp modelId="{ECF815D6-2134-44B8-B443-51E31AD016C8}">
      <dsp:nvSpPr>
        <dsp:cNvPr id="0" name=""/>
        <dsp:cNvSpPr/>
      </dsp:nvSpPr>
      <dsp:spPr>
        <a:xfrm>
          <a:off x="1639311" y="2573445"/>
          <a:ext cx="2106760" cy="642304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Увеличение объема реализованной сельхозпродукции</a:t>
          </a:r>
          <a:endParaRPr lang="ru-RU" sz="1400" b="1" kern="1200" dirty="0"/>
        </a:p>
      </dsp:txBody>
      <dsp:txXfrm>
        <a:off x="1639311" y="2573445"/>
        <a:ext cx="2106760" cy="6423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microsoft.com/office/2007/relationships/hdphoto" Target="../media/hdphoto2.wdp"/><Relationship Id="rId1" Type="http://schemas.openxmlformats.org/officeDocument/2006/relationships/image" Target="../media/image8.jpeg"/><Relationship Id="rId5" Type="http://schemas.openxmlformats.org/officeDocument/2006/relationships/image" Target="../media/image10.jpeg"/><Relationship Id="rId4" Type="http://schemas.microsoft.com/office/2007/relationships/hdphoto" Target="../media/hdphoto3.wdp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1.09361E-7</cdr:x>
      <cdr:y>0</cdr:y>
    </cdr:from>
    <cdr:to>
      <cdr:x>1</cdr:x>
      <cdr:y>0.10815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" y="0"/>
          <a:ext cx="9143999" cy="555513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rgbClr val="000099"/>
              </a:solidFill>
              <a:latin typeface="Arial Black" pitchFamily="34" charset="0"/>
            </a:rPr>
            <a:t>Развитие малых форм хозяйствования в Республике Мордовия</a:t>
          </a:r>
          <a:endParaRPr lang="ru-RU" sz="1800" dirty="0">
            <a:solidFill>
              <a:srgbClr val="000099"/>
            </a:solidFill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</cdr:x>
      <cdr:y>0.07875</cdr:y>
    </cdr:from>
    <cdr:to>
      <cdr:x>1</cdr:x>
      <cdr:y>0.07875</cdr:y>
    </cdr:to>
    <cdr:cxnSp macro="">
      <cdr:nvCxnSpPr>
        <cdr:cNvPr id="4" name="Прямая соединительная линия 3"/>
        <cdr:cNvCxnSpPr/>
      </cdr:nvCxnSpPr>
      <cdr:spPr>
        <a:xfrm xmlns:a="http://schemas.openxmlformats.org/drawingml/2006/main">
          <a:off x="0" y="404518"/>
          <a:ext cx="914400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0.02422</cdr:x>
      <cdr:y>0.1076</cdr:y>
    </cdr:from>
    <cdr:to>
      <cdr:x>0.33604</cdr:x>
      <cdr:y>0.31646</cdr:y>
    </cdr:to>
    <cdr:grpSp>
      <cdr:nvGrpSpPr>
        <cdr:cNvPr id="5" name="Группа 4"/>
        <cdr:cNvGrpSpPr/>
      </cdr:nvGrpSpPr>
      <cdr:grpSpPr>
        <a:xfrm xmlns:a="http://schemas.openxmlformats.org/drawingml/2006/main">
          <a:off x="221468" y="552688"/>
          <a:ext cx="2851282" cy="1072811"/>
          <a:chOff x="218801" y="0"/>
          <a:chExt cx="2851238" cy="1070003"/>
        </a:xfrm>
      </cdr:grpSpPr>
      <cdr:sp macro="" textlink="">
        <cdr:nvSpPr>
          <cdr:cNvPr id="6" name="Скругленный прямоугольник 5"/>
          <cdr:cNvSpPr/>
        </cdr:nvSpPr>
        <cdr:spPr>
          <a:xfrm xmlns:a="http://schemas.openxmlformats.org/drawingml/2006/main">
            <a:off x="218801" y="0"/>
            <a:ext cx="2851238" cy="1070003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chemeClr val="accent4">
              <a:lumMod val="40000"/>
              <a:lumOff val="60000"/>
            </a:schemeClr>
          </a:solidFill>
          <a:ln xmlns:a="http://schemas.openxmlformats.org/drawingml/2006/main">
            <a:solidFill>
              <a:srgbClr val="FF0000"/>
            </a:solidFill>
          </a:ln>
        </cdr:spPr>
        <cdr:style>
          <a:lnRef xmlns:a="http://schemas.openxmlformats.org/drawingml/2006/main" idx="2">
            <a:scrgbClr r="0" g="0" b="0"/>
          </a:lnRef>
          <a:fillRef xmlns:a="http://schemas.openxmlformats.org/drawingml/2006/main" idx="1">
            <a:scrgbClr r="0" g="0" b="0"/>
          </a:fillRef>
          <a:effectRef xmlns:a="http://schemas.openxmlformats.org/drawingml/2006/main" idx="0">
            <a:schemeClr val="accent5">
              <a:hueOff val="0"/>
              <a:satOff val="0"/>
              <a:lumOff val="0"/>
              <a:alphaOff val="0"/>
            </a:schemeClr>
          </a:effectRef>
          <a:fontRef xmlns:a="http://schemas.openxmlformats.org/drawingml/2006/main" idx="minor">
            <a:schemeClr val="lt1"/>
          </a:fontRef>
        </cdr:style>
      </cdr:sp>
      <cdr:sp macro="" textlink="">
        <cdr:nvSpPr>
          <cdr:cNvPr id="7" name="Скругленный прямоугольник 4"/>
          <cdr:cNvSpPr/>
        </cdr:nvSpPr>
        <cdr:spPr>
          <a:xfrm xmlns:a="http://schemas.openxmlformats.org/drawingml/2006/main">
            <a:off x="218801" y="428001"/>
            <a:ext cx="2851238" cy="428001"/>
          </a:xfrm>
          <a:prstGeom xmlns:a="http://schemas.openxmlformats.org/drawingml/2006/main" prst="rect">
            <a:avLst/>
          </a:prstGeom>
        </cdr:spPr>
        <cdr:style>
          <a:lnRef xmlns:a="http://schemas.openxmlformats.org/drawingml/2006/main" idx="0">
            <a:scrgbClr r="0" g="0" b="0"/>
          </a:lnRef>
          <a:fillRef xmlns:a="http://schemas.openxmlformats.org/drawingml/2006/main" idx="0">
            <a:scrgbClr r="0" g="0" b="0"/>
          </a:fillRef>
          <a:effectRef xmlns:a="http://schemas.openxmlformats.org/drawingml/2006/main" idx="0">
            <a:scrgbClr r="0" g="0" b="0"/>
          </a:effectRef>
          <a:fontRef xmlns:a="http://schemas.openxmlformats.org/drawingml/2006/main" idx="minor">
            <a:schemeClr val="lt1"/>
          </a:fontRef>
        </cdr:style>
        <cdr:txBody>
          <a:bodyPr xmlns:a="http://schemas.openxmlformats.org/drawingml/2006/main" spcFirstLastPara="0" vert="horz" wrap="square" lIns="21336" tIns="21336" rIns="21336" bIns="21336" numCol="1" spcCol="1270" anchor="ctr" anchorCtr="0">
            <a:noAutofit/>
          </a:bodyPr>
          <a:lstStyle xmlns:a="http://schemas.openxmlformats.org/drawingml/2006/main"/>
          <a:p xmlns:a="http://schemas.openxmlformats.org/drawingml/2006/main">
            <a:pPr marL="0" lvl="0" indent="0" algn="ctr" defTabSz="133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tabLst/>
            </a:pPr>
            <a:endParaRPr lang="ru-RU" sz="300" kern="1200" dirty="0"/>
          </a:p>
        </cdr:txBody>
      </cdr:sp>
    </cdr:grpSp>
  </cdr:relSizeAnchor>
  <cdr:relSizeAnchor xmlns:cdr="http://schemas.openxmlformats.org/drawingml/2006/chartDrawing">
    <cdr:from>
      <cdr:x>0.348</cdr:x>
      <cdr:y>0.10679</cdr:y>
    </cdr:from>
    <cdr:to>
      <cdr:x>0.67187</cdr:x>
      <cdr:y>0.31591</cdr:y>
    </cdr:to>
    <cdr:grpSp>
      <cdr:nvGrpSpPr>
        <cdr:cNvPr id="8" name="Группа 7"/>
        <cdr:cNvGrpSpPr/>
      </cdr:nvGrpSpPr>
      <cdr:grpSpPr>
        <a:xfrm xmlns:a="http://schemas.openxmlformats.org/drawingml/2006/main">
          <a:off x="3182112" y="548528"/>
          <a:ext cx="2961467" cy="1074146"/>
          <a:chOff x="2983784" y="95835"/>
          <a:chExt cx="3013834" cy="1218168"/>
        </a:xfrm>
      </cdr:grpSpPr>
      <cdr:sp macro="" textlink="">
        <cdr:nvSpPr>
          <cdr:cNvPr id="9" name="Скругленный прямоугольник 8"/>
          <cdr:cNvSpPr/>
        </cdr:nvSpPr>
        <cdr:spPr>
          <a:xfrm xmlns:a="http://schemas.openxmlformats.org/drawingml/2006/main">
            <a:off x="2983784" y="95835"/>
            <a:ext cx="3013834" cy="1218168"/>
          </a:xfrm>
          <a:prstGeom xmlns:a="http://schemas.openxmlformats.org/drawingml/2006/main" prst="roundRect">
            <a:avLst>
              <a:gd name="adj" fmla="val 10000"/>
            </a:avLst>
          </a:prstGeom>
          <a:ln xmlns:a="http://schemas.openxmlformats.org/drawingml/2006/main">
            <a:solidFill>
              <a:srgbClr val="FF0000"/>
            </a:solidFill>
          </a:ln>
        </cdr:spPr>
        <cdr:style>
          <a:lnRef xmlns:a="http://schemas.openxmlformats.org/drawingml/2006/main" idx="2">
            <a:scrgbClr r="0" g="0" b="0"/>
          </a:lnRef>
          <a:fillRef xmlns:a="http://schemas.openxmlformats.org/drawingml/2006/main" idx="1">
            <a:schemeClr val="accent5">
              <a:hueOff val="-4966938"/>
              <a:satOff val="19906"/>
              <a:lumOff val="4314"/>
              <a:alphaOff val="0"/>
            </a:schemeClr>
          </a:fillRef>
          <a:effectRef xmlns:a="http://schemas.openxmlformats.org/drawingml/2006/main" idx="0">
            <a:schemeClr val="accent5">
              <a:hueOff val="-4966938"/>
              <a:satOff val="19906"/>
              <a:lumOff val="4314"/>
              <a:alphaOff val="0"/>
            </a:schemeClr>
          </a:effectRef>
          <a:fontRef xmlns:a="http://schemas.openxmlformats.org/drawingml/2006/main" idx="minor">
            <a:schemeClr val="lt1"/>
          </a:fontRef>
        </cdr:style>
      </cdr:sp>
      <cdr:sp macro="" textlink="">
        <cdr:nvSpPr>
          <cdr:cNvPr id="10" name="Скругленный прямоугольник 4"/>
          <cdr:cNvSpPr/>
        </cdr:nvSpPr>
        <cdr:spPr>
          <a:xfrm xmlns:a="http://schemas.openxmlformats.org/drawingml/2006/main">
            <a:off x="2983784" y="583103"/>
            <a:ext cx="3013834" cy="487267"/>
          </a:xfrm>
          <a:prstGeom xmlns:a="http://schemas.openxmlformats.org/drawingml/2006/main" prst="rect">
            <a:avLst/>
          </a:prstGeom>
        </cdr:spPr>
        <cdr:style>
          <a:lnRef xmlns:a="http://schemas.openxmlformats.org/drawingml/2006/main" idx="0">
            <a:scrgbClr r="0" g="0" b="0"/>
          </a:lnRef>
          <a:fillRef xmlns:a="http://schemas.openxmlformats.org/drawingml/2006/main" idx="0">
            <a:scrgbClr r="0" g="0" b="0"/>
          </a:fillRef>
          <a:effectRef xmlns:a="http://schemas.openxmlformats.org/drawingml/2006/main" idx="0">
            <a:scrgbClr r="0" g="0" b="0"/>
          </a:effectRef>
          <a:fontRef xmlns:a="http://schemas.openxmlformats.org/drawingml/2006/main" idx="minor">
            <a:schemeClr val="lt1"/>
          </a:fontRef>
        </cdr:style>
        <cdr:txBody>
          <a:bodyPr xmlns:a="http://schemas.openxmlformats.org/drawingml/2006/main" spcFirstLastPara="0" vert="horz" wrap="square" lIns="120904" tIns="120904" rIns="120904" bIns="120904" numCol="1" spcCol="1270" anchor="ctr" anchorCtr="0">
            <a:noAutofit/>
          </a:bodyPr>
          <a:lstStyle xmlns:a="http://schemas.openxmlformats.org/drawingml/2006/main"/>
          <a:p xmlns:a="http://schemas.openxmlformats.org/drawingml/2006/main"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cdr:txBody>
      </cdr:sp>
    </cdr:grpSp>
  </cdr:relSizeAnchor>
  <cdr:relSizeAnchor xmlns:cdr="http://schemas.openxmlformats.org/drawingml/2006/chartDrawing">
    <cdr:from>
      <cdr:x>0.68003</cdr:x>
      <cdr:y>0.10679</cdr:y>
    </cdr:from>
    <cdr:to>
      <cdr:x>1</cdr:x>
      <cdr:y>0.31565</cdr:y>
    </cdr:to>
    <cdr:grpSp>
      <cdr:nvGrpSpPr>
        <cdr:cNvPr id="11" name="Группа 10"/>
        <cdr:cNvGrpSpPr/>
      </cdr:nvGrpSpPr>
      <cdr:grpSpPr>
        <a:xfrm xmlns:a="http://schemas.openxmlformats.org/drawingml/2006/main">
          <a:off x="6218194" y="548528"/>
          <a:ext cx="2925806" cy="1072810"/>
          <a:chOff x="6059945" y="82816"/>
          <a:chExt cx="3013834" cy="1218168"/>
        </a:xfrm>
      </cdr:grpSpPr>
      <cdr:sp macro="" textlink="">
        <cdr:nvSpPr>
          <cdr:cNvPr id="12" name="Скругленный прямоугольник 11"/>
          <cdr:cNvSpPr/>
        </cdr:nvSpPr>
        <cdr:spPr>
          <a:xfrm xmlns:a="http://schemas.openxmlformats.org/drawingml/2006/main">
            <a:off x="6059945" y="82816"/>
            <a:ext cx="2851200" cy="1218168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chemeClr val="accent6">
              <a:lumMod val="40000"/>
              <a:lumOff val="60000"/>
            </a:schemeClr>
          </a:solidFill>
          <a:ln xmlns:a="http://schemas.openxmlformats.org/drawingml/2006/main">
            <a:solidFill>
              <a:srgbClr val="FF0000"/>
            </a:solidFill>
          </a:ln>
        </cdr:spPr>
        <cdr:style>
          <a:lnRef xmlns:a="http://schemas.openxmlformats.org/drawingml/2006/main" idx="2">
            <a:scrgbClr r="0" g="0" b="0"/>
          </a:lnRef>
          <a:fillRef xmlns:a="http://schemas.openxmlformats.org/drawingml/2006/main" idx="1">
            <a:scrgbClr r="0" g="0" b="0"/>
          </a:fillRef>
          <a:effectRef xmlns:a="http://schemas.openxmlformats.org/drawingml/2006/main" idx="0">
            <a:schemeClr val="accent5">
              <a:hueOff val="-9933876"/>
              <a:satOff val="39811"/>
              <a:lumOff val="8628"/>
              <a:alphaOff val="0"/>
            </a:schemeClr>
          </a:effectRef>
          <a:fontRef xmlns:a="http://schemas.openxmlformats.org/drawingml/2006/main" idx="minor">
            <a:schemeClr val="lt1"/>
          </a:fontRef>
        </cdr:style>
      </cdr:sp>
      <cdr:sp macro="" textlink="">
        <cdr:nvSpPr>
          <cdr:cNvPr id="13" name="Скругленный прямоугольник 4"/>
          <cdr:cNvSpPr/>
        </cdr:nvSpPr>
        <cdr:spPr>
          <a:xfrm xmlns:a="http://schemas.openxmlformats.org/drawingml/2006/main">
            <a:off x="6059945" y="570084"/>
            <a:ext cx="3013834" cy="487267"/>
          </a:xfrm>
          <a:prstGeom xmlns:a="http://schemas.openxmlformats.org/drawingml/2006/main" prst="rect">
            <a:avLst/>
          </a:prstGeom>
        </cdr:spPr>
        <cdr:style>
          <a:lnRef xmlns:a="http://schemas.openxmlformats.org/drawingml/2006/main" idx="0">
            <a:scrgbClr r="0" g="0" b="0"/>
          </a:lnRef>
          <a:fillRef xmlns:a="http://schemas.openxmlformats.org/drawingml/2006/main" idx="0">
            <a:scrgbClr r="0" g="0" b="0"/>
          </a:fillRef>
          <a:effectRef xmlns:a="http://schemas.openxmlformats.org/drawingml/2006/main" idx="0">
            <a:scrgbClr r="0" g="0" b="0"/>
          </a:effectRef>
          <a:fontRef xmlns:a="http://schemas.openxmlformats.org/drawingml/2006/main" idx="minor">
            <a:schemeClr val="lt1"/>
          </a:fontRef>
        </cdr:style>
        <cdr:txBody>
          <a:bodyPr xmlns:a="http://schemas.openxmlformats.org/drawingml/2006/main" spcFirstLastPara="0" vert="horz" wrap="square" lIns="128016" tIns="128016" rIns="128016" bIns="128016" numCol="1" spcCol="1270" anchor="ctr" anchorCtr="0">
            <a:noAutofit/>
          </a:bodyPr>
          <a:lstStyle xmlns:a="http://schemas.openxmlformats.org/drawingml/2006/main"/>
          <a:p xmlns:a="http://schemas.openxmlformats.org/drawingml/2006/main">
            <a:pPr marL="0" lvl="0" indent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800" kern="1200" dirty="0"/>
          </a:p>
        </cdr:txBody>
      </cdr:sp>
    </cdr:grpSp>
  </cdr:relSizeAnchor>
  <cdr:relSizeAnchor xmlns:cdr="http://schemas.openxmlformats.org/drawingml/2006/chartDrawing">
    <cdr:from>
      <cdr:x>0.02944</cdr:x>
      <cdr:y>0.12433</cdr:y>
    </cdr:from>
    <cdr:to>
      <cdr:x>0.12393</cdr:x>
      <cdr:y>0.29254</cdr:y>
    </cdr:to>
    <cdr:sp macro="" textlink="">
      <cdr:nvSpPr>
        <cdr:cNvPr id="14" name="Овал 13"/>
        <cdr:cNvSpPr/>
      </cdr:nvSpPr>
      <cdr:spPr>
        <a:xfrm xmlns:a="http://schemas.openxmlformats.org/drawingml/2006/main">
          <a:off x="269185" y="638629"/>
          <a:ext cx="864017" cy="864012"/>
        </a:xfrm>
        <a:prstGeom xmlns:a="http://schemas.openxmlformats.org/drawingml/2006/main" prst="ellipse">
          <a:avLst/>
        </a:prstGeom>
        <a:blipFill xmlns:a="http://schemas.openxmlformats.org/drawingml/2006/main" dpi="0" rotWithShape="1">
          <a:blip xmlns:r="http://schemas.openxmlformats.org/officeDocument/2006/relationships"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97" t="-219" r="-2475" b="-7561"/>
          </a:stretch>
        </a:blipFill>
      </cdr:spPr>
      <cdr:style>
        <a:lnRef xmlns:a="http://schemas.openxmlformats.org/drawingml/2006/main" idx="2">
          <a:schemeClr val="lt1">
            <a:hueOff val="0"/>
            <a:satOff val="0"/>
            <a:lumOff val="0"/>
            <a:alphaOff val="0"/>
          </a:schemeClr>
        </a:lnRef>
        <a:fillRef xmlns:a="http://schemas.openxmlformats.org/drawingml/2006/main" idx="1">
          <a:scrgbClr r="0" g="0" b="0"/>
        </a:fillRef>
        <a:effectRef xmlns:a="http://schemas.openxmlformats.org/drawingml/2006/main" idx="0">
          <a:schemeClr val="accent5">
            <a:tint val="50000"/>
            <a:hueOff val="0"/>
            <a:satOff val="0"/>
            <a:lumOff val="0"/>
            <a:alphaOff val="0"/>
          </a:schemeClr>
        </a:effectRef>
        <a:fontRef xmlns:a="http://schemas.openxmlformats.org/drawingml/2006/main" idx="minor">
          <a:schemeClr val="lt1">
            <a:hueOff val="0"/>
            <a:satOff val="0"/>
            <a:lumOff val="0"/>
            <a:alphaOff val="0"/>
          </a:schemeClr>
        </a:fontRef>
      </cdr:style>
    </cdr:sp>
  </cdr:relSizeAnchor>
  <cdr:relSizeAnchor xmlns:cdr="http://schemas.openxmlformats.org/drawingml/2006/chartDrawing">
    <cdr:from>
      <cdr:x>0.35191</cdr:x>
      <cdr:y>0.12433</cdr:y>
    </cdr:from>
    <cdr:to>
      <cdr:x>0.4464</cdr:x>
      <cdr:y>0.29254</cdr:y>
    </cdr:to>
    <cdr:sp macro="" textlink="">
      <cdr:nvSpPr>
        <cdr:cNvPr id="15" name="Овал 14"/>
        <cdr:cNvSpPr/>
      </cdr:nvSpPr>
      <cdr:spPr>
        <a:xfrm xmlns:a="http://schemas.openxmlformats.org/drawingml/2006/main">
          <a:off x="3217884" y="638629"/>
          <a:ext cx="864017" cy="864012"/>
        </a:xfrm>
        <a:prstGeom xmlns:a="http://schemas.openxmlformats.org/drawingml/2006/main" prst="ellipse">
          <a:avLst/>
        </a:prstGeom>
        <a:blipFill xmlns:a="http://schemas.openxmlformats.org/drawingml/2006/main" dpi="0" rotWithShape="1">
          <a:blip xmlns:r="http://schemas.openxmlformats.org/officeDocument/2006/relationships"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523" t="618" r="-17605" b="-604"/>
          </a:stretch>
        </a:blipFill>
      </cdr:spPr>
      <cdr:style>
        <a:lnRef xmlns:a="http://schemas.openxmlformats.org/drawingml/2006/main" idx="2">
          <a:schemeClr val="lt1">
            <a:hueOff val="0"/>
            <a:satOff val="0"/>
            <a:lumOff val="0"/>
            <a:alphaOff val="0"/>
          </a:schemeClr>
        </a:lnRef>
        <a:fillRef xmlns:a="http://schemas.openxmlformats.org/drawingml/2006/main" idx="1">
          <a:scrgbClr r="0" g="0" b="0"/>
        </a:fillRef>
        <a:effectRef xmlns:a="http://schemas.openxmlformats.org/drawingml/2006/main" idx="0">
          <a:schemeClr val="accent5">
            <a:tint val="50000"/>
            <a:hueOff val="-5341183"/>
            <a:satOff val="23809"/>
            <a:lumOff val="2104"/>
            <a:alphaOff val="0"/>
          </a:schemeClr>
        </a:effectRef>
        <a:fontRef xmlns:a="http://schemas.openxmlformats.org/drawingml/2006/main" idx="minor">
          <a:schemeClr val="lt1">
            <a:hueOff val="0"/>
            <a:satOff val="0"/>
            <a:lumOff val="0"/>
            <a:alphaOff val="0"/>
          </a:schemeClr>
        </a:fontRef>
      </cdr:style>
    </cdr:sp>
  </cdr:relSizeAnchor>
  <cdr:relSizeAnchor xmlns:cdr="http://schemas.openxmlformats.org/drawingml/2006/chartDrawing">
    <cdr:from>
      <cdr:x>0.68112</cdr:x>
      <cdr:y>0.12433</cdr:y>
    </cdr:from>
    <cdr:to>
      <cdr:x>0.77561</cdr:x>
      <cdr:y>0.29254</cdr:y>
    </cdr:to>
    <cdr:sp macro="" textlink="">
      <cdr:nvSpPr>
        <cdr:cNvPr id="16" name="Овал 15"/>
        <cdr:cNvSpPr/>
      </cdr:nvSpPr>
      <cdr:spPr>
        <a:xfrm xmlns:a="http://schemas.openxmlformats.org/drawingml/2006/main">
          <a:off x="6228184" y="638629"/>
          <a:ext cx="864017" cy="864012"/>
        </a:xfrm>
        <a:prstGeom xmlns:a="http://schemas.openxmlformats.org/drawingml/2006/main" prst="ellipse">
          <a:avLst/>
        </a:prstGeom>
        <a:blipFill xmlns:a="http://schemas.openxmlformats.org/drawingml/2006/main" dpi="0" rotWithShape="1"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436" r="-20985" b="-24564"/>
          </a:stretch>
        </a:blipFill>
      </cdr:spPr>
      <cdr:style>
        <a:lnRef xmlns:a="http://schemas.openxmlformats.org/drawingml/2006/main" idx="2">
          <a:schemeClr val="lt1">
            <a:hueOff val="0"/>
            <a:satOff val="0"/>
            <a:lumOff val="0"/>
            <a:alphaOff val="0"/>
          </a:schemeClr>
        </a:lnRef>
        <a:fillRef xmlns:a="http://schemas.openxmlformats.org/drawingml/2006/main" idx="1">
          <a:scrgbClr r="0" g="0" b="0"/>
        </a:fillRef>
        <a:effectRef xmlns:a="http://schemas.openxmlformats.org/drawingml/2006/main" idx="0">
          <a:schemeClr val="accent5">
            <a:tint val="50000"/>
            <a:hueOff val="-10682366"/>
            <a:satOff val="47617"/>
            <a:lumOff val="4207"/>
            <a:alphaOff val="0"/>
          </a:schemeClr>
        </a:effectRef>
        <a:fontRef xmlns:a="http://schemas.openxmlformats.org/drawingml/2006/main" idx="minor">
          <a:schemeClr val="lt1">
            <a:hueOff val="0"/>
            <a:satOff val="0"/>
            <a:lumOff val="0"/>
            <a:alphaOff val="0"/>
          </a:schemeClr>
        </a:fontRef>
      </cdr:style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0.13483</cdr:y>
    </cdr:from>
    <cdr:to>
      <cdr:x>1</cdr:x>
      <cdr:y>0.23682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692550"/>
          <a:ext cx="9143999" cy="523853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dirty="0" smtClean="0">
              <a:solidFill>
                <a:srgbClr val="000099"/>
              </a:solidFill>
              <a:latin typeface="Arial Black" pitchFamily="34" charset="0"/>
            </a:rPr>
            <a:t>Поддержка малых форм хозяйствования в Республике Мордовия в 2021 г.</a:t>
          </a:r>
          <a:endParaRPr lang="ru-RU" sz="1600" dirty="0">
            <a:solidFill>
              <a:srgbClr val="000099"/>
            </a:solidFill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</cdr:x>
      <cdr:y>0.12081</cdr:y>
    </cdr:from>
    <cdr:to>
      <cdr:x>1</cdr:x>
      <cdr:y>0.12081</cdr:y>
    </cdr:to>
    <cdr:cxnSp macro="">
      <cdr:nvCxnSpPr>
        <cdr:cNvPr id="4" name="Прямая соединительная линия 3"/>
        <cdr:cNvCxnSpPr/>
      </cdr:nvCxnSpPr>
      <cdr:spPr>
        <a:xfrm xmlns:a="http://schemas.openxmlformats.org/drawingml/2006/main">
          <a:off x="0" y="620542"/>
          <a:ext cx="914400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</cdr:y>
    </cdr:from>
    <cdr:to>
      <cdr:x>1</cdr:x>
      <cdr:y>0.1356</cdr:y>
    </cdr:to>
    <cdr:pic>
      <cdr:nvPicPr>
        <cdr:cNvPr id="17" name="Picture 2" descr="http://www.e-mordovia.ru/images/logo_bg.jp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 b="34100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0" y="-6992"/>
          <a:ext cx="9144000" cy="696503"/>
        </a:xfrm>
        <a:prstGeom xmlns:a="http://schemas.openxmlformats.org/drawingml/2006/main" prst="rect">
          <a:avLst/>
        </a:prstGeom>
        <a:gradFill xmlns:a="http://schemas.openxmlformats.org/drawingml/2006/main">
          <a:gsLst>
            <a:gs pos="1000">
              <a:srgbClr val="5E9EFF">
                <a:alpha val="84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xmlns:a="http://schemas.openxmlformats.org/drawingml/2006/main" w="9525">
          <a:solidFill>
            <a:schemeClr val="accent1"/>
          </a:solidFill>
          <a:miter lim="800000"/>
          <a:headEnd/>
          <a:tailEnd/>
        </a:ln>
        <a:scene3d xmlns:a="http://schemas.openxmlformats.org/drawingml/2006/main">
          <a:camera prst="orthographicFront"/>
          <a:lightRig rig="threePt" dir="t"/>
        </a:scene3d>
        <a:sp3d xmlns:a="http://schemas.openxmlformats.org/drawingml/2006/main">
          <a:bevelT/>
        </a:sp3d>
      </cdr:spPr>
    </cdr:pic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0.13483</cdr:y>
    </cdr:from>
    <cdr:to>
      <cdr:x>1</cdr:x>
      <cdr:y>0.23682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692550"/>
          <a:ext cx="9143999" cy="523853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dirty="0" smtClean="0">
              <a:solidFill>
                <a:srgbClr val="000099"/>
              </a:solidFill>
              <a:latin typeface="Arial Black" pitchFamily="34" charset="0"/>
            </a:rPr>
            <a:t>Поддержка малых форм хозяйствования в Республике Мордовия </a:t>
          </a:r>
          <a:r>
            <a:rPr lang="ru-RU" sz="1600" dirty="0" smtClean="0">
              <a:solidFill>
                <a:srgbClr val="FF0000"/>
              </a:solidFill>
              <a:latin typeface="Arial Black" pitchFamily="34" charset="0"/>
            </a:rPr>
            <a:t>в 2022 г</a:t>
          </a:r>
          <a:r>
            <a:rPr lang="ru-RU" sz="1600" dirty="0" smtClean="0">
              <a:solidFill>
                <a:srgbClr val="000099"/>
              </a:solidFill>
              <a:latin typeface="Arial Black" pitchFamily="34" charset="0"/>
            </a:rPr>
            <a:t>.</a:t>
          </a:r>
          <a:endParaRPr lang="ru-RU" sz="1600" dirty="0">
            <a:solidFill>
              <a:srgbClr val="000099"/>
            </a:solidFill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</cdr:x>
      <cdr:y>0.12081</cdr:y>
    </cdr:from>
    <cdr:to>
      <cdr:x>1</cdr:x>
      <cdr:y>0.12081</cdr:y>
    </cdr:to>
    <cdr:cxnSp macro="">
      <cdr:nvCxnSpPr>
        <cdr:cNvPr id="4" name="Прямая соединительная линия 3"/>
        <cdr:cNvCxnSpPr/>
      </cdr:nvCxnSpPr>
      <cdr:spPr>
        <a:xfrm xmlns:a="http://schemas.openxmlformats.org/drawingml/2006/main">
          <a:off x="0" y="620542"/>
          <a:ext cx="914400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</cdr:y>
    </cdr:from>
    <cdr:to>
      <cdr:x>1</cdr:x>
      <cdr:y>0.1356</cdr:y>
    </cdr:to>
    <cdr:pic>
      <cdr:nvPicPr>
        <cdr:cNvPr id="17" name="Picture 2" descr="http://www.e-mordovia.ru/images/logo_bg.jp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 b="34100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0" y="-6992"/>
          <a:ext cx="9144000" cy="696503"/>
        </a:xfrm>
        <a:prstGeom xmlns:a="http://schemas.openxmlformats.org/drawingml/2006/main" prst="rect">
          <a:avLst/>
        </a:prstGeom>
        <a:gradFill xmlns:a="http://schemas.openxmlformats.org/drawingml/2006/main">
          <a:gsLst>
            <a:gs pos="1000">
              <a:srgbClr val="5E9EFF">
                <a:alpha val="84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xmlns:a="http://schemas.openxmlformats.org/drawingml/2006/main" w="9525">
          <a:solidFill>
            <a:schemeClr val="accent1"/>
          </a:solidFill>
          <a:miter lim="800000"/>
          <a:headEnd/>
          <a:tailEnd/>
        </a:ln>
        <a:scene3d xmlns:a="http://schemas.openxmlformats.org/drawingml/2006/main">
          <a:camera prst="orthographicFront"/>
          <a:lightRig rig="threePt" dir="t"/>
        </a:scene3d>
        <a:sp3d xmlns:a="http://schemas.openxmlformats.org/drawingml/2006/main">
          <a:bevelT/>
        </a:sp3d>
      </cdr:spPr>
    </cdr:pic>
  </cdr:relSizeAnchor>
  <cdr:relSizeAnchor xmlns:cdr="http://schemas.openxmlformats.org/drawingml/2006/chartDrawing">
    <cdr:from>
      <cdr:x>0.39494</cdr:x>
      <cdr:y>0.20492</cdr:y>
    </cdr:from>
    <cdr:to>
      <cdr:x>1</cdr:x>
      <cdr:y>0.51051</cdr:y>
    </cdr:to>
    <cdr:sp macro="" textlink="">
      <cdr:nvSpPr>
        <cdr:cNvPr id="5" name="TextBox 16"/>
        <cdr:cNvSpPr txBox="1"/>
      </cdr:nvSpPr>
      <cdr:spPr>
        <a:xfrm xmlns:a="http://schemas.openxmlformats.org/drawingml/2006/main">
          <a:off x="3611366" y="1052590"/>
          <a:ext cx="5532634" cy="156966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4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Поддержка:</a:t>
          </a:r>
        </a:p>
        <a:p xmlns:a="http://schemas.openxmlformats.org/drawingml/2006/main">
          <a:pPr marL="285750" indent="-285750">
            <a:buFont typeface="Wingdings" pitchFamily="2" charset="2"/>
            <a:buChar char="ü"/>
          </a:pPr>
          <a:r>
            <a: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23</a:t>
          </a:r>
          <a:r>
            <a: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 – гранта «Агростартап»</a:t>
          </a:r>
        </a:p>
        <a:p xmlns:a="http://schemas.openxmlformats.org/drawingml/2006/main">
          <a:pPr marL="285750" indent="-285750">
            <a:buFont typeface="Wingdings" pitchFamily="2" charset="2"/>
            <a:buChar char="ü"/>
          </a:pPr>
          <a:r>
            <a: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10</a:t>
          </a:r>
          <a:r>
            <a: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 – СПОК получат субсидии</a:t>
          </a:r>
        </a:p>
        <a:p xmlns:a="http://schemas.openxmlformats.org/drawingml/2006/main">
          <a:pPr marL="285750" indent="-285750">
            <a:buFont typeface="Wingdings" pitchFamily="2" charset="2"/>
            <a:buChar char="ü"/>
          </a:pPr>
          <a:r>
            <a: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4</a:t>
          </a:r>
          <a:r>
            <a: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 – семейные фермы и грант «</a:t>
          </a:r>
          <a:r>
            <a:rPr lang="ru-RU" b="1" dirty="0" err="1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Агропрогресс</a:t>
          </a:r>
          <a:r>
            <a: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 xmlns:a="http://schemas.openxmlformats.org/drawingml/2006/main">
          <a:pPr marL="285750" indent="-285750">
            <a:buFont typeface="Wingdings" pitchFamily="2" charset="2"/>
            <a:buChar char="ü"/>
          </a:pPr>
          <a:r>
            <a: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2</a:t>
          </a:r>
          <a:r>
            <a: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 – гранта СПОК</a:t>
          </a:r>
          <a:endParaRPr lang="ru-RU" b="1" dirty="0">
            <a:solidFill>
              <a:srgbClr val="000099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F35635-BFFA-4ABA-94AD-185E6CAD16E4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AD588-50D1-4B69-AF31-C99E885A3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950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86E20-B404-4539-B963-43134F1ECA7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08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86E20-B404-4539-B963-43134F1ECA7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08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86E20-B404-4539-B963-43134F1ECA7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08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86E20-B404-4539-B963-43134F1ECA7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08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86E20-B404-4539-B963-43134F1ECA7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081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86E20-B404-4539-B963-43134F1ECA7D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08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88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04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4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70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52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88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05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27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62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01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90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11597-6F67-4747-9354-0435E6B56D35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A3F3A-761D-448E-9D47-0780F2DC9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60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jpeg"/><Relationship Id="rId18" Type="http://schemas.openxmlformats.org/officeDocument/2006/relationships/diagramQuickStyle" Target="../diagrams/quickStyle3.xml"/><Relationship Id="rId3" Type="http://schemas.openxmlformats.org/officeDocument/2006/relationships/image" Target="../media/image5.jpeg"/><Relationship Id="rId7" Type="http://schemas.microsoft.com/office/2007/relationships/hdphoto" Target="../media/hdphoto4.wdp"/><Relationship Id="rId12" Type="http://schemas.openxmlformats.org/officeDocument/2006/relationships/image" Target="../media/image23.jpeg"/><Relationship Id="rId17" Type="http://schemas.openxmlformats.org/officeDocument/2006/relationships/diagramLayout" Target="../diagrams/layout3.xml"/><Relationship Id="rId2" Type="http://schemas.openxmlformats.org/officeDocument/2006/relationships/image" Target="../media/image4.jpeg"/><Relationship Id="rId16" Type="http://schemas.openxmlformats.org/officeDocument/2006/relationships/diagramData" Target="../diagrams/data3.xml"/><Relationship Id="rId20" Type="http://schemas.microsoft.com/office/2007/relationships/diagramDrawing" Target="../diagrams/drawing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jpeg"/><Relationship Id="rId15" Type="http://schemas.openxmlformats.org/officeDocument/2006/relationships/image" Target="../media/image26.png"/><Relationship Id="rId10" Type="http://schemas.openxmlformats.org/officeDocument/2006/relationships/image" Target="../media/image21.jpeg"/><Relationship Id="rId19" Type="http://schemas.openxmlformats.org/officeDocument/2006/relationships/diagramColors" Target="../diagrams/colors3.xml"/><Relationship Id="rId4" Type="http://schemas.openxmlformats.org/officeDocument/2006/relationships/image" Target="../media/image2.pn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1.png"/><Relationship Id="rId18" Type="http://schemas.microsoft.com/office/2007/relationships/hdphoto" Target="../media/hdphoto9.wdp"/><Relationship Id="rId3" Type="http://schemas.openxmlformats.org/officeDocument/2006/relationships/image" Target="../media/image4.jpeg"/><Relationship Id="rId21" Type="http://schemas.openxmlformats.org/officeDocument/2006/relationships/image" Target="../media/image35.png"/><Relationship Id="rId7" Type="http://schemas.openxmlformats.org/officeDocument/2006/relationships/image" Target="../media/image27.png"/><Relationship Id="rId12" Type="http://schemas.microsoft.com/office/2007/relationships/hdphoto" Target="../media/hdphoto6.wdp"/><Relationship Id="rId17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6" Type="http://schemas.microsoft.com/office/2007/relationships/hdphoto" Target="../media/hdphoto8.wdp"/><Relationship Id="rId20" Type="http://schemas.microsoft.com/office/2007/relationships/hdphoto" Target="../media/hdphoto10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30.png"/><Relationship Id="rId24" Type="http://schemas.microsoft.com/office/2007/relationships/hdphoto" Target="../media/hdphoto11.wdp"/><Relationship Id="rId5" Type="http://schemas.openxmlformats.org/officeDocument/2006/relationships/image" Target="../media/image2.png"/><Relationship Id="rId15" Type="http://schemas.openxmlformats.org/officeDocument/2006/relationships/image" Target="../media/image32.png"/><Relationship Id="rId23" Type="http://schemas.openxmlformats.org/officeDocument/2006/relationships/image" Target="../media/image36.png"/><Relationship Id="rId10" Type="http://schemas.openxmlformats.org/officeDocument/2006/relationships/image" Target="../media/image29.png"/><Relationship Id="rId19" Type="http://schemas.openxmlformats.org/officeDocument/2006/relationships/image" Target="../media/image34.png"/><Relationship Id="rId4" Type="http://schemas.openxmlformats.org/officeDocument/2006/relationships/image" Target="../media/image5.jpeg"/><Relationship Id="rId9" Type="http://schemas.openxmlformats.org/officeDocument/2006/relationships/image" Target="../media/image28.png"/><Relationship Id="rId14" Type="http://schemas.microsoft.com/office/2007/relationships/hdphoto" Target="../media/hdphoto7.wdp"/><Relationship Id="rId22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34.png"/><Relationship Id="rId18" Type="http://schemas.openxmlformats.org/officeDocument/2006/relationships/image" Target="../media/image43.png"/><Relationship Id="rId3" Type="http://schemas.openxmlformats.org/officeDocument/2006/relationships/image" Target="../media/image37.jpeg"/><Relationship Id="rId7" Type="http://schemas.microsoft.com/office/2007/relationships/hdphoto" Target="../media/hdphoto12.wdp"/><Relationship Id="rId12" Type="http://schemas.microsoft.com/office/2007/relationships/hdphoto" Target="../media/hdphoto13.wdp"/><Relationship Id="rId17" Type="http://schemas.microsoft.com/office/2007/relationships/hdphoto" Target="../media/hdphoto14.wdp"/><Relationship Id="rId2" Type="http://schemas.openxmlformats.org/officeDocument/2006/relationships/image" Target="../media/image4.jpe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0.png"/><Relationship Id="rId5" Type="http://schemas.openxmlformats.org/officeDocument/2006/relationships/image" Target="../media/image6.jpeg"/><Relationship Id="rId15" Type="http://schemas.openxmlformats.org/officeDocument/2006/relationships/image" Target="../media/image41.jpeg"/><Relationship Id="rId10" Type="http://schemas.microsoft.com/office/2007/relationships/hdphoto" Target="../media/hdphoto8.wdp"/><Relationship Id="rId19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image" Target="../media/image32.png"/><Relationship Id="rId14" Type="http://schemas.microsoft.com/office/2007/relationships/hdphoto" Target="../media/hdphoto10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0.wdp"/><Relationship Id="rId18" Type="http://schemas.openxmlformats.org/officeDocument/2006/relationships/image" Target="../media/image47.png"/><Relationship Id="rId3" Type="http://schemas.openxmlformats.org/officeDocument/2006/relationships/image" Target="../media/image5.jpeg"/><Relationship Id="rId7" Type="http://schemas.openxmlformats.org/officeDocument/2006/relationships/image" Target="../media/image45.png"/><Relationship Id="rId12" Type="http://schemas.openxmlformats.org/officeDocument/2006/relationships/image" Target="../media/image34.png"/><Relationship Id="rId17" Type="http://schemas.openxmlformats.org/officeDocument/2006/relationships/image" Target="../media/image16.png"/><Relationship Id="rId2" Type="http://schemas.openxmlformats.org/officeDocument/2006/relationships/image" Target="../media/image4.jpeg"/><Relationship Id="rId16" Type="http://schemas.microsoft.com/office/2007/relationships/hdphoto" Target="../media/hdphoto14.wdp"/><Relationship Id="rId1" Type="http://schemas.openxmlformats.org/officeDocument/2006/relationships/slideLayout" Target="../slideLayouts/slideLayout1.xml"/><Relationship Id="rId6" Type="http://schemas.microsoft.com/office/2007/relationships/hdphoto" Target="../media/hdphoto15.wdp"/><Relationship Id="rId11" Type="http://schemas.microsoft.com/office/2007/relationships/hdphoto" Target="../media/hdphoto16.wdp"/><Relationship Id="rId5" Type="http://schemas.openxmlformats.org/officeDocument/2006/relationships/image" Target="../media/image44.png"/><Relationship Id="rId1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6.jpeg"/><Relationship Id="rId9" Type="http://schemas.microsoft.com/office/2007/relationships/hdphoto" Target="../media/hdphoto8.wdp"/><Relationship Id="rId1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34.png"/><Relationship Id="rId18" Type="http://schemas.openxmlformats.org/officeDocument/2006/relationships/image" Target="../media/image49.png"/><Relationship Id="rId3" Type="http://schemas.openxmlformats.org/officeDocument/2006/relationships/image" Target="../media/image5.jpeg"/><Relationship Id="rId7" Type="http://schemas.microsoft.com/office/2007/relationships/hdphoto" Target="../media/hdphoto15.wdp"/><Relationship Id="rId12" Type="http://schemas.microsoft.com/office/2007/relationships/hdphoto" Target="../media/hdphoto17.wdp"/><Relationship Id="rId17" Type="http://schemas.microsoft.com/office/2007/relationships/hdphoto" Target="../media/hdphoto14.wdp"/><Relationship Id="rId2" Type="http://schemas.openxmlformats.org/officeDocument/2006/relationships/image" Target="../media/image4.jpe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8.png"/><Relationship Id="rId5" Type="http://schemas.openxmlformats.org/officeDocument/2006/relationships/image" Target="../media/image6.jpeg"/><Relationship Id="rId15" Type="http://schemas.openxmlformats.org/officeDocument/2006/relationships/image" Target="../media/image41.jpeg"/><Relationship Id="rId10" Type="http://schemas.microsoft.com/office/2007/relationships/hdphoto" Target="../media/hdphoto8.wdp"/><Relationship Id="rId19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image" Target="../media/image32.png"/><Relationship Id="rId14" Type="http://schemas.microsoft.com/office/2007/relationships/hdphoto" Target="../media/hdphoto10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hdphoto" Target="../media/hdphoto19.wdp"/><Relationship Id="rId17" Type="http://schemas.openxmlformats.org/officeDocument/2006/relationships/image" Target="../media/image6.jpeg"/><Relationship Id="rId2" Type="http://schemas.openxmlformats.org/officeDocument/2006/relationships/image" Target="../media/image2.png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52.png"/><Relationship Id="rId5" Type="http://schemas.openxmlformats.org/officeDocument/2006/relationships/diagramQuickStyle" Target="../diagrams/quickStyle4.xml"/><Relationship Id="rId15" Type="http://schemas.openxmlformats.org/officeDocument/2006/relationships/image" Target="../media/image4.jpeg"/><Relationship Id="rId10" Type="http://schemas.openxmlformats.org/officeDocument/2006/relationships/image" Target="../media/image51.jpeg"/><Relationship Id="rId4" Type="http://schemas.openxmlformats.org/officeDocument/2006/relationships/diagramLayout" Target="../diagrams/layout4.xml"/><Relationship Id="rId9" Type="http://schemas.microsoft.com/office/2007/relationships/hdphoto" Target="../media/hdphoto18.wdp"/><Relationship Id="rId1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4.jpeg"/><Relationship Id="rId3" Type="http://schemas.openxmlformats.org/officeDocument/2006/relationships/image" Target="../media/image55.jpeg"/><Relationship Id="rId7" Type="http://schemas.microsoft.com/office/2007/relationships/hdphoto" Target="../media/hdphoto20.wdp"/><Relationship Id="rId12" Type="http://schemas.microsoft.com/office/2007/relationships/hdphoto" Target="../media/hdphoto22.wdp"/><Relationship Id="rId2" Type="http://schemas.openxmlformats.org/officeDocument/2006/relationships/image" Target="../media/image2.png"/><Relationship Id="rId16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image" Target="../media/image57.jpeg"/><Relationship Id="rId15" Type="http://schemas.openxmlformats.org/officeDocument/2006/relationships/image" Target="../media/image6.jpeg"/><Relationship Id="rId10" Type="http://schemas.openxmlformats.org/officeDocument/2006/relationships/image" Target="../media/image60.jpeg"/><Relationship Id="rId4" Type="http://schemas.openxmlformats.org/officeDocument/2006/relationships/image" Target="../media/image56.jpeg"/><Relationship Id="rId9" Type="http://schemas.microsoft.com/office/2007/relationships/hdphoto" Target="../media/hdphoto21.wdp"/><Relationship Id="rId1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microsoft.com/office/2007/relationships/hdphoto" Target="../media/hdphoto8.wdp"/><Relationship Id="rId18" Type="http://schemas.openxmlformats.org/officeDocument/2006/relationships/image" Target="../media/image35.png"/><Relationship Id="rId3" Type="http://schemas.openxmlformats.org/officeDocument/2006/relationships/image" Target="../media/image4.jpeg"/><Relationship Id="rId7" Type="http://schemas.openxmlformats.org/officeDocument/2006/relationships/image" Target="../media/image44.png"/><Relationship Id="rId12" Type="http://schemas.openxmlformats.org/officeDocument/2006/relationships/image" Target="../media/image32.png"/><Relationship Id="rId17" Type="http://schemas.microsoft.com/office/2007/relationships/hdphoto" Target="../media/hdphoto10.wdp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microsoft.com/office/2007/relationships/hdphoto" Target="../media/hdphoto6.wdp"/><Relationship Id="rId5" Type="http://schemas.openxmlformats.org/officeDocument/2006/relationships/image" Target="../media/image2.png"/><Relationship Id="rId15" Type="http://schemas.microsoft.com/office/2007/relationships/hdphoto" Target="../media/hdphoto17.wdp"/><Relationship Id="rId10" Type="http://schemas.openxmlformats.org/officeDocument/2006/relationships/image" Target="../media/image30.png"/><Relationship Id="rId19" Type="http://schemas.openxmlformats.org/officeDocument/2006/relationships/image" Target="../media/image16.png"/><Relationship Id="rId4" Type="http://schemas.openxmlformats.org/officeDocument/2006/relationships/image" Target="../media/image5.jpeg"/><Relationship Id="rId9" Type="http://schemas.openxmlformats.org/officeDocument/2006/relationships/image" Target="../media/image39.png"/><Relationship Id="rId1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e-mordovia.ru/images/logo_bg.jpg"/>
          <p:cNvPicPr>
            <a:picLocks noChangeAspect="1" noChangeArrowheads="1"/>
          </p:cNvPicPr>
          <p:nvPr/>
        </p:nvPicPr>
        <p:blipFill>
          <a:blip r:embed="rId2" cstate="print"/>
          <a:srcRect b="34100"/>
          <a:stretch>
            <a:fillRect/>
          </a:stretch>
        </p:blipFill>
        <p:spPr bwMode="auto">
          <a:xfrm>
            <a:off x="0" y="0"/>
            <a:ext cx="9144000" cy="6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9525" y="642924"/>
            <a:ext cx="9144000" cy="776698"/>
          </a:xfrm>
          <a:gradFill>
            <a:gsLst>
              <a:gs pos="100000">
                <a:schemeClr val="accent5">
                  <a:lumMod val="20000"/>
                  <a:lumOff val="80000"/>
                  <a:alpha val="7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58750" h="88900"/>
          </a:sp3d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Меры государственной поддержки субъектов МСП, осуществляющим деятельность в сфере сельского хозяйства</a:t>
            </a: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техника2\Downloads\bg_pic1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5606"/>
            <a:ext cx="9143999" cy="3794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72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9"/>
            <a:ext cx="8023749" cy="47705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4"/>
            <a:ext cx="662994" cy="49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4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5845" y="627534"/>
            <a:ext cx="858952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1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Постановлением Правительства Российской Федерации от 26 ноября 2021 г. N 2063 внесены изменения Государственную программу развития сельского хозяйства и регулирования рынков сельскохозяйственной продукции, сырья и продовольствия:</a:t>
            </a:r>
          </a:p>
          <a:p>
            <a:pPr algn="just"/>
            <a:r>
              <a:rPr lang="ru-RU" sz="1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1</a:t>
            </a:r>
            <a:r>
              <a:rPr lang="ru-RU" sz="1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) В Правила предоставления и распределения субсидий из федерального бюджета бюджетам субъектов Российской Федерации на создание системы поддержки фермеров и развитие сельской кооперации:</a:t>
            </a:r>
            <a:endParaRPr lang="ru-RU" sz="1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конкурсный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отбор проектов «Агростартап», а также отбор сельскохозяйственных потребительских кооперативов на получение субсидии на возмещение части понесенных затрат проводятся с учетом </a:t>
            </a:r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>приоритетности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рассмотрения проектов по развитию </a:t>
            </a:r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>овощеводства, картофелеводства, а также молочного скотоводства.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) В Правила предоставления и распределения субсидий из федерального бюджета бюджетам субъектов Российской Федерации на стимулирование развития приоритетных </a:t>
            </a:r>
            <a:r>
              <a:rPr lang="ru-RU" sz="1400" b="1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подотраслей</a:t>
            </a:r>
            <a:r>
              <a:rPr lang="ru-RU" sz="1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агропромышленного комплекса и развитие малых форм хозяйствования:</a:t>
            </a:r>
            <a:endParaRPr lang="ru-RU" sz="1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конкурсный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отбор проектов на получение грантов семейным фермам и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Агропрогресс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», а также сельскохозяйственным потребительским кооперативам проводится с учетом </a:t>
            </a:r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>приоритетности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рассмотрения проектов по развитию </a:t>
            </a:r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>овощеводства, картофелеводства, а также молочного и мясного скотоводства;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повторное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получение гранта на развитие семейной фермы, на развитие материально-технической базы сельскохозяйственного потребительского кооператива, гранта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Агропрогресс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 возможно не ранее чем через 36 месяцев с даты получения предыдущего гранта.</a:t>
            </a:r>
          </a:p>
        </p:txBody>
      </p:sp>
    </p:spTree>
    <p:extLst>
      <p:ext uri="{BB962C8B-B14F-4D97-AF65-F5344CB8AC3E}">
        <p14:creationId xmlns:p14="http://schemas.microsoft.com/office/powerpoint/2010/main" val="36710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9"/>
            <a:ext cx="8023749" cy="47705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4"/>
            <a:ext cx="662994" cy="49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4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5845" y="627534"/>
            <a:ext cx="858952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Постановлением Правительства РФ от 24 декабря 2021 г. N 2451  внесены изменения Государственную программу развития сельского хозяйства и регулирования рынков сельскохозяйственной продукции, сырья и продовольствия согласно которым: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С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2022 года будет предоставляться новый вид государственной поддержки – на развитие личных подсобных хозяйств, ведение которых осуществляется гражданами, применяющими специальный налоговый режим «Налог на профессиональный доход».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Государственная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поддержка будет предоставляться на возмещение части затрат по ставке на 1 голову, и (или) 1 гектар, и (или) 1 тонну, направленных на обеспечение прироста производства овощей открытого грунта, производства картофеля, производства молока, на развитие специализированного мясного скотоводства, развитие овцеводства и козоводства.</a:t>
            </a:r>
          </a:p>
          <a:p>
            <a:pPr algn="just"/>
            <a:r>
              <a:rPr lang="ru-RU" sz="1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Получатель </a:t>
            </a:r>
            <a:r>
              <a:rPr lang="ru-RU" sz="14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субсидии должен соответствовать следующим условиям: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должен быть зарегистрирован в качестве плательщика налога на профессиональный доход (применение налогового режима должно подтверждаться справкой о постановке на учет физического лица);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гражданин, ведущий личное подсобное хозяйство, должен осуществлять ведение производственной деятельности не менее чем в течение 12 месяцев, предшествующих году предоставления субсидии (представить выписку из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похозяйственной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книги);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должен подтвердить затраты на производство сельскохозяйственной продукции и развитие сельскохозяйственных отраслей.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Результатом предоставления субсидии является прирост объема реализованной продукции, произведенной гражданами, по отношению к году, предшествующему году получения субсидии (процентов).</a:t>
            </a:r>
          </a:p>
        </p:txBody>
      </p:sp>
    </p:spTree>
    <p:extLst>
      <p:ext uri="{BB962C8B-B14F-4D97-AF65-F5344CB8AC3E}">
        <p14:creationId xmlns:p14="http://schemas.microsoft.com/office/powerpoint/2010/main" val="20717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9"/>
            <a:ext cx="8023749" cy="47705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4"/>
            <a:ext cx="662994" cy="49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4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555526"/>
            <a:ext cx="885698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Постановлением Правительства РФ от 16 декабря 2021 г. N 2309  в Государственную программу развития сельского хозяйства и регулирования рынков сельскохозяйственной продукции, сырья и продовольствия дополняются Правила предоставления и распределения субсидий из федерального бюджета бюджетам субъектов Российской Федерации на развитие сельского туризма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С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2022 года реализуется новый вид государственной поддержки малым сельскохозяйственным производителям в виде грантов «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Агротуризм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» на реализацию проектов сельского туризма.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Для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поддержки данного направления предоставляются субсидии в виде гранта. Сумма гранта составляет до 10 млн. рублей (в зависимости от доли собственных средств, вложенных в проект (10-15-20-25%)).</a:t>
            </a:r>
          </a:p>
          <a:p>
            <a:pPr algn="just"/>
            <a:r>
              <a:rPr lang="ru-RU" sz="12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Направления </a:t>
            </a:r>
            <a:r>
              <a:rPr lang="ru-RU" sz="12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расходования средств:</a:t>
            </a:r>
            <a:endParaRPr lang="ru-RU" sz="12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1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 приобретение, строительство, модернизация или реконструкция средств размещения; 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2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 подключение средств размещения, объектов, используемых для приема туристов к инженерным сетям; 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3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 приобретение и монтаж туристского оборудования, снаряжения и инвентаря;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4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 проведение работ по благоустройству территорий; 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5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 приобретение мебели и оборудования для оснащения средств размещения, используемых для приема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туристов;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6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 приобретение техники, специализированного транспорта и оборудования, предназначенных для производства и реализации сельскохозяйственной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продукции.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Результаты </a:t>
            </a:r>
            <a:r>
              <a:rPr lang="ru-RU" sz="1200" b="1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предоставления субсидии:</a:t>
            </a:r>
            <a:endParaRPr lang="ru-RU" sz="12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-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прирост объема производства и реализации сельскохозяйственной продукции, выраженный в натуральных и денежных показателях (в течение 5 лет с года получения гранта);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-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прирост объема доходов от услуг, оказываемых в сфере сельского туризма (не менее 5 % к уровню предыдущего года) (в течение 5 лет с года получения гранта);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 -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туристов, посетивших объекты сельского туризма (нарастающим итогом) (в течение 5 лет с года получения гранта).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08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9"/>
            <a:ext cx="8023749" cy="47705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4"/>
            <a:ext cx="662994" cy="49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4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555526"/>
            <a:ext cx="885698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Федеральным законом от 6 декабря 2021 г. № 407-ФЗ внесены изменения  в Статью 19 Федерального закона от 11 июня 2003 года N 74-ФЗ "О крестьянском (фермерском) хозяйстве", а также в пункт 2 статьи 4 Федерального закона от 8 декабря 1995 года N 193-ФЗ "О сельскохозяйственной кооперации"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согласно  которым:</a:t>
            </a:r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lvl="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Фермерское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хозяйство или сельскохозяйственный потребительский кооператив может реализовывать на используемом им для осуществления своей деятельности земельном участке из земель сельскохозяйственного назначения сельскохозяйственную продукцию собственного производства с использованием помещений, расположенных в объектах капитального строительства, некапитальных строениях, сооружениях, входящих в состав имущества фермерского хозяйства, или нестационарных торговых объектов при условии размещения таких объектов на данном земельном участке, не относящемся к сельскохозяйственным угодьям. Требования к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помещениям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устанавливаются законодательством в области обеспечения санитарно-эпидемиологического благополучия населения. Размещение нестационарных торговых объектов на данных земельных участках допускается без проведения работ, связанных с нарушением почвенного слоя земельного участка.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82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224278510"/>
              </p:ext>
            </p:extLst>
          </p:nvPr>
        </p:nvGraphicFramePr>
        <p:xfrm>
          <a:off x="0" y="6992"/>
          <a:ext cx="9144000" cy="5136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133202" y="555526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КФХ – 646 ед.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КРС – 18,3 тыс. голов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Коров – 8,4 тыс. голов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Произведено за 2020 г.: 35,9 тыс. тонн молока и 4,6 тыс. тонн мяса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33785" y="529730"/>
            <a:ext cx="2209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ооперативы – 76 ед.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55769" y="570914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ЛПХ–185 тыс. ед.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КРС – 28,7 тыс. голов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Коров – 7,5 тыс. голов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Произведено за 2020 г.: 50,1 </a:t>
            </a:r>
            <a:r>
              <a:rPr lang="ru-RU" sz="900" b="1" dirty="0" err="1" smtClean="0">
                <a:latin typeface="Times New Roman" pitchFamily="18" charset="0"/>
                <a:cs typeface="Times New Roman" pitchFamily="18" charset="0"/>
              </a:rPr>
              <a:t>тыс.тн</a:t>
            </a:r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. молока и 9,6 тыс. тонн мяса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76177396"/>
              </p:ext>
            </p:extLst>
          </p:nvPr>
        </p:nvGraphicFramePr>
        <p:xfrm>
          <a:off x="3071813" y="1761001"/>
          <a:ext cx="5964683" cy="3222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7732" y="1923678"/>
            <a:ext cx="2820294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Объем финансирования</a:t>
            </a:r>
          </a:p>
          <a:p>
            <a:pPr algn="ctr"/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 2012-2021 </a:t>
            </a:r>
            <a:r>
              <a:rPr lang="ru-RU" sz="1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годы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составил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1 330,0  </a:t>
            </a:r>
            <a:r>
              <a:rPr lang="ru-RU" sz="1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</p:spTree>
    <p:extLst>
      <p:ext uri="{BB962C8B-B14F-4D97-AF65-F5344CB8AC3E}">
        <p14:creationId xmlns:p14="http://schemas.microsoft.com/office/powerpoint/2010/main" val="302344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464512282"/>
              </p:ext>
            </p:extLst>
          </p:nvPr>
        </p:nvGraphicFramePr>
        <p:xfrm>
          <a:off x="0" y="6992"/>
          <a:ext cx="9144000" cy="5136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52557226"/>
              </p:ext>
            </p:extLst>
          </p:nvPr>
        </p:nvGraphicFramePr>
        <p:xfrm>
          <a:off x="3084576" y="1644938"/>
          <a:ext cx="5964683" cy="3231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5522" y="1092681"/>
            <a:ext cx="2820294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Объем финансирования</a:t>
            </a:r>
          </a:p>
          <a:p>
            <a:pPr algn="ctr"/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2021 году составил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143,3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1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12" name="Picture 2" descr="C:\Users\мфх1\Desktop\алгоритм предоставления грантовой поддержки\grafico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561" y="1115195"/>
            <a:ext cx="930509" cy="59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583566" y="887110"/>
            <a:ext cx="5532634" cy="8925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субъект МСП получил комплексную поддержку;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создано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50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новых рабочих мест в сельской местности;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 сельскохозяйственную кооперацию вовлечено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330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новых членов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06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17172367"/>
              </p:ext>
            </p:extLst>
          </p:nvPr>
        </p:nvGraphicFramePr>
        <p:xfrm>
          <a:off x="0" y="6992"/>
          <a:ext cx="9144000" cy="5136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5760" y="1249183"/>
            <a:ext cx="2820294" cy="92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Объем финансирования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2022 году составляет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170,37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12" name="Picture 2" descr="C:\Users\мфх1\Desktop\алгоритм предоставления грантовой поддержки\grafic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559" y="1413021"/>
            <a:ext cx="930509" cy="59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603670" y="2863096"/>
            <a:ext cx="5532634" cy="2123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39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субъектов МСП получат комплексную поддержку;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будет создано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55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новых рабочих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мест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сельской местности;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 сельскохозяйственную кооперацию будет вовлечено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280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новых членов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734983"/>
              </p:ext>
            </p:extLst>
          </p:nvPr>
        </p:nvGraphicFramePr>
        <p:xfrm>
          <a:off x="251520" y="2571750"/>
          <a:ext cx="3039110" cy="18928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39315"/>
                <a:gridCol w="899795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effectLst/>
                        </a:rPr>
                        <a:t>грант СФ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30,2</a:t>
                      </a:r>
                      <a:endParaRPr lang="ru-RU" sz="1100" b="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effectLst/>
                        </a:rPr>
                        <a:t>грант СПОК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16,1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effectLst/>
                        </a:rPr>
                        <a:t>грант Агростартап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76,8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effectLst/>
                        </a:rPr>
                        <a:t>грант Агротуризм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effectLst/>
                        </a:rPr>
                        <a:t>субсидии СПОК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39,1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effectLst/>
                        </a:rPr>
                        <a:t>субсидии ЦК	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3,1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440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444341" y="6459"/>
            <a:ext cx="8358187" cy="48220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23"/>
            <a:ext cx="857250" cy="501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262" y="6459"/>
            <a:ext cx="617738" cy="48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6664" y="528583"/>
            <a:ext cx="7489455" cy="458991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Порядок получения грантовой поддержки</a:t>
            </a:r>
          </a:p>
        </p:txBody>
      </p:sp>
      <p:pic>
        <p:nvPicPr>
          <p:cNvPr id="1033" name="Picture 9" descr="C:\Users\мфх1\Desktop\алгоритм предоставления грантовой поддержки\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143" l="0" r="95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452" y="2643758"/>
            <a:ext cx="834460" cy="62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Рисунок 31"/>
          <p:cNvPicPr/>
          <p:nvPr/>
        </p:nvPicPr>
        <p:blipFill rotWithShape="1">
          <a:blip r:embed="rId8"/>
          <a:srcRect l="28593" t="24649" r="24812" b="32265"/>
          <a:stretch/>
        </p:blipFill>
        <p:spPr bwMode="auto">
          <a:xfrm>
            <a:off x="2529012" y="1436803"/>
            <a:ext cx="1631514" cy="9420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27784" y="2378872"/>
            <a:ext cx="1697331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Прием заявок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4184981" y="1785897"/>
            <a:ext cx="438454" cy="267214"/>
          </a:xfrm>
          <a:prstGeom prst="rightArrow">
            <a:avLst/>
          </a:prstGeom>
          <a:solidFill>
            <a:srgbClr val="66CCFF"/>
          </a:solidFill>
          <a:ln>
            <a:solidFill>
              <a:srgbClr val="00B0F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6" name="Picture 12" descr="C:\Users\мфх1\Desktop\алгоритм предоставления грантовой поддержки\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392" y="1337327"/>
            <a:ext cx="2255151" cy="119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Стрелка вправо 36"/>
          <p:cNvSpPr/>
          <p:nvPr/>
        </p:nvSpPr>
        <p:spPr>
          <a:xfrm>
            <a:off x="6937977" y="1781643"/>
            <a:ext cx="462909" cy="270030"/>
          </a:xfrm>
          <a:prstGeom prst="rightArrow">
            <a:avLst/>
          </a:prstGeom>
          <a:solidFill>
            <a:srgbClr val="66CCFF"/>
          </a:solidFill>
          <a:ln>
            <a:solidFill>
              <a:srgbClr val="00B0F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7" name="Picture 13" descr="C:\Users\мфх1\Desktop\алгоритм предоставления грантовой поддержки\3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886" y="1337327"/>
            <a:ext cx="1543029" cy="115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Стрелка вправо 38"/>
          <p:cNvSpPr/>
          <p:nvPr/>
        </p:nvSpPr>
        <p:spPr>
          <a:xfrm rot="5400000">
            <a:off x="7850936" y="2777487"/>
            <a:ext cx="385757" cy="360040"/>
          </a:xfrm>
          <a:prstGeom prst="rightArrow">
            <a:avLst/>
          </a:prstGeom>
          <a:solidFill>
            <a:srgbClr val="66CCFF"/>
          </a:solidFill>
          <a:ln>
            <a:solidFill>
              <a:srgbClr val="00B0F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Стрелка вправо 39"/>
          <p:cNvSpPr/>
          <p:nvPr/>
        </p:nvSpPr>
        <p:spPr>
          <a:xfrm rot="10800000">
            <a:off x="6680806" y="3613294"/>
            <a:ext cx="514343" cy="270030"/>
          </a:xfrm>
          <a:prstGeom prst="rightArrow">
            <a:avLst/>
          </a:prstGeom>
          <a:solidFill>
            <a:srgbClr val="66CCFF"/>
          </a:solidFill>
          <a:ln>
            <a:solidFill>
              <a:srgbClr val="00B0F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Стрелка вправо 40"/>
          <p:cNvSpPr/>
          <p:nvPr/>
        </p:nvSpPr>
        <p:spPr>
          <a:xfrm rot="10800000">
            <a:off x="4623435" y="3607357"/>
            <a:ext cx="514343" cy="270030"/>
          </a:xfrm>
          <a:prstGeom prst="rightArrow">
            <a:avLst/>
          </a:prstGeom>
          <a:solidFill>
            <a:srgbClr val="66CCFF"/>
          </a:solidFill>
          <a:ln>
            <a:solidFill>
              <a:srgbClr val="00B0F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Стрелка вправо 41"/>
          <p:cNvSpPr/>
          <p:nvPr/>
        </p:nvSpPr>
        <p:spPr>
          <a:xfrm rot="10800000">
            <a:off x="2308891" y="3630028"/>
            <a:ext cx="514343" cy="270030"/>
          </a:xfrm>
          <a:prstGeom prst="rightArrow">
            <a:avLst/>
          </a:prstGeom>
          <a:solidFill>
            <a:srgbClr val="66CCFF"/>
          </a:solidFill>
          <a:ln>
            <a:solidFill>
              <a:srgbClr val="00B0F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037690" y="2540329"/>
            <a:ext cx="3311761" cy="73599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Конкурсная комиссия</a:t>
            </a:r>
          </a:p>
          <a:p>
            <a:pPr algn="ctr"/>
            <a:r>
              <a:rPr lang="ru-RU" sz="1300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отбору заявителей на получение грантовой поддержки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989412" y="2456023"/>
            <a:ext cx="2365977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Конкурсный отбор</a:t>
            </a:r>
          </a:p>
        </p:txBody>
      </p:sp>
      <p:pic>
        <p:nvPicPr>
          <p:cNvPr id="1038" name="Picture 14" descr="C:\Users\мфх1\Desktop\алгоритм предоставления грантовой поддержки\4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847" y="3178008"/>
            <a:ext cx="1300462" cy="97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7143715" y="4153355"/>
            <a:ext cx="1697331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Победитель</a:t>
            </a:r>
          </a:p>
        </p:txBody>
      </p:sp>
      <p:pic>
        <p:nvPicPr>
          <p:cNvPr id="1039" name="Picture 15" descr="C:\Users\мфх1\Desktop\алгоритм предоставления грантовой поддержки\6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0823" y="3280596"/>
            <a:ext cx="1192938" cy="110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4976608" y="4230506"/>
            <a:ext cx="1961369" cy="674435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Регистрация</a:t>
            </a:r>
          </a:p>
          <a:p>
            <a:pPr algn="ctr"/>
            <a:r>
              <a:rPr lang="ru-RU" sz="1100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налоговом органе (только для Агростартап)</a:t>
            </a:r>
          </a:p>
        </p:txBody>
      </p:sp>
      <p:pic>
        <p:nvPicPr>
          <p:cNvPr id="1040" name="Picture 16" descr="C:\Users\мфх1\Desktop\алгоритм предоставления грантовой поддержки\5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169" y="3188962"/>
            <a:ext cx="1634810" cy="111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2800890" y="4304619"/>
            <a:ext cx="1961369" cy="612879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Заключение  соглашения</a:t>
            </a:r>
            <a:endParaRPr lang="ru-RU" sz="1100" b="1" dirty="0">
              <a:solidFill>
                <a:srgbClr val="33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1" name="Picture 17" descr="C:\Users\мфх1\Desktop\алгоритм предоставления грантовой поддержки\7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14" y="3188961"/>
            <a:ext cx="1465714" cy="109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405824" y="4312449"/>
            <a:ext cx="2211674" cy="674435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</a:t>
            </a:r>
          </a:p>
          <a:p>
            <a:pPr algn="ctr"/>
            <a:r>
              <a:rPr lang="ru-RU" sz="1100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лицевой счет победителя в казначействе</a:t>
            </a:r>
          </a:p>
        </p:txBody>
      </p:sp>
      <p:sp>
        <p:nvSpPr>
          <p:cNvPr id="30" name="Стрелка вправо 29"/>
          <p:cNvSpPr/>
          <p:nvPr/>
        </p:nvSpPr>
        <p:spPr>
          <a:xfrm>
            <a:off x="2051720" y="1785897"/>
            <a:ext cx="462909" cy="267213"/>
          </a:xfrm>
          <a:prstGeom prst="rightArrow">
            <a:avLst/>
          </a:prstGeom>
          <a:solidFill>
            <a:srgbClr val="66CCFF"/>
          </a:solidFill>
          <a:ln>
            <a:solidFill>
              <a:srgbClr val="00B0F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7218" y="2358028"/>
            <a:ext cx="2052116" cy="535935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Объявление</a:t>
            </a:r>
            <a:endParaRPr lang="ru-RU" b="1" dirty="0">
              <a:solidFill>
                <a:srgbClr val="33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1300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сроках приема заявок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0" r="7870"/>
          <a:stretch/>
        </p:blipFill>
        <p:spPr bwMode="auto">
          <a:xfrm>
            <a:off x="186281" y="1507781"/>
            <a:ext cx="1814005" cy="793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465871989"/>
              </p:ext>
            </p:extLst>
          </p:nvPr>
        </p:nvGraphicFramePr>
        <p:xfrm>
          <a:off x="327667" y="1028721"/>
          <a:ext cx="8616247" cy="154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extLst>
      <p:ext uri="{BB962C8B-B14F-4D97-AF65-F5344CB8AC3E}">
        <p14:creationId xmlns:p14="http://schemas.microsoft.com/office/powerpoint/2010/main" val="302770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8"/>
            <a:ext cx="8023749" cy="3685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3"/>
            <a:ext cx="662994" cy="38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0086" y="271909"/>
            <a:ext cx="8481006" cy="643657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Грант «Агростартап»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97217" y="1800236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97217" y="3219822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97217" y="3497567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97217" y="4269081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2926103" y="878338"/>
            <a:ext cx="5989269" cy="829316"/>
          </a:xfrm>
          <a:prstGeom prst="roundRect">
            <a:avLst/>
          </a:prstGeom>
          <a:solidFill>
            <a:srgbClr val="8A5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marL="398865"/>
            <a:r>
              <a:rPr lang="ru-RU" sz="1300" b="1" dirty="0"/>
              <a:t>Глава КФХ, ИП, зарегистрированные в текущем финансовом году</a:t>
            </a:r>
          </a:p>
          <a:p>
            <a:pPr marL="398865"/>
            <a:endParaRPr lang="ru-RU" sz="500" b="1" dirty="0" smtClean="0"/>
          </a:p>
          <a:p>
            <a:pPr marL="398865"/>
            <a:r>
              <a:rPr lang="ru-RU" sz="1300" b="1" dirty="0" smtClean="0"/>
              <a:t>Гражданин </a:t>
            </a:r>
            <a:r>
              <a:rPr lang="ru-RU" sz="1300" b="1" dirty="0"/>
              <a:t>Российской  Федерации, обязующийся в течение 30 календарных дней после объявления его победителем Конкурса осуществить государственную регистрацию КФХ или ИП</a:t>
            </a:r>
          </a:p>
        </p:txBody>
      </p:sp>
      <p:pic>
        <p:nvPicPr>
          <p:cNvPr id="1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979" y="915566"/>
            <a:ext cx="246885" cy="18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23034" y="874419"/>
            <a:ext cx="1800200" cy="76676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2300" b="1" dirty="0">
                <a:solidFill>
                  <a:srgbClr val="654525"/>
                </a:solidFill>
              </a:rPr>
              <a:t>Получатель гранта</a:t>
            </a:r>
          </a:p>
        </p:txBody>
      </p:sp>
      <p:pic>
        <p:nvPicPr>
          <p:cNvPr id="14" name="Picture 4" descr="C:\Users\мфх1\Desktop\алгоритм предоставления грантовой поддержки\people-icon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94" y="932344"/>
            <a:ext cx="590003" cy="55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мфх1\Desktop\алгоритм предоставления грантовой поддержки\коров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40695"/>
            <a:ext cx="677040" cy="65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мфх1\Desktop\алгоритм предоставления грантовой поддержки\стрелки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6111" b="64444" l="68889" r="98056">
                        <a14:foregroundMark x1="86944" y1="44167" x2="86944" y2="44167"/>
                        <a14:foregroundMark x1="86111" y1="49444" x2="86111" y2="49444"/>
                        <a14:foregroundMark x1="78056" y1="46111" x2="78056" y2="46111"/>
                        <a14:foregroundMark x1="85000" y1="44167" x2="85000" y2="44167"/>
                        <a14:foregroundMark x1="81389" y1="45278" x2="81389" y2="45278"/>
                        <a14:foregroundMark x1="81389" y1="42778" x2="81389" y2="42778"/>
                        <a14:foregroundMark x1="81389" y1="50278" x2="81389" y2="50278"/>
                        <a14:foregroundMark x1="81389" y1="53611" x2="81389" y2="53611"/>
                        <a14:foregroundMark x1="81667" y1="58056" x2="81667" y2="5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555" t="35396" r="522" b="32302"/>
          <a:stretch/>
        </p:blipFill>
        <p:spPr bwMode="auto">
          <a:xfrm>
            <a:off x="107504" y="2457228"/>
            <a:ext cx="723993" cy="59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817297" y="1800236"/>
            <a:ext cx="3523249" cy="751379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006600"/>
                </a:solidFill>
              </a:rPr>
              <a:t>МАКСИМАЛЬНЫЙ РАЗМЕР ГРАНТА</a:t>
            </a:r>
          </a:p>
          <a:p>
            <a:r>
              <a:rPr lang="ru-RU" sz="1500" b="1" dirty="0">
                <a:solidFill>
                  <a:srgbClr val="C00000"/>
                </a:solidFill>
              </a:rPr>
              <a:t>Для членов сельскохозяйственного потребительского кооператива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17297" y="2468443"/>
            <a:ext cx="3523249" cy="751379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chemeClr val="accent6">
                    <a:lumMod val="75000"/>
                  </a:schemeClr>
                </a:solidFill>
              </a:rPr>
              <a:t>МАКСИМАЛЬНЫЙ РАЗМЕР ГРАНТА</a:t>
            </a:r>
          </a:p>
          <a:p>
            <a:r>
              <a:rPr lang="ru-RU" sz="1500" b="1" dirty="0">
                <a:solidFill>
                  <a:srgbClr val="3366CC"/>
                </a:solidFill>
              </a:rPr>
              <a:t>Для членов сельскохозяйственного потребительского кооператива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314828" y="1876111"/>
            <a:ext cx="2703126" cy="263591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5 млн. рублей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4314828" y="2170218"/>
            <a:ext cx="2703126" cy="26359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6 млн. рублей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4314828" y="2499742"/>
            <a:ext cx="2703126" cy="263591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3 млн. рублей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4314828" y="2812215"/>
            <a:ext cx="2703126" cy="263591"/>
          </a:xfrm>
          <a:prstGeom prst="roundRect">
            <a:avLst/>
          </a:prstGeom>
          <a:solidFill>
            <a:srgbClr val="33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4 млн. рублей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7954" y="1858162"/>
            <a:ext cx="2126046" cy="65904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300" b="1" dirty="0">
                <a:solidFill>
                  <a:schemeClr val="tx2">
                    <a:lumMod val="75000"/>
                  </a:schemeClr>
                </a:solidFill>
              </a:rPr>
              <a:t>Разведение КРС</a:t>
            </a:r>
          </a:p>
          <a:p>
            <a:pPr algn="ctr"/>
            <a:r>
              <a:rPr lang="ru-RU" sz="1300" b="1" dirty="0">
                <a:solidFill>
                  <a:schemeClr val="tx2">
                    <a:lumMod val="75000"/>
                  </a:schemeClr>
                </a:solidFill>
              </a:rPr>
              <a:t>мясного или молочного направлений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040846" y="2600846"/>
            <a:ext cx="2126046" cy="2589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300" b="1" dirty="0">
                <a:solidFill>
                  <a:schemeClr val="tx2">
                    <a:lumMod val="75000"/>
                  </a:schemeClr>
                </a:solidFill>
              </a:rPr>
              <a:t>Иные виды деятельности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77126" y="3171974"/>
            <a:ext cx="8375394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006600"/>
                </a:solidFill>
              </a:rPr>
              <a:t>Собственное участие в проекте – не менее 10% стоимости приобретений</a:t>
            </a:r>
          </a:p>
        </p:txBody>
      </p:sp>
      <p:pic>
        <p:nvPicPr>
          <p:cNvPr id="49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529" y="1275606"/>
            <a:ext cx="260335" cy="19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мфх1\Desktop\алгоритм предоставления грантовой поддержки\7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375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6" y="3094265"/>
            <a:ext cx="589170" cy="4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мфх1\Desktop\алгоритм предоставления грантовой поддержки\деньги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6" y="3536143"/>
            <a:ext cx="771514" cy="70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17297" y="3550614"/>
            <a:ext cx="1712839" cy="705212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66"/>
                </a:solidFill>
              </a:rPr>
              <a:t>Направления использования средств гранта</a:t>
            </a:r>
            <a:endParaRPr lang="ru-RU" sz="1400" b="1" dirty="0">
              <a:solidFill>
                <a:srgbClr val="000066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668932" y="3883324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техники, оборудования, с/х животных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668932" y="3555902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земельного участка с/х назначения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777737" y="3560340"/>
            <a:ext cx="2057371" cy="228159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Разработка сметной документации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092280" y="3921900"/>
            <a:ext cx="2057371" cy="228159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Погашение части кредита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92280" y="3575651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Подключение к инженерным сетям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77737" y="3921900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Приобретение, строительство, ремонт  зданий</a:t>
            </a:r>
          </a:p>
        </p:txBody>
      </p:sp>
      <p:pic>
        <p:nvPicPr>
          <p:cNvPr id="60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194" y="3613294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194" y="3960476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295" y="3641583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295" y="3979297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43" y="3624586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43" y="3971767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Box 66"/>
          <p:cNvSpPr txBox="1"/>
          <p:nvPr/>
        </p:nvSpPr>
        <p:spPr>
          <a:xfrm>
            <a:off x="755576" y="4299942"/>
            <a:ext cx="1870666" cy="65904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300" b="1" dirty="0">
                <a:solidFill>
                  <a:srgbClr val="000066"/>
                </a:solidFill>
              </a:rPr>
              <a:t>Срок</a:t>
            </a:r>
          </a:p>
          <a:p>
            <a:pPr algn="ctr"/>
            <a:r>
              <a:rPr lang="ru-RU" sz="1300" b="1" dirty="0">
                <a:solidFill>
                  <a:srgbClr val="000066"/>
                </a:solidFill>
              </a:rPr>
              <a:t>использования</a:t>
            </a:r>
          </a:p>
          <a:p>
            <a:pPr algn="ctr"/>
            <a:r>
              <a:rPr lang="ru-RU" sz="1300" b="1" dirty="0">
                <a:solidFill>
                  <a:srgbClr val="000066"/>
                </a:solidFill>
              </a:rPr>
              <a:t>гранта – </a:t>
            </a:r>
            <a:r>
              <a:rPr lang="ru-RU" sz="1300" b="1" dirty="0">
                <a:solidFill>
                  <a:srgbClr val="C00000"/>
                </a:solidFill>
              </a:rPr>
              <a:t>18 месяцев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286143" y="4299942"/>
            <a:ext cx="2211674" cy="65904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300" b="1" dirty="0">
                <a:solidFill>
                  <a:srgbClr val="000066"/>
                </a:solidFill>
              </a:rPr>
              <a:t>Внесение </a:t>
            </a:r>
          </a:p>
          <a:p>
            <a:pPr algn="ctr"/>
            <a:r>
              <a:rPr lang="ru-RU" sz="1300" b="1" dirty="0">
                <a:solidFill>
                  <a:srgbClr val="000066"/>
                </a:solidFill>
              </a:rPr>
              <a:t>в неделимый фонд </a:t>
            </a:r>
            <a:r>
              <a:rPr lang="ru-RU" sz="1300" b="1" dirty="0" err="1">
                <a:solidFill>
                  <a:srgbClr val="000066"/>
                </a:solidFill>
              </a:rPr>
              <a:t>СПоК</a:t>
            </a:r>
            <a:endParaRPr lang="ru-RU" sz="1300" b="1" dirty="0">
              <a:solidFill>
                <a:srgbClr val="000066"/>
              </a:solidFill>
            </a:endParaRPr>
          </a:p>
          <a:p>
            <a:pPr algn="ctr"/>
            <a:r>
              <a:rPr lang="ru-RU" sz="1300" b="1" dirty="0">
                <a:solidFill>
                  <a:srgbClr val="C00000"/>
                </a:solidFill>
              </a:rPr>
              <a:t>от 25 до 50 </a:t>
            </a:r>
            <a:r>
              <a:rPr lang="ru-RU" sz="1300" b="1" dirty="0">
                <a:solidFill>
                  <a:srgbClr val="000066"/>
                </a:solidFill>
              </a:rPr>
              <a:t>процентов</a:t>
            </a:r>
            <a:endParaRPr lang="ru-RU" sz="1300" b="1" dirty="0">
              <a:solidFill>
                <a:srgbClr val="C0000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269332" y="4299942"/>
            <a:ext cx="2726017" cy="65904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dirty="0">
                <a:solidFill>
                  <a:srgbClr val="C00000"/>
                </a:solidFill>
              </a:rPr>
              <a:t>Показатели:</a:t>
            </a:r>
          </a:p>
          <a:p>
            <a:r>
              <a:rPr lang="ru-RU" sz="1300" b="1" dirty="0">
                <a:solidFill>
                  <a:srgbClr val="000066"/>
                </a:solidFill>
              </a:rPr>
              <a:t>ежегодный прирост – 10%</a:t>
            </a:r>
          </a:p>
          <a:p>
            <a:r>
              <a:rPr lang="ru-RU" sz="1300" b="1" dirty="0">
                <a:solidFill>
                  <a:srgbClr val="000066"/>
                </a:solidFill>
              </a:rPr>
              <a:t>создание новых рабочих мест</a:t>
            </a:r>
            <a:endParaRPr lang="ru-RU" sz="1300" b="1" dirty="0">
              <a:solidFill>
                <a:srgbClr val="C00000"/>
              </a:solidFill>
            </a:endParaRPr>
          </a:p>
        </p:txBody>
      </p:sp>
      <p:pic>
        <p:nvPicPr>
          <p:cNvPr id="1039" name="Picture 15" descr="C:\Users\мфх1\Desktop\алгоритм предоставления грантовой поддержки\time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46" y="4423385"/>
            <a:ext cx="508975" cy="47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C:\Users\мфх1\Desktop\алгоритм предоставления грантовой поддержки\grafico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949" y="4375404"/>
            <a:ext cx="866727" cy="55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мфх1\Desktop\алгоритм предоставления грантовой поддержки\портфель.jpg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3056" b="77778" l="5600" r="9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038" r="5900" b="17778"/>
          <a:stretch/>
        </p:blipFill>
        <p:spPr bwMode="auto">
          <a:xfrm>
            <a:off x="2563424" y="4384809"/>
            <a:ext cx="825587" cy="51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7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521119" y="6458"/>
            <a:ext cx="8159974" cy="368566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3"/>
            <a:ext cx="554331" cy="38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0086" y="257208"/>
            <a:ext cx="8481006" cy="643657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Грант «Семейная ферма»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70636" y="2185993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97217" y="2610326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97217" y="2918931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97217" y="3999051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2926103" y="797267"/>
            <a:ext cx="6069246" cy="848666"/>
          </a:xfrm>
          <a:prstGeom prst="roundRect">
            <a:avLst/>
          </a:prstGeom>
          <a:solidFill>
            <a:srgbClr val="8A5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marL="398865"/>
            <a:r>
              <a:rPr lang="ru-RU" sz="1100" b="1" dirty="0" smtClean="0"/>
              <a:t>КФХ , </a:t>
            </a:r>
            <a:r>
              <a:rPr lang="ru-RU" sz="1100" b="1" dirty="0"/>
              <a:t>число членов которого составляет 2 (включая главу) и более членов семьи (объединенных родством и (или) </a:t>
            </a:r>
            <a:r>
              <a:rPr lang="ru-RU" sz="1100" b="1" dirty="0" smtClean="0"/>
              <a:t>свойством) главы </a:t>
            </a:r>
            <a:r>
              <a:rPr lang="ru-RU" sz="1100" b="1" dirty="0"/>
              <a:t>КФХ</a:t>
            </a:r>
          </a:p>
          <a:p>
            <a:pPr marL="398865"/>
            <a:endParaRPr lang="ru-RU" sz="800" b="1" dirty="0"/>
          </a:p>
          <a:p>
            <a:pPr marL="398865"/>
            <a:r>
              <a:rPr lang="ru-RU" sz="1100" b="1" dirty="0"/>
              <a:t>ИП, являющийся с/х товаропроизводителем</a:t>
            </a:r>
          </a:p>
        </p:txBody>
      </p:sp>
      <p:pic>
        <p:nvPicPr>
          <p:cNvPr id="1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932344"/>
            <a:ext cx="265662" cy="19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23034" y="835843"/>
            <a:ext cx="1800200" cy="76676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2300" b="1" dirty="0">
                <a:solidFill>
                  <a:srgbClr val="654525"/>
                </a:solidFill>
              </a:rPr>
              <a:t>Получатель гранта</a:t>
            </a:r>
          </a:p>
        </p:txBody>
      </p:sp>
      <p:pic>
        <p:nvPicPr>
          <p:cNvPr id="14" name="Picture 4" descr="C:\Users\мфх1\Desktop\алгоритм предоставления грантовой поддержки\people-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46" y="932344"/>
            <a:ext cx="647162" cy="55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023034" y="2285854"/>
            <a:ext cx="3523249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006600"/>
                </a:solidFill>
              </a:rPr>
              <a:t>МАКСИМАЛЬНЫЙ РАЗМЕР ГРАНТА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567214" y="2263144"/>
            <a:ext cx="2703126" cy="263591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30 млн. рублей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46583" y="2280254"/>
            <a:ext cx="1757163" cy="2589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300" b="1" dirty="0">
                <a:solidFill>
                  <a:schemeClr val="tx2">
                    <a:lumMod val="75000"/>
                  </a:schemeClr>
                </a:solidFill>
              </a:rPr>
              <a:t>Все направления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05118" y="2571750"/>
            <a:ext cx="8375394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3366CC"/>
                </a:solidFill>
              </a:rPr>
              <a:t>Собственное участие в проекте – </a:t>
            </a:r>
            <a:r>
              <a:rPr lang="ru-RU" b="1" dirty="0">
                <a:solidFill>
                  <a:srgbClr val="C00000"/>
                </a:solidFill>
              </a:rPr>
              <a:t>не менее 40% </a:t>
            </a:r>
            <a:r>
              <a:rPr lang="ru-RU" b="1" dirty="0">
                <a:solidFill>
                  <a:srgbClr val="3366CC"/>
                </a:solidFill>
              </a:rPr>
              <a:t>стоимости приобретений</a:t>
            </a:r>
          </a:p>
        </p:txBody>
      </p:sp>
      <p:pic>
        <p:nvPicPr>
          <p:cNvPr id="1033" name="Picture 9" descr="C:\Users\мфх1\Desktop\алгоритм предоставления грантовой поддержки\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375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6" y="2185993"/>
            <a:ext cx="589170" cy="4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мфх1\Desktop\алгоритм предоставления грантовой поддержки\деньги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6" y="3025277"/>
            <a:ext cx="900964" cy="70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17297" y="3022681"/>
            <a:ext cx="1712839" cy="8898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Направления использования средств гранта</a:t>
            </a:r>
            <a:endParaRPr lang="ru-RU" b="1" dirty="0">
              <a:solidFill>
                <a:srgbClr val="000066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572000" y="3366503"/>
            <a:ext cx="2057371" cy="458991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техники, оборудования, с/х животных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668932" y="2953462"/>
            <a:ext cx="2057371" cy="458991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Разработка сметной документации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858000" y="3000592"/>
            <a:ext cx="2057371" cy="2589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Погашение части кредита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572000" y="2959994"/>
            <a:ext cx="2057371" cy="458991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Подключение к инженерным сетям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668932" y="3377795"/>
            <a:ext cx="2057371" cy="65904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Приобретение, строительство, ремонт  зданий</a:t>
            </a:r>
          </a:p>
        </p:txBody>
      </p:sp>
      <p:pic>
        <p:nvPicPr>
          <p:cNvPr id="60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194" y="3030613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194" y="3447700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263" y="3030613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263" y="3409124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72" y="3030613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Box 66"/>
          <p:cNvSpPr txBox="1"/>
          <p:nvPr/>
        </p:nvSpPr>
        <p:spPr>
          <a:xfrm>
            <a:off x="643963" y="4058136"/>
            <a:ext cx="2333574" cy="8898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66"/>
                </a:solidFill>
              </a:rPr>
              <a:t>Срок</a:t>
            </a:r>
          </a:p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использования</a:t>
            </a:r>
          </a:p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гранта – </a:t>
            </a:r>
            <a:r>
              <a:rPr lang="ru-RU" b="1" dirty="0" smtClean="0">
                <a:solidFill>
                  <a:srgbClr val="C00000"/>
                </a:solidFill>
              </a:rPr>
              <a:t>24 месяца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0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7614"/>
            <a:ext cx="265663" cy="19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1228772" y="1668642"/>
            <a:ext cx="7143542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3366CC"/>
                </a:solidFill>
              </a:rPr>
              <a:t>Зарегистрированные на </a:t>
            </a:r>
            <a:r>
              <a:rPr lang="ru-RU" sz="1500" b="1" dirty="0">
                <a:solidFill>
                  <a:srgbClr val="C00000"/>
                </a:solidFill>
              </a:rPr>
              <a:t>сельской территории </a:t>
            </a:r>
            <a:r>
              <a:rPr lang="ru-RU" sz="1500" b="1" dirty="0">
                <a:solidFill>
                  <a:srgbClr val="3366CC"/>
                </a:solidFill>
              </a:rPr>
              <a:t>или </a:t>
            </a:r>
            <a:r>
              <a:rPr lang="ru-RU" sz="1500" b="1" dirty="0">
                <a:solidFill>
                  <a:srgbClr val="C00000"/>
                </a:solidFill>
              </a:rPr>
              <a:t>сельской агломерации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243016" y="1867121"/>
            <a:ext cx="7135121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3366CC"/>
                </a:solidFill>
              </a:rPr>
              <a:t>Продолжительность деятельности </a:t>
            </a:r>
            <a:r>
              <a:rPr lang="ru-RU" sz="1500" b="1" dirty="0">
                <a:solidFill>
                  <a:srgbClr val="C00000"/>
                </a:solidFill>
              </a:rPr>
              <a:t>более 12 месяцев </a:t>
            </a:r>
            <a:r>
              <a:rPr lang="ru-RU" sz="1500" b="1" dirty="0">
                <a:solidFill>
                  <a:srgbClr val="3366CC"/>
                </a:solidFill>
              </a:rPr>
              <a:t>с даты регистрации</a:t>
            </a:r>
          </a:p>
        </p:txBody>
      </p:sp>
      <p:pic>
        <p:nvPicPr>
          <p:cNvPr id="2050" name="Picture 2" descr="C:\Users\мфх1\Desktop\алгоритм предоставления грантовой поддержки\1111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72252" y="1645933"/>
            <a:ext cx="647914" cy="49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ашивка 4"/>
          <p:cNvSpPr/>
          <p:nvPr/>
        </p:nvSpPr>
        <p:spPr>
          <a:xfrm>
            <a:off x="2344819" y="1183025"/>
            <a:ext cx="324113" cy="257276"/>
          </a:xfrm>
          <a:prstGeom prst="chevron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886543" y="3240601"/>
            <a:ext cx="2057371" cy="2589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Уплата процентов</a:t>
            </a:r>
          </a:p>
        </p:txBody>
      </p:sp>
      <p:pic>
        <p:nvPicPr>
          <p:cNvPr id="2052" name="Picture 4" descr="C:\Users\мфх1\Desktop\алгоритм предоставления грантовой поддержки\molochnye-produkty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125" b="100000" l="2000" r="96083">
                        <a14:foregroundMark x1="36667" y1="38625" x2="36667" y2="38625"/>
                        <a14:foregroundMark x1="35333" y1="21125" x2="35333" y2="21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228" y="4037628"/>
            <a:ext cx="1863773" cy="93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72" y="3262068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Box 69"/>
          <p:cNvSpPr txBox="1"/>
          <p:nvPr/>
        </p:nvSpPr>
        <p:spPr>
          <a:xfrm>
            <a:off x="6886543" y="3454947"/>
            <a:ext cx="2211674" cy="54363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5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посадочного</a:t>
            </a:r>
          </a:p>
          <a:p>
            <a:r>
              <a:rPr lang="ru-RU" sz="1050" b="1" spc="-64" dirty="0">
                <a:solidFill>
                  <a:schemeClr val="accent6">
                    <a:lumMod val="50000"/>
                  </a:schemeClr>
                </a:solidFill>
              </a:rPr>
              <a:t>материала для многолетних насаждений</a:t>
            </a:r>
          </a:p>
        </p:txBody>
      </p:sp>
      <p:pic>
        <p:nvPicPr>
          <p:cNvPr id="7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72" y="3493522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5" descr="C:\Users\мфх1\Desktop\алгоритм предоставления грантовой поддержки\time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53354"/>
            <a:ext cx="594320" cy="50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Box 74"/>
          <p:cNvSpPr txBox="1"/>
          <p:nvPr/>
        </p:nvSpPr>
        <p:spPr>
          <a:xfrm>
            <a:off x="3594749" y="3991644"/>
            <a:ext cx="4343371" cy="10283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Показатели:</a:t>
            </a:r>
          </a:p>
          <a:p>
            <a:r>
              <a:rPr lang="ru-RU" sz="1500" b="1" dirty="0">
                <a:solidFill>
                  <a:srgbClr val="000066"/>
                </a:solidFill>
              </a:rPr>
              <a:t>- ежегодный прирост </a:t>
            </a:r>
            <a:r>
              <a:rPr lang="ru-RU" sz="1500" b="1">
                <a:solidFill>
                  <a:srgbClr val="000066"/>
                </a:solidFill>
              </a:rPr>
              <a:t>– </a:t>
            </a:r>
            <a:r>
              <a:rPr lang="ru-RU" sz="1500" b="1" smtClean="0">
                <a:solidFill>
                  <a:srgbClr val="000066"/>
                </a:solidFill>
              </a:rPr>
              <a:t>8% </a:t>
            </a:r>
            <a:r>
              <a:rPr lang="ru-RU" sz="1500" b="1" dirty="0">
                <a:solidFill>
                  <a:srgbClr val="000066"/>
                </a:solidFill>
              </a:rPr>
              <a:t>(в течение 5 лет)</a:t>
            </a:r>
          </a:p>
          <a:p>
            <a:r>
              <a:rPr lang="ru-RU" sz="1500" b="1" dirty="0">
                <a:solidFill>
                  <a:srgbClr val="000066"/>
                </a:solidFill>
              </a:rPr>
              <a:t>- создание в году получения гранта не менее 3-х новых постоянных рабочих мест</a:t>
            </a:r>
            <a:endParaRPr lang="ru-RU" sz="1500" b="1" dirty="0">
              <a:solidFill>
                <a:srgbClr val="C00000"/>
              </a:solidFill>
            </a:endParaRPr>
          </a:p>
        </p:txBody>
      </p:sp>
      <p:pic>
        <p:nvPicPr>
          <p:cNvPr id="48" name="Picture 2" descr="C:\Users\мфх1\Desktop\алгоритм предоставления грантовой поддержки\grafico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366" y="4254318"/>
            <a:ext cx="866727" cy="55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57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8"/>
            <a:ext cx="8023749" cy="368566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3"/>
            <a:ext cx="662994" cy="38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7458" y="267494"/>
            <a:ext cx="8481006" cy="643657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Грант «Кооперативы»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70636" y="2378871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97217" y="2803204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97217" y="3111810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97217" y="4191930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2874669" y="843558"/>
            <a:ext cx="5966377" cy="732939"/>
          </a:xfrm>
          <a:prstGeom prst="roundRect">
            <a:avLst/>
          </a:prstGeom>
          <a:solidFill>
            <a:srgbClr val="8A5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marL="340149"/>
            <a:r>
              <a:rPr lang="ru-RU" sz="1300" b="1" dirty="0"/>
              <a:t>- с/х потребительский перерабатывающий и (или) сбытовой кооператив, созданный в соответствии с ФЗ «О с/х кооперации»</a:t>
            </a:r>
          </a:p>
          <a:p>
            <a:pPr marL="340149"/>
            <a:r>
              <a:rPr lang="ru-RU" sz="1300" b="1" dirty="0"/>
              <a:t>- потребительское общество (кооператив)</a:t>
            </a:r>
          </a:p>
        </p:txBody>
      </p:sp>
      <p:pic>
        <p:nvPicPr>
          <p:cNvPr id="1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537" y="900136"/>
            <a:ext cx="308606" cy="23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23034" y="835843"/>
            <a:ext cx="1800200" cy="76676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2300" b="1" dirty="0">
                <a:solidFill>
                  <a:srgbClr val="654525"/>
                </a:solidFill>
              </a:rPr>
              <a:t>Получатель гранта</a:t>
            </a:r>
          </a:p>
        </p:txBody>
      </p:sp>
      <p:pic>
        <p:nvPicPr>
          <p:cNvPr id="14" name="Picture 4" descr="C:\Users\мфх1\Desktop\алгоритм предоставления грантовой поддержки\people-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6" y="932344"/>
            <a:ext cx="642012" cy="55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120759" y="2498060"/>
            <a:ext cx="3523249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006600"/>
                </a:solidFill>
              </a:rPr>
              <a:t>МАКСИМАЛЬНЫЙ РАЗМЕР ГРАНТА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057800" y="2462462"/>
            <a:ext cx="2703126" cy="263591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70 млн. рублей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05118" y="2787774"/>
            <a:ext cx="8375394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3366CC"/>
                </a:solidFill>
              </a:rPr>
              <a:t>Собственное участие в проекте – </a:t>
            </a:r>
            <a:r>
              <a:rPr lang="ru-RU" b="1" dirty="0">
                <a:solidFill>
                  <a:srgbClr val="C00000"/>
                </a:solidFill>
              </a:rPr>
              <a:t>не менее 40% </a:t>
            </a:r>
            <a:r>
              <a:rPr lang="ru-RU" b="1" dirty="0">
                <a:solidFill>
                  <a:srgbClr val="3366CC"/>
                </a:solidFill>
              </a:rPr>
              <a:t>стоимости приобретений</a:t>
            </a:r>
          </a:p>
        </p:txBody>
      </p:sp>
      <p:pic>
        <p:nvPicPr>
          <p:cNvPr id="1033" name="Picture 9" descr="C:\Users\мфх1\Desktop\алгоритм предоставления грантовой поддержки\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375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6" y="2417904"/>
            <a:ext cx="589170" cy="4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мфх1\Desktop\алгоритм предоставления грантовой поддержки\деньги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6" y="3179580"/>
            <a:ext cx="822948" cy="70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99592" y="3147814"/>
            <a:ext cx="1712839" cy="8898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Направления использования средств гранта</a:t>
            </a:r>
            <a:endParaRPr lang="ru-RU" b="1" dirty="0">
              <a:solidFill>
                <a:srgbClr val="000066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58000" y="3193471"/>
            <a:ext cx="2057371" cy="2589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Погашение части кредита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668932" y="3156918"/>
            <a:ext cx="2057371" cy="458991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Приобретение, ремонт, строительство зданий</a:t>
            </a:r>
          </a:p>
        </p:txBody>
      </p:sp>
      <p:pic>
        <p:nvPicPr>
          <p:cNvPr id="60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194" y="3223492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194" y="3690446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23492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734" y="3458991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Box 66"/>
          <p:cNvSpPr txBox="1"/>
          <p:nvPr/>
        </p:nvSpPr>
        <p:spPr>
          <a:xfrm>
            <a:off x="560126" y="4130144"/>
            <a:ext cx="2333574" cy="8898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66"/>
                </a:solidFill>
              </a:rPr>
              <a:t>Срок</a:t>
            </a:r>
          </a:p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использования</a:t>
            </a:r>
          </a:p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гранта – </a:t>
            </a:r>
            <a:r>
              <a:rPr lang="ru-RU" b="1" dirty="0" smtClean="0">
                <a:solidFill>
                  <a:srgbClr val="C00000"/>
                </a:solidFill>
              </a:rPr>
              <a:t>24 месяца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23035" y="1822945"/>
            <a:ext cx="7349279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3366CC"/>
                </a:solidFill>
              </a:rPr>
              <a:t>- зарегистрированные на </a:t>
            </a:r>
            <a:r>
              <a:rPr lang="ru-RU" sz="1500" b="1" dirty="0">
                <a:solidFill>
                  <a:srgbClr val="C00000"/>
                </a:solidFill>
              </a:rPr>
              <a:t>сельской территории </a:t>
            </a:r>
            <a:r>
              <a:rPr lang="ru-RU" sz="1500" b="1" dirty="0">
                <a:solidFill>
                  <a:srgbClr val="3366CC"/>
                </a:solidFill>
              </a:rPr>
              <a:t>или </a:t>
            </a:r>
            <a:r>
              <a:rPr lang="ru-RU" sz="1500" b="1" dirty="0">
                <a:solidFill>
                  <a:srgbClr val="C00000"/>
                </a:solidFill>
              </a:rPr>
              <a:t>сельской агломерации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23034" y="2054400"/>
            <a:ext cx="7340859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3366CC"/>
                </a:solidFill>
              </a:rPr>
              <a:t>- продолжительность деятельности </a:t>
            </a:r>
            <a:r>
              <a:rPr lang="ru-RU" sz="1500" b="1" dirty="0">
                <a:solidFill>
                  <a:srgbClr val="C00000"/>
                </a:solidFill>
              </a:rPr>
              <a:t>более 12 месяцев </a:t>
            </a:r>
            <a:r>
              <a:rPr lang="ru-RU" sz="1500" b="1" dirty="0">
                <a:solidFill>
                  <a:srgbClr val="3366CC"/>
                </a:solidFill>
              </a:rPr>
              <a:t>с даты регистрации</a:t>
            </a:r>
          </a:p>
        </p:txBody>
      </p:sp>
      <p:pic>
        <p:nvPicPr>
          <p:cNvPr id="2050" name="Picture 2" descr="C:\Users\мфх1\Desktop\алгоритм предоставления грантовой поддержки\111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72252" y="1645933"/>
            <a:ext cx="647914" cy="49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ашивка 4"/>
          <p:cNvSpPr/>
          <p:nvPr/>
        </p:nvSpPr>
        <p:spPr>
          <a:xfrm>
            <a:off x="2087647" y="1183025"/>
            <a:ext cx="324113" cy="257276"/>
          </a:xfrm>
          <a:prstGeom prst="chevron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886543" y="3437525"/>
            <a:ext cx="2057371" cy="2589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Уплата процентов</a:t>
            </a:r>
          </a:p>
        </p:txBody>
      </p:sp>
      <p:pic>
        <p:nvPicPr>
          <p:cNvPr id="2052" name="Picture 4" descr="C:\Users\мфх1\Desktop\алгоритм предоставления грантовой поддержки\molochnye-produkty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6125" b="100000" l="2000" r="96083">
                        <a14:foregroundMark x1="36667" y1="38625" x2="36667" y2="38625"/>
                        <a14:foregroundMark x1="35333" y1="21125" x2="35333" y2="21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747" y="4153355"/>
            <a:ext cx="1863773" cy="93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201" y="3223492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90446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мфх1\Desktop\алгоритм предоставления грантовой поддержки\grafico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366" y="4346233"/>
            <a:ext cx="866727" cy="55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5" descr="C:\Users\мфх1\Desktop\алгоритм предоставления грантовой поддержки\time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6" y="4269082"/>
            <a:ext cx="537736" cy="50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Box 72"/>
          <p:cNvSpPr txBox="1"/>
          <p:nvPr/>
        </p:nvSpPr>
        <p:spPr>
          <a:xfrm>
            <a:off x="3569031" y="4153354"/>
            <a:ext cx="4654803" cy="951433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400" b="1" dirty="0">
                <a:solidFill>
                  <a:srgbClr val="C00000"/>
                </a:solidFill>
              </a:rPr>
              <a:t>Показатели:</a:t>
            </a:r>
          </a:p>
          <a:p>
            <a:r>
              <a:rPr lang="ru-RU" sz="1100" b="1" dirty="0">
                <a:solidFill>
                  <a:srgbClr val="000066"/>
                </a:solidFill>
              </a:rPr>
              <a:t>- ежегодный прирост – 8% (в течение 5 лет)</a:t>
            </a:r>
          </a:p>
          <a:p>
            <a:r>
              <a:rPr lang="ru-RU" sz="1100" b="1" dirty="0">
                <a:solidFill>
                  <a:srgbClr val="000066"/>
                </a:solidFill>
              </a:rPr>
              <a:t>- создание в году получения гранта новых постоянных рабочих мест </a:t>
            </a:r>
            <a:r>
              <a:rPr lang="ru-RU" sz="1100" b="1" dirty="0" smtClean="0">
                <a:solidFill>
                  <a:srgbClr val="000066"/>
                </a:solidFill>
              </a:rPr>
              <a:t> (</a:t>
            </a:r>
            <a:r>
              <a:rPr lang="ru-RU" sz="1100" b="1" dirty="0">
                <a:solidFill>
                  <a:srgbClr val="000066"/>
                </a:solidFill>
              </a:rPr>
              <a:t>1 раб. м. на каждые 3 млн. рублей)</a:t>
            </a:r>
          </a:p>
          <a:p>
            <a:r>
              <a:rPr lang="ru-RU" sz="1100" b="1" dirty="0">
                <a:solidFill>
                  <a:srgbClr val="000066"/>
                </a:solidFill>
              </a:rPr>
              <a:t>- увеличение членской базы кооператива</a:t>
            </a:r>
            <a:endParaRPr lang="ru-RU" sz="1100" b="1" dirty="0">
              <a:solidFill>
                <a:srgbClr val="C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23035" y="1591491"/>
            <a:ext cx="7349279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3366CC"/>
                </a:solidFill>
              </a:rPr>
              <a:t>- объединяющие </a:t>
            </a:r>
            <a:r>
              <a:rPr lang="ru-RU" sz="1500" b="1" dirty="0">
                <a:solidFill>
                  <a:srgbClr val="C00000"/>
                </a:solidFill>
              </a:rPr>
              <a:t>не менее 10 с/х </a:t>
            </a:r>
            <a:r>
              <a:rPr lang="ru-RU" sz="1500" b="1" dirty="0">
                <a:solidFill>
                  <a:srgbClr val="3366CC"/>
                </a:solidFill>
              </a:rPr>
              <a:t>товаропроизводителей на правах членов</a:t>
            </a:r>
            <a:endParaRPr lang="ru-RU" sz="1500" b="1" dirty="0">
              <a:solidFill>
                <a:srgbClr val="C00000"/>
              </a:solidFill>
            </a:endParaRPr>
          </a:p>
        </p:txBody>
      </p:sp>
      <p:pic>
        <p:nvPicPr>
          <p:cNvPr id="49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537" y="1260176"/>
            <a:ext cx="308606" cy="23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9" descr="C:\Users\мфх1\Desktop\алгоритм предоставления грантовой поддержки\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375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876" y="2378871"/>
            <a:ext cx="589170" cy="4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2668932" y="3651870"/>
            <a:ext cx="2057371" cy="458991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и монтаж техники и оборудования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777737" y="3170217"/>
            <a:ext cx="1800200" cy="612879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2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специализированного транспорта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777737" y="3690446"/>
            <a:ext cx="1800200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оборудования для рыбоводства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886543" y="3651870"/>
            <a:ext cx="2336003" cy="458991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3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оборудования для переработки льна и конопли</a:t>
            </a:r>
          </a:p>
        </p:txBody>
      </p:sp>
      <p:pic>
        <p:nvPicPr>
          <p:cNvPr id="76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806" y="3690446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62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8"/>
            <a:ext cx="8023749" cy="368566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3"/>
            <a:ext cx="662994" cy="38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0086" y="271909"/>
            <a:ext cx="8481006" cy="643657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Грант «</a:t>
            </a:r>
            <a:r>
              <a:rPr lang="ru-RU" sz="3800" dirty="0" err="1">
                <a:solidFill>
                  <a:srgbClr val="006600"/>
                </a:solidFill>
                <a:latin typeface="Franklin Gothic Heavy" pitchFamily="34" charset="0"/>
              </a:rPr>
              <a:t>Агропрогресс</a:t>
            </a:r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»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70636" y="2185993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97217" y="2610326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97217" y="2918931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97217" y="3999051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2926103" y="786980"/>
            <a:ext cx="6069246" cy="848666"/>
          </a:xfrm>
          <a:prstGeom prst="roundRect">
            <a:avLst/>
          </a:prstGeom>
          <a:solidFill>
            <a:srgbClr val="8A5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marL="398865"/>
            <a:r>
              <a:rPr lang="ru-RU" sz="1300" b="1" dirty="0"/>
              <a:t>сельскохозяйственный товаропроизводитель</a:t>
            </a:r>
          </a:p>
          <a:p>
            <a:pPr marL="398865"/>
            <a:r>
              <a:rPr lang="ru-RU" sz="1300" b="1" dirty="0"/>
              <a:t>(за исключением крестьянских (фермерских) хозяйств, граждан, ведущих личные подсобные хозяйства, индивидуальных предпринимателей, сельскохозяйственных потребительских кооперативов)</a:t>
            </a:r>
            <a:endParaRPr lang="ru-RU" sz="1000" b="1" dirty="0"/>
          </a:p>
        </p:txBody>
      </p:sp>
      <p:pic>
        <p:nvPicPr>
          <p:cNvPr id="1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71" y="874419"/>
            <a:ext cx="308606" cy="23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23034" y="835843"/>
            <a:ext cx="1800200" cy="76676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2300" b="1" dirty="0">
                <a:solidFill>
                  <a:srgbClr val="654525"/>
                </a:solidFill>
              </a:rPr>
              <a:t>Получатель гранта</a:t>
            </a:r>
          </a:p>
        </p:txBody>
      </p:sp>
      <p:pic>
        <p:nvPicPr>
          <p:cNvPr id="14" name="Picture 4" descr="C:\Users\мфх1\Desktop\алгоритм предоставления грантовой поддержки\people-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6" y="932344"/>
            <a:ext cx="642012" cy="55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023034" y="2285854"/>
            <a:ext cx="3523249" cy="289714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500" b="1" dirty="0">
                <a:solidFill>
                  <a:srgbClr val="006600"/>
                </a:solidFill>
              </a:rPr>
              <a:t>МАКСИМАЛЬНЫЙ РАЗМЕР ГРАНТА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567214" y="2263144"/>
            <a:ext cx="2703126" cy="263591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30 млн. рублей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51341" y="2139702"/>
            <a:ext cx="1757163" cy="52054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400" b="1" dirty="0">
                <a:solidFill>
                  <a:schemeClr val="tx2">
                    <a:lumMod val="75000"/>
                  </a:schemeClr>
                </a:solidFill>
              </a:rPr>
              <a:t>не более </a:t>
            </a:r>
            <a:r>
              <a:rPr lang="ru-RU" sz="1600" b="1" dirty="0">
                <a:solidFill>
                  <a:srgbClr val="C00000"/>
                </a:solidFill>
              </a:rPr>
              <a:t>25 %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r>
              <a:rPr lang="ru-RU" sz="1400" b="1" dirty="0">
                <a:solidFill>
                  <a:schemeClr val="tx2">
                    <a:lumMod val="75000"/>
                  </a:schemeClr>
                </a:solidFill>
              </a:rPr>
              <a:t>от проекта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89094" y="2571750"/>
            <a:ext cx="8375394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3366CC"/>
                </a:solidFill>
              </a:rPr>
              <a:t>Собственное участие в проекте – </a:t>
            </a:r>
            <a:r>
              <a:rPr lang="ru-RU" b="1" dirty="0">
                <a:solidFill>
                  <a:srgbClr val="C00000"/>
                </a:solidFill>
              </a:rPr>
              <a:t>не менее 5% </a:t>
            </a:r>
            <a:r>
              <a:rPr lang="ru-RU" b="1" dirty="0">
                <a:solidFill>
                  <a:srgbClr val="3366CC"/>
                </a:solidFill>
              </a:rPr>
              <a:t>стоимости приобретений</a:t>
            </a:r>
          </a:p>
        </p:txBody>
      </p:sp>
      <p:pic>
        <p:nvPicPr>
          <p:cNvPr id="1033" name="Picture 9" descr="C:\Users\мфх1\Desktop\алгоритм предоставления грантовой поддержки\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375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6" y="2185993"/>
            <a:ext cx="589170" cy="4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мфх1\Desktop\алгоритм предоставления грантовой поддержки\деньги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7" y="3025277"/>
            <a:ext cx="874383" cy="70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42937" y="3022681"/>
            <a:ext cx="1712839" cy="8898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Направления использования средств гранта</a:t>
            </a:r>
            <a:endParaRPr lang="ru-RU" b="1" dirty="0">
              <a:solidFill>
                <a:srgbClr val="000066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114940" y="3608628"/>
            <a:ext cx="2057371" cy="36665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техники, оборудования, с/х животных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83274" y="3304689"/>
            <a:ext cx="1285857" cy="36665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00" b="1" spc="-64" dirty="0">
                <a:solidFill>
                  <a:schemeClr val="accent6">
                    <a:lumMod val="50000"/>
                  </a:schemeClr>
                </a:solidFill>
              </a:rPr>
              <a:t>Разработка сметной документации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137777" y="3300022"/>
            <a:ext cx="1645354" cy="36665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00" b="1" spc="-64" dirty="0">
                <a:solidFill>
                  <a:schemeClr val="accent6">
                    <a:lumMod val="50000"/>
                  </a:schemeClr>
                </a:solidFill>
              </a:rPr>
              <a:t>Подключение к инженерным сетям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183275" y="3608628"/>
            <a:ext cx="2057371" cy="36665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Приобретение, строительство, ремонт  зданий</a:t>
            </a:r>
          </a:p>
        </p:txBody>
      </p:sp>
      <p:pic>
        <p:nvPicPr>
          <p:cNvPr id="60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537" y="3651870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537" y="3343264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806" y="3343264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Box 66"/>
          <p:cNvSpPr txBox="1"/>
          <p:nvPr/>
        </p:nvSpPr>
        <p:spPr>
          <a:xfrm>
            <a:off x="643963" y="4083918"/>
            <a:ext cx="2333574" cy="8898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66"/>
                </a:solidFill>
              </a:rPr>
              <a:t>Срок</a:t>
            </a:r>
          </a:p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использования</a:t>
            </a:r>
          </a:p>
          <a:p>
            <a:pPr algn="ctr"/>
            <a:r>
              <a:rPr lang="ru-RU" b="1" dirty="0" smtClean="0">
                <a:solidFill>
                  <a:srgbClr val="000066"/>
                </a:solidFill>
              </a:rPr>
              <a:t>гранта – </a:t>
            </a:r>
            <a:r>
              <a:rPr lang="ru-RU" b="1" dirty="0" smtClean="0">
                <a:solidFill>
                  <a:srgbClr val="C00000"/>
                </a:solidFill>
              </a:rPr>
              <a:t>24 месяца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228772" y="1784370"/>
            <a:ext cx="7143542" cy="274325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400" b="1" dirty="0" smtClean="0">
                <a:solidFill>
                  <a:srgbClr val="3366CC"/>
                </a:solidFill>
              </a:rPr>
              <a:t>Зарегистрированный </a:t>
            </a:r>
            <a:r>
              <a:rPr lang="ru-RU" sz="1400" b="1" dirty="0">
                <a:solidFill>
                  <a:srgbClr val="3366CC"/>
                </a:solidFill>
              </a:rPr>
              <a:t>на </a:t>
            </a:r>
            <a:r>
              <a:rPr lang="ru-RU" sz="1400" b="1" dirty="0">
                <a:solidFill>
                  <a:srgbClr val="C00000"/>
                </a:solidFill>
              </a:rPr>
              <a:t>сельской территории </a:t>
            </a:r>
            <a:r>
              <a:rPr lang="ru-RU" sz="1400" b="1" dirty="0">
                <a:solidFill>
                  <a:srgbClr val="3366CC"/>
                </a:solidFill>
              </a:rPr>
              <a:t>или </a:t>
            </a:r>
            <a:r>
              <a:rPr lang="ru-RU" sz="1400" b="1" dirty="0">
                <a:solidFill>
                  <a:srgbClr val="C00000"/>
                </a:solidFill>
              </a:rPr>
              <a:t>сельской агломерации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253664" y="1954539"/>
            <a:ext cx="7135121" cy="274325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400" b="1" dirty="0">
                <a:solidFill>
                  <a:srgbClr val="3366CC"/>
                </a:solidFill>
              </a:rPr>
              <a:t>Продолжительность деятельности </a:t>
            </a:r>
            <a:r>
              <a:rPr lang="ru-RU" sz="1400" b="1" dirty="0">
                <a:solidFill>
                  <a:srgbClr val="C00000"/>
                </a:solidFill>
              </a:rPr>
              <a:t>более 24 месяцев </a:t>
            </a:r>
            <a:r>
              <a:rPr lang="ru-RU" sz="1400" b="1" dirty="0">
                <a:solidFill>
                  <a:srgbClr val="3366CC"/>
                </a:solidFill>
              </a:rPr>
              <a:t>с даты регистрации</a:t>
            </a:r>
          </a:p>
        </p:txBody>
      </p:sp>
      <p:pic>
        <p:nvPicPr>
          <p:cNvPr id="2050" name="Picture 2" descr="C:\Users\мфх1\Desktop\алгоритм предоставления грантовой поддержки\1111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72252" y="1645933"/>
            <a:ext cx="647914" cy="49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ашивка 4"/>
          <p:cNvSpPr/>
          <p:nvPr/>
        </p:nvSpPr>
        <p:spPr>
          <a:xfrm>
            <a:off x="2344819" y="1183025"/>
            <a:ext cx="324113" cy="257276"/>
          </a:xfrm>
          <a:prstGeom prst="chevron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C:\Users\мфх1\Desktop\алгоритм предоставления грантовой поддержки\molochnye-produkty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125" b="100000" l="2000" r="96083">
                        <a14:foregroundMark x1="36667" y1="38625" x2="36667" y2="38625"/>
                        <a14:foregroundMark x1="35333" y1="21125" x2="35333" y2="21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228" y="4037628"/>
            <a:ext cx="1863773" cy="93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Box 69"/>
          <p:cNvSpPr txBox="1"/>
          <p:nvPr/>
        </p:nvSpPr>
        <p:spPr>
          <a:xfrm>
            <a:off x="6886543" y="3322420"/>
            <a:ext cx="2211674" cy="36665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посадочного</a:t>
            </a:r>
          </a:p>
          <a:p>
            <a:r>
              <a:rPr lang="ru-RU" sz="1000" b="1" spc="-64" dirty="0">
                <a:solidFill>
                  <a:schemeClr val="accent6">
                    <a:lumMod val="50000"/>
                  </a:schemeClr>
                </a:solidFill>
              </a:rPr>
              <a:t>материала для многолетних насаждений</a:t>
            </a:r>
          </a:p>
        </p:txBody>
      </p:sp>
      <p:pic>
        <p:nvPicPr>
          <p:cNvPr id="7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56563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5" descr="C:\Users\мфх1\Desktop\алгоритм предоставления грантовой поддержки\time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4153354"/>
            <a:ext cx="589170" cy="50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Box 74"/>
          <p:cNvSpPr txBox="1"/>
          <p:nvPr/>
        </p:nvSpPr>
        <p:spPr>
          <a:xfrm>
            <a:off x="3594749" y="4011910"/>
            <a:ext cx="4343371" cy="102837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Показатели:</a:t>
            </a:r>
          </a:p>
          <a:p>
            <a:r>
              <a:rPr lang="ru-RU" sz="1500" b="1" dirty="0">
                <a:solidFill>
                  <a:srgbClr val="000066"/>
                </a:solidFill>
              </a:rPr>
              <a:t>- ежегодный прирост – </a:t>
            </a:r>
            <a:r>
              <a:rPr lang="ru-RU" sz="1500" b="1" dirty="0" smtClean="0">
                <a:solidFill>
                  <a:srgbClr val="000066"/>
                </a:solidFill>
              </a:rPr>
              <a:t>8% </a:t>
            </a:r>
            <a:r>
              <a:rPr lang="ru-RU" sz="1500" b="1" dirty="0">
                <a:solidFill>
                  <a:srgbClr val="000066"/>
                </a:solidFill>
              </a:rPr>
              <a:t>(в течение 5 лет)</a:t>
            </a:r>
          </a:p>
          <a:p>
            <a:r>
              <a:rPr lang="ru-RU" sz="1500" b="1" dirty="0">
                <a:solidFill>
                  <a:srgbClr val="000066"/>
                </a:solidFill>
              </a:rPr>
              <a:t>- создание в году получения гранта не менее 3-х новых постоянных рабочих мест</a:t>
            </a:r>
            <a:endParaRPr lang="ru-RU" sz="1500" b="1" dirty="0">
              <a:solidFill>
                <a:srgbClr val="C00000"/>
              </a:solidFill>
            </a:endParaRPr>
          </a:p>
        </p:txBody>
      </p:sp>
      <p:pic>
        <p:nvPicPr>
          <p:cNvPr id="48" name="Picture 2" descr="C:\Users\мфх1\Desktop\алгоритм предоставления грантовой поддержки\grafico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366" y="4254318"/>
            <a:ext cx="866727" cy="55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1228772" y="1607357"/>
            <a:ext cx="7143542" cy="274325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400" b="1" dirty="0">
                <a:solidFill>
                  <a:srgbClr val="3366CC"/>
                </a:solidFill>
              </a:rPr>
              <a:t>Включенный в единый реестр субъектов </a:t>
            </a:r>
            <a:r>
              <a:rPr lang="ru-RU" sz="1400" b="1" dirty="0">
                <a:solidFill>
                  <a:srgbClr val="C00000"/>
                </a:solidFill>
              </a:rPr>
              <a:t>МСП</a:t>
            </a:r>
            <a:r>
              <a:rPr lang="ru-RU" sz="1400" b="1" dirty="0">
                <a:solidFill>
                  <a:srgbClr val="3366CC"/>
                </a:solidFill>
              </a:rPr>
              <a:t>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890176" y="3026260"/>
            <a:ext cx="6156607" cy="335880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b="1" spc="-64" dirty="0">
                <a:solidFill>
                  <a:schemeClr val="accent6">
                    <a:lumMod val="50000"/>
                  </a:schemeClr>
                </a:solidFill>
              </a:rPr>
              <a:t>На развитие сельскохозяйственного производства</a:t>
            </a:r>
          </a:p>
        </p:txBody>
      </p:sp>
      <p:sp>
        <p:nvSpPr>
          <p:cNvPr id="55" name="Нашивка 54"/>
          <p:cNvSpPr/>
          <p:nvPr/>
        </p:nvSpPr>
        <p:spPr>
          <a:xfrm>
            <a:off x="2541875" y="3164981"/>
            <a:ext cx="178491" cy="126849"/>
          </a:xfrm>
          <a:prstGeom prst="chevron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4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51870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45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7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894681930"/>
              </p:ext>
            </p:extLst>
          </p:nvPr>
        </p:nvGraphicFramePr>
        <p:xfrm>
          <a:off x="3749052" y="1197135"/>
          <a:ext cx="4526217" cy="3380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59092" y="811622"/>
            <a:ext cx="4168892" cy="3416312"/>
          </a:xfrm>
          <a:prstGeom prst="rect">
            <a:avLst/>
          </a:prstGeom>
          <a:noFill/>
          <a:ln>
            <a:noFill/>
          </a:ln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b="1" dirty="0">
                <a:solidFill>
                  <a:srgbClr val="1A4E1A"/>
                </a:solidFill>
                <a:latin typeface="Times New Roman" pitchFamily="18" charset="0"/>
                <a:cs typeface="Times New Roman" pitchFamily="18" charset="0"/>
              </a:rPr>
              <a:t>Сумма субсидий: </a:t>
            </a:r>
          </a:p>
          <a:p>
            <a:pPr algn="ctr"/>
            <a:r>
              <a:rPr lang="ru-RU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(поквартальное возмещение)</a:t>
            </a:r>
          </a:p>
          <a:p>
            <a:pPr algn="ctr"/>
            <a:endParaRPr lang="ru-RU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Выручка кооператива за квартал : </a:t>
            </a:r>
          </a:p>
          <a:p>
            <a:endParaRPr lang="ru-RU" sz="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 100 тыс. руб. до 5,0 млн. руб.: </a:t>
            </a:r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возмещение </a:t>
            </a:r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10% </a:t>
            </a:r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 суммы затрат на закуп продукции от членов </a:t>
            </a:r>
            <a:r>
              <a:rPr lang="ru-RU" sz="15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 5,001 до 25,0 млн. руб.:</a:t>
            </a:r>
          </a:p>
          <a:p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возмещение </a:t>
            </a:r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12%</a:t>
            </a:r>
            <a:r>
              <a:rPr lang="ru-RU" sz="15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 суммы затрат на закуп продукции от членов </a:t>
            </a:r>
            <a:r>
              <a:rPr lang="ru-RU" sz="15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" b="1" dirty="0">
              <a:ln>
                <a:solidFill>
                  <a:srgbClr val="FF0000"/>
                </a:solidFill>
              </a:ln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свыше 25,001 млн. руб.: </a:t>
            </a:r>
          </a:p>
          <a:p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возмещение </a:t>
            </a:r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15%</a:t>
            </a:r>
            <a:r>
              <a:rPr lang="ru-RU" sz="15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 суммы затрат на закуп продукции от членов </a:t>
            </a:r>
            <a:r>
              <a:rPr lang="ru-RU" sz="15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50" name="Picture 2" descr="C:\Users\техника2\Downloads\Samoinkassatsiy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182" r="100000">
                        <a14:foregroundMark x1="49545" y1="86751" x2="49545" y2="87296"/>
                        <a14:foregroundMark x1="48455" y1="94374" x2="48455" y2="94374"/>
                        <a14:foregroundMark x1="52455" y1="97278" x2="52455" y2="97278"/>
                        <a14:foregroundMark x1="57091" y1="91652" x2="57091" y2="91652"/>
                        <a14:backgroundMark x1="42818" y1="79673" x2="42818" y2="79673"/>
                        <a14:backgroundMark x1="61545" y1="91470" x2="61545" y2="91470"/>
                        <a14:backgroundMark x1="63545" y1="96189" x2="63545" y2="96189"/>
                        <a14:backgroundMark x1="44545" y1="93648" x2="44545" y2="93648"/>
                        <a14:backgroundMark x1="53545" y1="95100" x2="53545" y2="95100"/>
                        <a14:backgroundMark x1="56545" y1="95281" x2="56545" y2="95281"/>
                        <a14:backgroundMark x1="58273" y1="93829" x2="58273" y2="93829"/>
                        <a14:backgroundMark x1="55182" y1="95281" x2="55182" y2="95281"/>
                        <a14:backgroundMark x1="56727" y1="90018" x2="56727" y2="90018"/>
                        <a14:backgroundMark x1="56182" y1="88022" x2="56182" y2="880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308" y="4011910"/>
            <a:ext cx="1864636" cy="93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техника2\Downloads\как-привлечь-рефералов-на-profitcent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73" y="4261943"/>
            <a:ext cx="1939463" cy="54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12360" y="2936566"/>
            <a:ext cx="1187624" cy="600156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100" b="1" dirty="0">
                <a:solidFill>
                  <a:srgbClr val="0070C0"/>
                </a:solidFill>
              </a:rPr>
              <a:t>Но не более  </a:t>
            </a:r>
          </a:p>
          <a:p>
            <a:pPr algn="ctr"/>
            <a:r>
              <a:rPr lang="ru-RU" sz="1100" b="1" dirty="0">
                <a:solidFill>
                  <a:srgbClr val="0070C0"/>
                </a:solidFill>
              </a:rPr>
              <a:t>15 % закупок от 1 члена </a:t>
            </a:r>
            <a:r>
              <a:rPr lang="ru-RU" sz="1100" b="1" dirty="0" err="1">
                <a:solidFill>
                  <a:srgbClr val="0070C0"/>
                </a:solidFill>
              </a:rPr>
              <a:t>СПоК</a:t>
            </a:r>
            <a:endParaRPr lang="ru-RU" sz="11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техника2\Downloads\Kartinki_pro_vosklicatelnyy_znak_8_14215150-768x768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896" b="91797" l="19922" r="72396">
                        <a14:foregroundMark x1="60286" y1="82813" x2="60286" y2="82813"/>
                        <a14:foregroundMark x1="49870" y1="82552" x2="49870" y2="82552"/>
                        <a14:foregroundMark x1="45443" y1="79297" x2="45443" y2="79297"/>
                        <a14:foregroundMark x1="40495" y1="79297" x2="40495" y2="79297"/>
                        <a14:foregroundMark x1="44271" y1="82552" x2="44271" y2="82552"/>
                        <a14:foregroundMark x1="48958" y1="86068" x2="48958" y2="86068"/>
                        <a14:foregroundMark x1="53125" y1="84635" x2="53125" y2="84635"/>
                        <a14:foregroundMark x1="53125" y1="87891" x2="53125" y2="87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82" r="14692"/>
          <a:stretch/>
        </p:blipFill>
        <p:spPr bwMode="auto">
          <a:xfrm>
            <a:off x="8100392" y="2163323"/>
            <a:ext cx="601474" cy="60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техника2\Downloads\цкйцк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0" t="5337" r="20854" b="6743"/>
          <a:stretch/>
        </p:blipFill>
        <p:spPr bwMode="auto">
          <a:xfrm>
            <a:off x="7812360" y="1308530"/>
            <a:ext cx="1147086" cy="72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техника2\Downloads\o-predostavlenii-subsidij-subektam-federacii-na-razvitie-agropromyshlennogo-kompleksa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863446"/>
            <a:ext cx="925817" cy="4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657343" y="6458"/>
            <a:ext cx="8023749" cy="368566"/>
          </a:xfrm>
          <a:prstGeom prst="rect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3"/>
            <a:ext cx="662994" cy="38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J:\МД\логотип_цвет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57171" y="330314"/>
            <a:ext cx="8481006" cy="643657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Субсидии кооперативам</a:t>
            </a:r>
          </a:p>
        </p:txBody>
      </p:sp>
    </p:spTree>
    <p:extLst>
      <p:ext uri="{BB962C8B-B14F-4D97-AF65-F5344CB8AC3E}">
        <p14:creationId xmlns:p14="http://schemas.microsoft.com/office/powerpoint/2010/main" val="276250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7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611560" y="1974629"/>
            <a:ext cx="8136618" cy="1749249"/>
            <a:chOff x="3768270" y="2241196"/>
            <a:chExt cx="4448549" cy="1321424"/>
          </a:xfrm>
        </p:grpSpPr>
        <p:sp>
          <p:nvSpPr>
            <p:cNvPr id="3" name="Полилиния 2"/>
            <p:cNvSpPr/>
            <p:nvPr/>
          </p:nvSpPr>
          <p:spPr>
            <a:xfrm>
              <a:off x="5409703" y="2241196"/>
              <a:ext cx="1232348" cy="1321424"/>
            </a:xfrm>
            <a:custGeom>
              <a:avLst/>
              <a:gdLst>
                <a:gd name="connsiteX0" fmla="*/ 0 w 981385"/>
                <a:gd name="connsiteY0" fmla="*/ 490693 h 981385"/>
                <a:gd name="connsiteX1" fmla="*/ 490693 w 981385"/>
                <a:gd name="connsiteY1" fmla="*/ 0 h 981385"/>
                <a:gd name="connsiteX2" fmla="*/ 981386 w 981385"/>
                <a:gd name="connsiteY2" fmla="*/ 490693 h 981385"/>
                <a:gd name="connsiteX3" fmla="*/ 490693 w 981385"/>
                <a:gd name="connsiteY3" fmla="*/ 981386 h 981385"/>
                <a:gd name="connsiteX4" fmla="*/ 0 w 981385"/>
                <a:gd name="connsiteY4" fmla="*/ 490693 h 981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81385" h="981385">
                  <a:moveTo>
                    <a:pt x="0" y="490693"/>
                  </a:moveTo>
                  <a:cubicBezTo>
                    <a:pt x="0" y="219691"/>
                    <a:pt x="219691" y="0"/>
                    <a:pt x="490693" y="0"/>
                  </a:cubicBezTo>
                  <a:cubicBezTo>
                    <a:pt x="761695" y="0"/>
                    <a:pt x="981386" y="219691"/>
                    <a:pt x="981386" y="490693"/>
                  </a:cubicBezTo>
                  <a:cubicBezTo>
                    <a:pt x="981386" y="761695"/>
                    <a:pt x="761695" y="981386"/>
                    <a:pt x="490693" y="981386"/>
                  </a:cubicBezTo>
                  <a:cubicBezTo>
                    <a:pt x="219691" y="981386"/>
                    <a:pt x="0" y="761695"/>
                    <a:pt x="0" y="490693"/>
                  </a:cubicBezTo>
                  <a:close/>
                </a:path>
              </a:pathLst>
            </a:custGeom>
            <a:solidFill>
              <a:srgbClr val="FF0000"/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5151" tIns="155151" rIns="155151" bIns="155151" numCol="1" spcCol="1270" anchor="ctr" anchorCtr="0">
              <a:noAutofit/>
            </a:bodyPr>
            <a:lstStyle/>
            <a:p>
              <a:pPr algn="ctr" defTabSz="400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/>
                <a:t>кооператив</a:t>
              </a:r>
            </a:p>
            <a:p>
              <a:pPr algn="ctr" defTabSz="400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dirty="0"/>
                <a:t>Количество членов: </a:t>
              </a:r>
            </a:p>
            <a:p>
              <a:pPr algn="ctr" defTabSz="400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dirty="0"/>
                <a:t>не менее 5 граждан или 3 с/х производителя</a:t>
              </a:r>
              <a:endParaRPr lang="ru-RU" sz="1500" b="1" dirty="0">
                <a:solidFill>
                  <a:schemeClr val="tx1"/>
                </a:solidFill>
              </a:endParaRPr>
            </a:p>
          </p:txBody>
        </p:sp>
        <p:sp>
          <p:nvSpPr>
            <p:cNvPr id="5" name="Полилиния 4"/>
            <p:cNvSpPr/>
            <p:nvPr/>
          </p:nvSpPr>
          <p:spPr>
            <a:xfrm rot="10800000">
              <a:off x="5012294" y="2643774"/>
              <a:ext cx="354087" cy="479861"/>
            </a:xfrm>
            <a:custGeom>
              <a:avLst/>
              <a:gdLst>
                <a:gd name="connsiteX0" fmla="*/ 0 w 208374"/>
                <a:gd name="connsiteY0" fmla="*/ 66734 h 333671"/>
                <a:gd name="connsiteX1" fmla="*/ 104187 w 208374"/>
                <a:gd name="connsiteY1" fmla="*/ 66734 h 333671"/>
                <a:gd name="connsiteX2" fmla="*/ 104187 w 208374"/>
                <a:gd name="connsiteY2" fmla="*/ 0 h 333671"/>
                <a:gd name="connsiteX3" fmla="*/ 208374 w 208374"/>
                <a:gd name="connsiteY3" fmla="*/ 166836 h 333671"/>
                <a:gd name="connsiteX4" fmla="*/ 104187 w 208374"/>
                <a:gd name="connsiteY4" fmla="*/ 333671 h 333671"/>
                <a:gd name="connsiteX5" fmla="*/ 104187 w 208374"/>
                <a:gd name="connsiteY5" fmla="*/ 266937 h 333671"/>
                <a:gd name="connsiteX6" fmla="*/ 0 w 208374"/>
                <a:gd name="connsiteY6" fmla="*/ 266937 h 333671"/>
                <a:gd name="connsiteX7" fmla="*/ 0 w 208374"/>
                <a:gd name="connsiteY7" fmla="*/ 66734 h 333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8374" h="333671">
                  <a:moveTo>
                    <a:pt x="0" y="66734"/>
                  </a:moveTo>
                  <a:lnTo>
                    <a:pt x="104187" y="66734"/>
                  </a:lnTo>
                  <a:lnTo>
                    <a:pt x="104187" y="0"/>
                  </a:lnTo>
                  <a:lnTo>
                    <a:pt x="208374" y="166836"/>
                  </a:lnTo>
                  <a:lnTo>
                    <a:pt x="104187" y="333671"/>
                  </a:lnTo>
                  <a:lnTo>
                    <a:pt x="104187" y="266937"/>
                  </a:lnTo>
                  <a:lnTo>
                    <a:pt x="0" y="266937"/>
                  </a:lnTo>
                  <a:lnTo>
                    <a:pt x="0" y="66734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66733" rIns="62512" bIns="66734" numCol="1" spcCol="1270" anchor="ctr" anchorCtr="0">
              <a:noAutofit/>
            </a:bodyPr>
            <a:lstStyle/>
            <a:p>
              <a:pPr algn="ctr" defTabSz="31112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700"/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3768270" y="2270338"/>
              <a:ext cx="1226732" cy="1226732"/>
            </a:xfrm>
            <a:custGeom>
              <a:avLst/>
              <a:gdLst>
                <a:gd name="connsiteX0" fmla="*/ 0 w 1226732"/>
                <a:gd name="connsiteY0" fmla="*/ 613366 h 1226732"/>
                <a:gd name="connsiteX1" fmla="*/ 613366 w 1226732"/>
                <a:gd name="connsiteY1" fmla="*/ 0 h 1226732"/>
                <a:gd name="connsiteX2" fmla="*/ 1226732 w 1226732"/>
                <a:gd name="connsiteY2" fmla="*/ 613366 h 1226732"/>
                <a:gd name="connsiteX3" fmla="*/ 613366 w 1226732"/>
                <a:gd name="connsiteY3" fmla="*/ 1226732 h 1226732"/>
                <a:gd name="connsiteX4" fmla="*/ 0 w 1226732"/>
                <a:gd name="connsiteY4" fmla="*/ 613366 h 1226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6732" h="1226732">
                  <a:moveTo>
                    <a:pt x="0" y="613366"/>
                  </a:moveTo>
                  <a:cubicBezTo>
                    <a:pt x="0" y="274613"/>
                    <a:pt x="274613" y="0"/>
                    <a:pt x="613366" y="0"/>
                  </a:cubicBezTo>
                  <a:cubicBezTo>
                    <a:pt x="952119" y="0"/>
                    <a:pt x="1226732" y="274613"/>
                    <a:pt x="1226732" y="613366"/>
                  </a:cubicBezTo>
                  <a:cubicBezTo>
                    <a:pt x="1226732" y="952119"/>
                    <a:pt x="952119" y="1226732"/>
                    <a:pt x="613366" y="1226732"/>
                  </a:cubicBezTo>
                  <a:cubicBezTo>
                    <a:pt x="274613" y="1226732"/>
                    <a:pt x="0" y="952119"/>
                    <a:pt x="0" y="613366"/>
                  </a:cubicBez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1081" tIns="191081" rIns="191081" bIns="191081" numCol="1" spcCol="1270" anchor="ctr" anchorCtr="0">
              <a:noAutofit/>
            </a:bodyPr>
            <a:lstStyle/>
            <a:p>
              <a:pPr algn="ctr" defTabSz="400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/>
                <a:t>приобретение С/Х техники, оборудования, мобильных торговых точек для членов кооператива</a:t>
              </a: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6672544" y="2643775"/>
              <a:ext cx="314151" cy="479861"/>
            </a:xfrm>
            <a:custGeom>
              <a:avLst/>
              <a:gdLst>
                <a:gd name="connsiteX0" fmla="*/ 0 w 208374"/>
                <a:gd name="connsiteY0" fmla="*/ 66734 h 333671"/>
                <a:gd name="connsiteX1" fmla="*/ 104187 w 208374"/>
                <a:gd name="connsiteY1" fmla="*/ 66734 h 333671"/>
                <a:gd name="connsiteX2" fmla="*/ 104187 w 208374"/>
                <a:gd name="connsiteY2" fmla="*/ 0 h 333671"/>
                <a:gd name="connsiteX3" fmla="*/ 208374 w 208374"/>
                <a:gd name="connsiteY3" fmla="*/ 166836 h 333671"/>
                <a:gd name="connsiteX4" fmla="*/ 104187 w 208374"/>
                <a:gd name="connsiteY4" fmla="*/ 333671 h 333671"/>
                <a:gd name="connsiteX5" fmla="*/ 104187 w 208374"/>
                <a:gd name="connsiteY5" fmla="*/ 266937 h 333671"/>
                <a:gd name="connsiteX6" fmla="*/ 0 w 208374"/>
                <a:gd name="connsiteY6" fmla="*/ 266937 h 333671"/>
                <a:gd name="connsiteX7" fmla="*/ 0 w 208374"/>
                <a:gd name="connsiteY7" fmla="*/ 66734 h 333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8374" h="333671">
                  <a:moveTo>
                    <a:pt x="0" y="66734"/>
                  </a:moveTo>
                  <a:lnTo>
                    <a:pt x="104187" y="66734"/>
                  </a:lnTo>
                  <a:lnTo>
                    <a:pt x="104187" y="0"/>
                  </a:lnTo>
                  <a:lnTo>
                    <a:pt x="208374" y="166836"/>
                  </a:lnTo>
                  <a:lnTo>
                    <a:pt x="104187" y="333671"/>
                  </a:lnTo>
                  <a:lnTo>
                    <a:pt x="104187" y="266937"/>
                  </a:lnTo>
                  <a:lnTo>
                    <a:pt x="0" y="266937"/>
                  </a:lnTo>
                  <a:lnTo>
                    <a:pt x="0" y="66734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66733" rIns="62511" bIns="66734" numCol="1" spcCol="1270" anchor="ctr" anchorCtr="0">
              <a:noAutofit/>
            </a:bodyPr>
            <a:lstStyle/>
            <a:p>
              <a:pPr algn="ctr" defTabSz="31112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700"/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6990087" y="2270339"/>
              <a:ext cx="1226732" cy="1226732"/>
            </a:xfrm>
            <a:custGeom>
              <a:avLst/>
              <a:gdLst>
                <a:gd name="connsiteX0" fmla="*/ 0 w 1226732"/>
                <a:gd name="connsiteY0" fmla="*/ 613366 h 1226732"/>
                <a:gd name="connsiteX1" fmla="*/ 613366 w 1226732"/>
                <a:gd name="connsiteY1" fmla="*/ 0 h 1226732"/>
                <a:gd name="connsiteX2" fmla="*/ 1226732 w 1226732"/>
                <a:gd name="connsiteY2" fmla="*/ 613366 h 1226732"/>
                <a:gd name="connsiteX3" fmla="*/ 613366 w 1226732"/>
                <a:gd name="connsiteY3" fmla="*/ 1226732 h 1226732"/>
                <a:gd name="connsiteX4" fmla="*/ 0 w 1226732"/>
                <a:gd name="connsiteY4" fmla="*/ 613366 h 1226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6732" h="1226732">
                  <a:moveTo>
                    <a:pt x="0" y="613366"/>
                  </a:moveTo>
                  <a:cubicBezTo>
                    <a:pt x="0" y="274613"/>
                    <a:pt x="274613" y="0"/>
                    <a:pt x="613366" y="0"/>
                  </a:cubicBezTo>
                  <a:cubicBezTo>
                    <a:pt x="952119" y="0"/>
                    <a:pt x="1226732" y="274613"/>
                    <a:pt x="1226732" y="613366"/>
                  </a:cubicBezTo>
                  <a:cubicBezTo>
                    <a:pt x="1226732" y="952119"/>
                    <a:pt x="952119" y="1226732"/>
                    <a:pt x="613366" y="1226732"/>
                  </a:cubicBezTo>
                  <a:cubicBezTo>
                    <a:pt x="274613" y="1226732"/>
                    <a:pt x="0" y="952119"/>
                    <a:pt x="0" y="613366"/>
                  </a:cubicBez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2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1081" tIns="191081" rIns="191081" bIns="191081" numCol="1" spcCol="1270" anchor="ctr" anchorCtr="0">
              <a:noAutofit/>
            </a:bodyPr>
            <a:lstStyle/>
            <a:p>
              <a:pPr algn="ctr" defTabSz="400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Приобретение с/х животных и рыбопосадочного материала, </a:t>
              </a:r>
              <a:r>
                <a:rPr lang="ru-RU" sz="1050" b="1" dirty="0"/>
                <a:t>посадочного</a:t>
              </a:r>
              <a:r>
                <a:rPr lang="ru-RU" sz="1100" b="1" dirty="0"/>
                <a:t> материала многолетних насаждений, спец.инвентаря, семенного материала, мини-теплиц</a:t>
              </a:r>
            </a:p>
          </p:txBody>
        </p:sp>
      </p:grpSp>
      <p:pic>
        <p:nvPicPr>
          <p:cNvPr id="1026" name="Picture 2" descr="C:\Users\техника2\Downloads\ауц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06" y="4019787"/>
            <a:ext cx="1771262" cy="71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23819" y="1347614"/>
            <a:ext cx="2247981" cy="64632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339933"/>
                </a:solidFill>
              </a:rPr>
              <a:t>Возмещение</a:t>
            </a:r>
          </a:p>
          <a:p>
            <a:pPr algn="ctr"/>
            <a:r>
              <a:rPr lang="ru-RU" b="1" dirty="0" smtClean="0">
                <a:solidFill>
                  <a:srgbClr val="339933"/>
                </a:solidFill>
              </a:rPr>
              <a:t>50 % затрат</a:t>
            </a:r>
            <a:endParaRPr lang="ru-RU" b="1" dirty="0">
              <a:solidFill>
                <a:srgbClr val="339933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96830" y="1421371"/>
            <a:ext cx="1584176" cy="646323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339933"/>
                </a:solidFill>
              </a:rPr>
              <a:t>Возмещение 50 % затрат</a:t>
            </a:r>
            <a:endParaRPr lang="ru-RU" b="1" dirty="0">
              <a:solidFill>
                <a:srgbClr val="339933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14500" y="3622261"/>
            <a:ext cx="3040889" cy="461657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200" b="1" dirty="0">
                <a:solidFill>
                  <a:srgbClr val="7030A0"/>
                </a:solidFill>
              </a:rPr>
              <a:t>Не более 30 % субсидий</a:t>
            </a:r>
          </a:p>
          <a:p>
            <a:pPr algn="ctr"/>
            <a:r>
              <a:rPr lang="ru-RU" sz="1200" b="1" dirty="0">
                <a:solidFill>
                  <a:srgbClr val="7030A0"/>
                </a:solidFill>
              </a:rPr>
              <a:t>на 1 члена </a:t>
            </a:r>
            <a:r>
              <a:rPr lang="ru-RU" sz="1200" b="1" dirty="0" err="1">
                <a:solidFill>
                  <a:srgbClr val="7030A0"/>
                </a:solidFill>
              </a:rPr>
              <a:t>СПоК</a:t>
            </a:r>
            <a:endParaRPr lang="ru-RU" sz="1200" b="1" dirty="0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57086" y="4712254"/>
            <a:ext cx="3384661" cy="307768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400" b="1" dirty="0">
                <a:solidFill>
                  <a:srgbClr val="1A4E1A"/>
                </a:solidFill>
              </a:rPr>
              <a:t>Остается в собственности </a:t>
            </a:r>
            <a:r>
              <a:rPr lang="ru-RU" sz="1400" b="1" dirty="0" err="1">
                <a:solidFill>
                  <a:srgbClr val="1A4E1A"/>
                </a:solidFill>
              </a:rPr>
              <a:t>СПоК</a:t>
            </a:r>
            <a:endParaRPr lang="ru-RU" sz="1400" b="1" dirty="0">
              <a:solidFill>
                <a:srgbClr val="1A4E1A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53960" y="4704516"/>
            <a:ext cx="3847126" cy="307768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400" b="1" dirty="0">
                <a:solidFill>
                  <a:srgbClr val="1A4E1A"/>
                </a:solidFill>
              </a:rPr>
              <a:t>Переходит в собственность члена </a:t>
            </a:r>
            <a:r>
              <a:rPr lang="ru-RU" sz="1400" b="1" dirty="0" err="1">
                <a:solidFill>
                  <a:srgbClr val="1A4E1A"/>
                </a:solidFill>
              </a:rPr>
              <a:t>СПоК</a:t>
            </a:r>
            <a:endParaRPr lang="ru-RU" sz="1400" b="1" dirty="0">
              <a:solidFill>
                <a:srgbClr val="1A4E1A"/>
              </a:solidFill>
            </a:endParaRPr>
          </a:p>
        </p:txBody>
      </p:sp>
      <p:pic>
        <p:nvPicPr>
          <p:cNvPr id="2051" name="Picture 3" descr="C:\Users\техника2\Downloads\depositphotos_37935183-stock-photo-sturgeon-fis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14" y="4117201"/>
            <a:ext cx="1028686" cy="6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мфх1\Desktop\алгоритм предоставления грантовой поддержки\дерево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150"/>
          <a:stretch/>
        </p:blipFill>
        <p:spPr bwMode="auto">
          <a:xfrm>
            <a:off x="6303623" y="4011910"/>
            <a:ext cx="788657" cy="74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3323730" y="3579862"/>
            <a:ext cx="2832446" cy="553990"/>
          </a:xfrm>
          <a:prstGeom prst="rect">
            <a:avLst/>
          </a:prstGeom>
          <a:solidFill>
            <a:srgbClr val="FFFF00">
              <a:alpha val="68000"/>
            </a:srgbClr>
          </a:solidFill>
        </p:spPr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1000" b="1" dirty="0"/>
              <a:t>МИКРОПРЕДПРИЯТИЕ -  среднесписочная численность не более 15 человек и доход не более 120 млн руб. </a:t>
            </a:r>
          </a:p>
        </p:txBody>
      </p:sp>
      <p:pic>
        <p:nvPicPr>
          <p:cNvPr id="16" name="Picture 2" descr="C:\Users\техника2\Downloads\38433172_276834116449646_4570049127991214080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167" l="15741" r="85000">
                        <a14:foregroundMark x1="49259" y1="87037" x2="49259" y2="870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045" y="3328958"/>
            <a:ext cx="514839" cy="51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техника2\Downloads\kisspng-exclamation-mark-stock-photography-interjection-5b027aa7ab1973.469800011526889127700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875" b="96125" l="24778" r="68889">
                        <a14:foregroundMark x1="40333" y1="27750" x2="40333" y2="27750"/>
                        <a14:foregroundMark x1="62667" y1="18500" x2="62667" y2="18500"/>
                        <a14:foregroundMark x1="55889" y1="27000" x2="55889" y2="27000"/>
                        <a14:foregroundMark x1="57222" y1="46500" x2="57222" y2="46500"/>
                        <a14:foregroundMark x1="62000" y1="72000" x2="62000" y2="72000"/>
                        <a14:foregroundMark x1="56778" y1="69625" x2="56778" y2="69625"/>
                        <a14:foregroundMark x1="43000" y1="26500" x2="43000" y2="26500"/>
                        <a14:foregroundMark x1="36889" y1="27000" x2="36889" y2="27000"/>
                        <a14:foregroundMark x1="34778" y1="28500" x2="34778" y2="28500"/>
                        <a14:foregroundMark x1="60889" y1="70750" x2="60889" y2="70750"/>
                        <a14:foregroundMark x1="59111" y1="74250" x2="59111" y2="74250"/>
                        <a14:foregroundMark x1="59778" y1="43500" x2="59778" y2="4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641" y="2892223"/>
            <a:ext cx="880329" cy="78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техника2\Downloads\no-translate-detected_2227-61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731990"/>
            <a:ext cx="263877" cy="24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техника2\Downloads\unnamed12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556" b="80111" l="1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79" b="19455"/>
          <a:stretch/>
        </p:blipFill>
        <p:spPr bwMode="auto">
          <a:xfrm>
            <a:off x="3816090" y="4063471"/>
            <a:ext cx="1764022" cy="1028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-168769" y="987574"/>
            <a:ext cx="3516633" cy="523212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Не более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ru-RU" sz="1400" b="1" dirty="0">
                <a:solidFill>
                  <a:srgbClr val="FF0000"/>
                </a:solidFill>
              </a:rPr>
              <a:t>- 10 млн. рублей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на 1 кооператив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51911" y="1009648"/>
            <a:ext cx="3516633" cy="553990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500" b="1" dirty="0">
                <a:solidFill>
                  <a:srgbClr val="FF0000"/>
                </a:solidFill>
              </a:rPr>
              <a:t>Не более</a:t>
            </a:r>
            <a:r>
              <a:rPr lang="en-US" sz="1500" b="1" dirty="0">
                <a:solidFill>
                  <a:srgbClr val="FF0000"/>
                </a:solidFill>
              </a:rPr>
              <a:t> </a:t>
            </a:r>
            <a:r>
              <a:rPr lang="ru-RU" sz="1500" b="1" dirty="0">
                <a:solidFill>
                  <a:srgbClr val="FF0000"/>
                </a:solidFill>
              </a:rPr>
              <a:t>- 3 млн. рублей</a:t>
            </a:r>
          </a:p>
          <a:p>
            <a:pPr algn="ctr"/>
            <a:r>
              <a:rPr lang="ru-RU" sz="1500" b="1" dirty="0">
                <a:solidFill>
                  <a:srgbClr val="FF0000"/>
                </a:solidFill>
              </a:rPr>
              <a:t>на 1 кооператив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57343" y="6458"/>
            <a:ext cx="8023749" cy="368566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31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3"/>
            <a:ext cx="662994" cy="38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 descr="J:\МД\логотип_цвет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2682742" y="977762"/>
            <a:ext cx="3843761" cy="1015655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500" b="1" dirty="0">
                <a:solidFill>
                  <a:srgbClr val="000066"/>
                </a:solidFill>
              </a:rPr>
              <a:t>Увеличение:</a:t>
            </a:r>
          </a:p>
          <a:p>
            <a:pPr algn="ctr"/>
            <a:r>
              <a:rPr lang="ru-RU" sz="1500" b="1" dirty="0">
                <a:solidFill>
                  <a:srgbClr val="000066"/>
                </a:solidFill>
              </a:rPr>
              <a:t>членской базы </a:t>
            </a:r>
            <a:r>
              <a:rPr lang="ru-RU" sz="1500" b="1" dirty="0" err="1" smtClean="0">
                <a:solidFill>
                  <a:srgbClr val="000066"/>
                </a:solidFill>
              </a:rPr>
              <a:t>СПоК</a:t>
            </a:r>
            <a:r>
              <a:rPr lang="ru-RU" sz="1500" b="1" dirty="0" smtClean="0">
                <a:solidFill>
                  <a:srgbClr val="000066"/>
                </a:solidFill>
              </a:rPr>
              <a:t>,</a:t>
            </a:r>
            <a:endParaRPr lang="ru-RU" sz="1500" b="1" dirty="0">
              <a:solidFill>
                <a:srgbClr val="000066"/>
              </a:solidFill>
            </a:endParaRPr>
          </a:p>
          <a:p>
            <a:pPr algn="ctr"/>
            <a:r>
              <a:rPr lang="ru-RU" sz="1500" b="1" dirty="0">
                <a:solidFill>
                  <a:srgbClr val="000066"/>
                </a:solidFill>
              </a:rPr>
              <a:t>объема реализованной продукции</a:t>
            </a:r>
          </a:p>
          <a:p>
            <a:pPr algn="ctr"/>
            <a:endParaRPr lang="ru-RU" sz="1500" b="1" dirty="0">
              <a:solidFill>
                <a:srgbClr val="000066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0040" y="411510"/>
            <a:ext cx="8481006" cy="643657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Субсидии кооперативам</a:t>
            </a:r>
          </a:p>
        </p:txBody>
      </p:sp>
      <p:pic>
        <p:nvPicPr>
          <p:cNvPr id="4" name="Picture 2" descr="C:\Users\мфх1\Desktop\алгоритм предоставления грантовой поддержки\корова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3960476"/>
            <a:ext cx="925817" cy="84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90951" y="3651870"/>
            <a:ext cx="3040889" cy="276991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1200" b="1" dirty="0">
                <a:solidFill>
                  <a:srgbClr val="7030A0"/>
                </a:solidFill>
              </a:rPr>
              <a:t>Не старше 3-х лет с даты выпуска</a:t>
            </a:r>
          </a:p>
        </p:txBody>
      </p:sp>
      <p:sp>
        <p:nvSpPr>
          <p:cNvPr id="24" name="Счетверенная стрелка 23"/>
          <p:cNvSpPr/>
          <p:nvPr/>
        </p:nvSpPr>
        <p:spPr>
          <a:xfrm>
            <a:off x="2874669" y="1659359"/>
            <a:ext cx="3497531" cy="179452"/>
          </a:xfrm>
          <a:prstGeom prst="quad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e-mordovia.ru/images/logo_bg.jpg"/>
          <p:cNvPicPr>
            <a:picLocks noChangeAspect="1" noChangeArrowheads="1"/>
          </p:cNvPicPr>
          <p:nvPr/>
        </p:nvPicPr>
        <p:blipFill>
          <a:blip r:embed="rId2" cstate="print"/>
          <a:srcRect b="34100"/>
          <a:stretch>
            <a:fillRect/>
          </a:stretch>
        </p:blipFill>
        <p:spPr bwMode="auto">
          <a:xfrm>
            <a:off x="0" y="1"/>
            <a:ext cx="9144000" cy="696503"/>
          </a:xfrm>
          <a:prstGeom prst="rect">
            <a:avLst/>
          </a:prstGeom>
          <a:gradFill>
            <a:gsLst>
              <a:gs pos="1000">
                <a:srgbClr val="5E9EFF">
                  <a:alpha val="8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accent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Picture 14" descr="http://www.e-mordovia.ru/images/gossymbols/flag.jpg"/>
          <p:cNvPicPr>
            <a:picLocks noChangeAspect="1" noChangeArrowheads="1"/>
          </p:cNvPicPr>
          <p:nvPr/>
        </p:nvPicPr>
        <p:blipFill>
          <a:blip r:embed="rId3" cstate="print"/>
          <a:srcRect l="17422" t="45995" r="14743" b="47993"/>
          <a:stretch>
            <a:fillRect/>
          </a:stretch>
        </p:blipFill>
        <p:spPr bwMode="auto">
          <a:xfrm>
            <a:off x="0" y="4795249"/>
            <a:ext cx="9144000" cy="34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Picture 3" descr="C:\Users\техника2\Downloads\как-привлечь-рефералов-на-profitcent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" y="4155855"/>
            <a:ext cx="2287739" cy="63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3546" y="1730164"/>
            <a:ext cx="8638934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Размер гранта «</a:t>
            </a:r>
            <a:r>
              <a:rPr lang="ru-RU" sz="1600" b="1" i="1" u="sng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Агротуризм</a:t>
            </a:r>
            <a:r>
              <a:rPr lang="ru-RU" sz="1600" b="1" i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»:</a:t>
            </a:r>
            <a:r>
              <a:rPr lang="ru-RU" sz="1200" b="1" i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200" b="1" i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b="1" i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200" b="1" i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· </a:t>
            </a:r>
            <a:r>
              <a:rPr lang="ru-RU" sz="1300" b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до 3 млн. </a:t>
            </a: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при  направлении  не менее 10% собственных средств заявителя от стоимости проекта;</a:t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· </a:t>
            </a:r>
            <a:r>
              <a:rPr lang="ru-RU" sz="1300" b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до 5 млн. </a:t>
            </a: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при  направлении  не менее 15% собственных средств заявителя от стоимости проекта;</a:t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· </a:t>
            </a:r>
            <a:r>
              <a:rPr lang="ru-RU" sz="1300" b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до 8 млн.  </a:t>
            </a: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при  направлении  не менее 20% собственных средств заявителя от стоимости проекта;</a:t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· </a:t>
            </a:r>
            <a:r>
              <a:rPr lang="ru-RU" sz="1300" b="1" u="sng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до 10 млн.  </a:t>
            </a: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при  направлении  не менее 25% собственных средств заявителя от </a:t>
            </a:r>
            <a:r>
              <a:rPr lang="ru-RU" sz="13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стоимости проекта.</a:t>
            </a: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3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1050" i="1" dirty="0">
                <a:latin typeface="Arial" pitchFamily="34" charset="0"/>
                <a:cs typeface="Arial" pitchFamily="34" charset="0"/>
              </a:rPr>
              <a:t>Размер гранта определяется в зависимости от размера собственных средств заявителя, направленных на реализацию проекта развития сельского туризма</a:t>
            </a:r>
            <a:endParaRPr lang="ru-RU" sz="1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763999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С 2022 года Минсельхозом России </a:t>
            </a:r>
            <a:r>
              <a:rPr lang="ru-RU" sz="1400" dirty="0">
                <a:solidFill>
                  <a:srgbClr val="FF0000"/>
                </a:solidFill>
              </a:rPr>
              <a:t>в рамках Государственной программы развития сельского хозяйства и регулирования рынка сельскохозяйственной продукции, сырья и продовольствия планируется оказание </a:t>
            </a:r>
            <a:r>
              <a:rPr lang="ru-RU" sz="1400" b="1" dirty="0">
                <a:solidFill>
                  <a:srgbClr val="FF0000"/>
                </a:solidFill>
              </a:rPr>
              <a:t>нового вида государственной поддержки </a:t>
            </a:r>
            <a:r>
              <a:rPr lang="ru-RU" sz="1400" dirty="0">
                <a:solidFill>
                  <a:srgbClr val="FF0000"/>
                </a:solidFill>
              </a:rPr>
              <a:t>малым сельскохозяйственным производителям в виде</a:t>
            </a:r>
            <a:r>
              <a:rPr lang="ru-RU" sz="1400" b="1" dirty="0">
                <a:solidFill>
                  <a:srgbClr val="FF0000"/>
                </a:solidFill>
              </a:rPr>
              <a:t> грантов «</a:t>
            </a:r>
            <a:r>
              <a:rPr lang="ru-RU" sz="1400" b="1" dirty="0" err="1">
                <a:solidFill>
                  <a:srgbClr val="FF0000"/>
                </a:solidFill>
              </a:rPr>
              <a:t>Агротуризм</a:t>
            </a:r>
            <a:r>
              <a:rPr lang="ru-RU" sz="1400" b="1" dirty="0">
                <a:solidFill>
                  <a:srgbClr val="FF0000"/>
                </a:solidFill>
              </a:rPr>
              <a:t>» на реализацию проектов сельского туризма.</a:t>
            </a:r>
          </a:p>
        </p:txBody>
      </p:sp>
    </p:spTree>
    <p:extLst>
      <p:ext uri="{BB962C8B-B14F-4D97-AF65-F5344CB8AC3E}">
        <p14:creationId xmlns:p14="http://schemas.microsoft.com/office/powerpoint/2010/main" val="289079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57343" y="6458"/>
            <a:ext cx="8023749" cy="3685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" y="-12823"/>
            <a:ext cx="662994" cy="38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3007"/>
            <a:ext cx="3071813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4995862"/>
            <a:ext cx="3000375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995863"/>
            <a:ext cx="3071812" cy="15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J:\МД\логотип_цвет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43" y="6458"/>
            <a:ext cx="457257" cy="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0086" y="271909"/>
            <a:ext cx="8481006" cy="643657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Грант «</a:t>
            </a:r>
            <a:r>
              <a:rPr lang="ru-RU" sz="3800" dirty="0" err="1">
                <a:solidFill>
                  <a:srgbClr val="006600"/>
                </a:solidFill>
                <a:latin typeface="Franklin Gothic Heavy" pitchFamily="34" charset="0"/>
              </a:rPr>
              <a:t>Агротуризм</a:t>
            </a:r>
            <a:r>
              <a:rPr lang="ru-RU" sz="3800" dirty="0">
                <a:solidFill>
                  <a:srgbClr val="006600"/>
                </a:solidFill>
                <a:latin typeface="Franklin Gothic Heavy" pitchFamily="34" charset="0"/>
              </a:rPr>
              <a:t>»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97217" y="1779662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97217" y="3073234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97217" y="3497567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97217" y="4269081"/>
            <a:ext cx="88981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2926103" y="797267"/>
            <a:ext cx="5989269" cy="964393"/>
          </a:xfrm>
          <a:prstGeom prst="roundRect">
            <a:avLst/>
          </a:prstGeom>
          <a:solidFill>
            <a:srgbClr val="8A5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marL="398865"/>
            <a:r>
              <a:rPr lang="ru-RU" sz="1000" b="1" dirty="0"/>
              <a:t>сельскохозяйственный товаропроизводитель (за исключением личных подсобных хозяйств), относящийся к категории «малое предприятие» или «</a:t>
            </a:r>
            <a:r>
              <a:rPr lang="ru-RU" sz="1000" b="1" dirty="0" err="1"/>
              <a:t>микропредприятие</a:t>
            </a:r>
            <a:r>
              <a:rPr lang="ru-RU" sz="1000" b="1" dirty="0"/>
              <a:t>», зарегистрированный и осуществляющий деятельность на сельской территории или территории сельской агломерации субъекта РФ, обязующийся осуществлять деятельность в течение не менее 5 лет со дня получения средств и достигнуть показатели деятельности, предусмотренные проектом развития сельского  туризма.</a:t>
            </a:r>
          </a:p>
        </p:txBody>
      </p:sp>
      <p:pic>
        <p:nvPicPr>
          <p:cNvPr id="1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874419"/>
            <a:ext cx="308606" cy="23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23034" y="874419"/>
            <a:ext cx="1800200" cy="76676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2300" b="1" dirty="0">
                <a:solidFill>
                  <a:srgbClr val="654525"/>
                </a:solidFill>
              </a:rPr>
              <a:t>Получатель гранта</a:t>
            </a:r>
          </a:p>
        </p:txBody>
      </p:sp>
      <p:pic>
        <p:nvPicPr>
          <p:cNvPr id="14" name="Picture 4" descr="C:\Users\мфх1\Desktop\алгоритм предоставления грантовой поддержки\people-icon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46" y="932344"/>
            <a:ext cx="647162" cy="55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мфх1\Desktop\алгоритм предоставления грантовой поддержки\стрелки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6111" b="64444" l="68889" r="98056">
                        <a14:foregroundMark x1="86944" y1="44167" x2="86944" y2="44167"/>
                        <a14:foregroundMark x1="86111" y1="49444" x2="86111" y2="49444"/>
                        <a14:foregroundMark x1="78056" y1="46111" x2="78056" y2="46111"/>
                        <a14:foregroundMark x1="85000" y1="44167" x2="85000" y2="44167"/>
                        <a14:foregroundMark x1="81389" y1="45278" x2="81389" y2="45278"/>
                        <a14:foregroundMark x1="81389" y1="42778" x2="81389" y2="42778"/>
                        <a14:foregroundMark x1="81389" y1="50278" x2="81389" y2="50278"/>
                        <a14:foregroundMark x1="81389" y1="53611" x2="81389" y2="53611"/>
                        <a14:foregroundMark x1="81667" y1="58056" x2="81667" y2="5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555" t="35396" r="522" b="32302"/>
          <a:stretch/>
        </p:blipFill>
        <p:spPr bwMode="auto">
          <a:xfrm>
            <a:off x="97217" y="2092697"/>
            <a:ext cx="701049" cy="59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82697" y="1707654"/>
            <a:ext cx="4712251" cy="689823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>
                <a:solidFill>
                  <a:srgbClr val="006600"/>
                </a:solidFill>
              </a:rPr>
              <a:t>Не менее 10% собственных средств</a:t>
            </a:r>
          </a:p>
          <a:p>
            <a:pPr algn="ctr"/>
            <a:endParaRPr lang="ru-RU" sz="500" b="1" dirty="0">
              <a:solidFill>
                <a:srgbClr val="006600"/>
              </a:solidFill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Не менее 15% собственных средств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83546" y="1829106"/>
            <a:ext cx="2703126" cy="263591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3 млн. рублей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497817" y="2128034"/>
            <a:ext cx="2703126" cy="26359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5 млн. рублей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5519707" y="2449551"/>
            <a:ext cx="2703126" cy="263591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8 млн. рублей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5534980" y="2771068"/>
            <a:ext cx="2703126" cy="263591"/>
          </a:xfrm>
          <a:prstGeom prst="roundRect">
            <a:avLst/>
          </a:prstGeom>
          <a:solidFill>
            <a:srgbClr val="33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11" tIns="29156" rIns="58311" bIns="29156" rtlCol="0" anchor="ctr"/>
          <a:lstStyle/>
          <a:p>
            <a:pPr algn="ctr"/>
            <a:r>
              <a:rPr lang="ru-RU" b="1" dirty="0"/>
              <a:t>до 10 млн. рублей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22823" y="3150386"/>
            <a:ext cx="8375394" cy="320492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700" b="1" dirty="0">
                <a:solidFill>
                  <a:srgbClr val="000066"/>
                </a:solidFill>
              </a:rPr>
              <a:t>Повторное получение гранта </a:t>
            </a:r>
            <a:r>
              <a:rPr lang="ru-RU" sz="1700" b="1" dirty="0">
                <a:solidFill>
                  <a:srgbClr val="FF0000"/>
                </a:solidFill>
              </a:rPr>
              <a:t>возможно</a:t>
            </a:r>
            <a:r>
              <a:rPr lang="ru-RU" sz="1700" b="1" dirty="0">
                <a:solidFill>
                  <a:schemeClr val="tx2">
                    <a:lumMod val="50000"/>
                  </a:schemeClr>
                </a:solidFill>
              </a:rPr>
              <a:t>, но </a:t>
            </a:r>
            <a:r>
              <a:rPr lang="ru-RU" sz="1700" b="1" dirty="0">
                <a:solidFill>
                  <a:srgbClr val="000066"/>
                </a:solidFill>
              </a:rPr>
              <a:t>не ранее, чем через </a:t>
            </a:r>
            <a:r>
              <a:rPr lang="ru-RU" sz="1700" b="1" dirty="0">
                <a:solidFill>
                  <a:srgbClr val="FF0000"/>
                </a:solidFill>
              </a:rPr>
              <a:t>36 месяцев</a:t>
            </a:r>
          </a:p>
        </p:txBody>
      </p:sp>
      <p:pic>
        <p:nvPicPr>
          <p:cNvPr id="1033" name="Picture 9" descr="C:\Users\мфх1\Desktop\алгоритм предоставления грантовой поддержки\7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375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6" y="3094265"/>
            <a:ext cx="589170" cy="4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мфх1\Desktop\алгоритм предоставления грантовой поддержки\деньги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14" y="3536143"/>
            <a:ext cx="874383" cy="70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17297" y="3611272"/>
            <a:ext cx="1337291" cy="65904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300" b="1" dirty="0">
                <a:solidFill>
                  <a:srgbClr val="000066"/>
                </a:solidFill>
              </a:rPr>
              <a:t>Направления использования средств гранта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401255" y="3875794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и монтаж туристского оборудования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401254" y="3536143"/>
            <a:ext cx="2267963" cy="366658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Приобретение, строительство, модернизация средств размещения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777737" y="3560340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Проведение работ по благоустройству территорий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92280" y="3575651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Подключение к инженерным сетям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77737" y="3921900"/>
            <a:ext cx="2057371" cy="397436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100" b="1" spc="-64" dirty="0">
                <a:solidFill>
                  <a:schemeClr val="accent6">
                    <a:lumMod val="50000"/>
                  </a:schemeClr>
                </a:solidFill>
              </a:rPr>
              <a:t>Приобретение мебели и оборудования</a:t>
            </a:r>
          </a:p>
        </p:txBody>
      </p:sp>
      <p:pic>
        <p:nvPicPr>
          <p:cNvPr id="60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260" y="3639909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589" y="3954033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3632115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3979297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" descr="C:\Users\мфх1\Desktop\алгоритм предоставления грантовой поддержки\7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43" y="3624586"/>
            <a:ext cx="205737" cy="1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Box 66"/>
          <p:cNvSpPr txBox="1"/>
          <p:nvPr/>
        </p:nvSpPr>
        <p:spPr>
          <a:xfrm>
            <a:off x="705057" y="4391886"/>
            <a:ext cx="1870666" cy="566713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sz="1100" b="1" dirty="0">
                <a:solidFill>
                  <a:srgbClr val="000066"/>
                </a:solidFill>
              </a:rPr>
              <a:t>Срок</a:t>
            </a:r>
          </a:p>
          <a:p>
            <a:pPr algn="ctr"/>
            <a:r>
              <a:rPr lang="ru-RU" sz="1100" b="1" dirty="0">
                <a:solidFill>
                  <a:srgbClr val="000066"/>
                </a:solidFill>
              </a:rPr>
              <a:t>использования</a:t>
            </a:r>
          </a:p>
          <a:p>
            <a:pPr algn="ctr"/>
            <a:r>
              <a:rPr lang="ru-RU" sz="1100" b="1" dirty="0">
                <a:solidFill>
                  <a:srgbClr val="000066"/>
                </a:solidFill>
              </a:rPr>
              <a:t>гранта – </a:t>
            </a:r>
            <a:r>
              <a:rPr lang="ru-RU" sz="1100" b="1" dirty="0">
                <a:solidFill>
                  <a:srgbClr val="C00000"/>
                </a:solidFill>
              </a:rPr>
              <a:t>18 месяцев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380419" y="4257261"/>
            <a:ext cx="5830236" cy="843712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r>
              <a:rPr lang="ru-RU" sz="1050" b="1" dirty="0">
                <a:solidFill>
                  <a:srgbClr val="C00000"/>
                </a:solidFill>
              </a:rPr>
              <a:t>Показатели:</a:t>
            </a:r>
          </a:p>
          <a:p>
            <a:r>
              <a:rPr lang="ru-RU" sz="900" b="1" dirty="0">
                <a:solidFill>
                  <a:srgbClr val="000066"/>
                </a:solidFill>
              </a:rPr>
              <a:t>· прирост объема производства с/х продукции;</a:t>
            </a:r>
          </a:p>
          <a:p>
            <a:r>
              <a:rPr lang="ru-RU" sz="900" b="1" dirty="0">
                <a:solidFill>
                  <a:srgbClr val="000066"/>
                </a:solidFill>
              </a:rPr>
              <a:t>· ежегодный прирост объема доходов от услуг, оказываемых в сфере сельского     туризма – не менее 5%</a:t>
            </a:r>
            <a:r>
              <a:rPr lang="ru-RU" sz="1050" b="1" dirty="0">
                <a:solidFill>
                  <a:srgbClr val="000066"/>
                </a:solidFill>
              </a:rPr>
              <a:t> </a:t>
            </a:r>
            <a:r>
              <a:rPr lang="ru-RU" sz="700" b="1" dirty="0">
                <a:solidFill>
                  <a:srgbClr val="000066"/>
                </a:solidFill>
              </a:rPr>
              <a:t>(к уровню прошлого года)</a:t>
            </a:r>
            <a:r>
              <a:rPr lang="ru-RU" sz="1050" b="1" dirty="0">
                <a:solidFill>
                  <a:srgbClr val="000066"/>
                </a:solidFill>
              </a:rPr>
              <a:t>;</a:t>
            </a:r>
          </a:p>
          <a:p>
            <a:r>
              <a:rPr lang="ru-RU" sz="900" b="1" dirty="0">
                <a:solidFill>
                  <a:srgbClr val="000066"/>
                </a:solidFill>
              </a:rPr>
              <a:t>· количество туристов, посетивших объект сельского туризма.</a:t>
            </a:r>
            <a:endParaRPr lang="ru-RU" sz="900" b="1" dirty="0">
              <a:solidFill>
                <a:srgbClr val="C00000"/>
              </a:solidFill>
            </a:endParaRPr>
          </a:p>
        </p:txBody>
      </p:sp>
      <p:pic>
        <p:nvPicPr>
          <p:cNvPr id="1039" name="Picture 15" descr="C:\Users\мфх1\Desktop\алгоритм предоставления грантовой поддержки\time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46" y="4423385"/>
            <a:ext cx="508975" cy="47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C:\Users\мфх1\Desktop\алгоритм предоставления грантовой поддержки\grafico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767" y="4331704"/>
            <a:ext cx="866727" cy="55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682697" y="2424601"/>
            <a:ext cx="4712251" cy="689823"/>
          </a:xfrm>
          <a:prstGeom prst="rect">
            <a:avLst/>
          </a:prstGeom>
          <a:noFill/>
        </p:spPr>
        <p:txBody>
          <a:bodyPr wrap="square" lIns="58311" tIns="29156" rIns="58311" bIns="29156" rtlCol="0">
            <a:sp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Не менее 20% собственных средств</a:t>
            </a:r>
          </a:p>
          <a:p>
            <a:pPr algn="ctr"/>
            <a:endParaRPr lang="ru-RU" sz="500" b="1" dirty="0">
              <a:solidFill>
                <a:srgbClr val="006600"/>
              </a:solidFill>
            </a:endParaRPr>
          </a:p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Не менее 25% собственных средств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475206" y="1896106"/>
            <a:ext cx="302427" cy="1106889"/>
          </a:xfrm>
          <a:prstGeom prst="rect">
            <a:avLst/>
          </a:prstGeom>
          <a:noFill/>
        </p:spPr>
        <p:txBody>
          <a:bodyPr vert="vert" wrap="square" lIns="58311" tIns="29156" rIns="58311" bIns="29156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</a:rPr>
              <a:t>включительно</a:t>
            </a:r>
            <a:endParaRPr lang="ru-RU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12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e-mordovia.ru/images/logo_bg.jpg"/>
          <p:cNvPicPr>
            <a:picLocks noChangeAspect="1" noChangeArrowheads="1"/>
          </p:cNvPicPr>
          <p:nvPr/>
        </p:nvPicPr>
        <p:blipFill>
          <a:blip r:embed="rId2" cstate="print"/>
          <a:srcRect b="34100"/>
          <a:stretch>
            <a:fillRect/>
          </a:stretch>
        </p:blipFill>
        <p:spPr bwMode="auto">
          <a:xfrm>
            <a:off x="0" y="1"/>
            <a:ext cx="9144000" cy="696503"/>
          </a:xfrm>
          <a:prstGeom prst="rect">
            <a:avLst/>
          </a:prstGeom>
          <a:gradFill>
            <a:gsLst>
              <a:gs pos="1000">
                <a:srgbClr val="5E9EFF">
                  <a:alpha val="8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accent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Picture 14" descr="http://www.e-mordovia.ru/images/gossymbols/flag.jpg"/>
          <p:cNvPicPr>
            <a:picLocks noChangeAspect="1" noChangeArrowheads="1"/>
          </p:cNvPicPr>
          <p:nvPr/>
        </p:nvPicPr>
        <p:blipFill>
          <a:blip r:embed="rId3" cstate="print"/>
          <a:srcRect l="17422" t="45995" r="14743" b="47993"/>
          <a:stretch>
            <a:fillRect/>
          </a:stretch>
        </p:blipFill>
        <p:spPr bwMode="auto">
          <a:xfrm>
            <a:off x="0" y="4876006"/>
            <a:ext cx="9144000" cy="26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TextBox 1"/>
          <p:cNvSpPr txBox="1"/>
          <p:nvPr/>
        </p:nvSpPr>
        <p:spPr>
          <a:xfrm>
            <a:off x="1043608" y="2151896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Спасибо за внимание!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23133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1661</Words>
  <Application>Microsoft Office PowerPoint</Application>
  <PresentationFormat>Экран (16:9)</PresentationFormat>
  <Paragraphs>322</Paragraphs>
  <Slides>18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Меры государственной поддержки субъектов МСП, осуществляющим деятельность в сфере сельского хозяйства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техника2</dc:creator>
  <cp:lastModifiedBy>техника2</cp:lastModifiedBy>
  <cp:revision>133</cp:revision>
  <cp:lastPrinted>2021-08-10T06:06:42Z</cp:lastPrinted>
  <dcterms:created xsi:type="dcterms:W3CDTF">2019-03-13T10:58:54Z</dcterms:created>
  <dcterms:modified xsi:type="dcterms:W3CDTF">2022-01-26T11:56:01Z</dcterms:modified>
</cp:coreProperties>
</file>