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27"/>
  </p:notesMasterIdLst>
  <p:sldIdLst>
    <p:sldId id="256" r:id="rId2"/>
    <p:sldId id="351" r:id="rId3"/>
    <p:sldId id="295" r:id="rId4"/>
    <p:sldId id="348" r:id="rId5"/>
    <p:sldId id="338" r:id="rId6"/>
    <p:sldId id="330" r:id="rId7"/>
    <p:sldId id="315" r:id="rId8"/>
    <p:sldId id="336" r:id="rId9"/>
    <p:sldId id="331" r:id="rId10"/>
    <p:sldId id="353" r:id="rId11"/>
    <p:sldId id="332" r:id="rId12"/>
    <p:sldId id="333" r:id="rId13"/>
    <p:sldId id="334" r:id="rId14"/>
    <p:sldId id="335" r:id="rId15"/>
    <p:sldId id="337" r:id="rId16"/>
    <p:sldId id="350" r:id="rId17"/>
    <p:sldId id="340" r:id="rId18"/>
    <p:sldId id="341" r:id="rId19"/>
    <p:sldId id="357" r:id="rId20"/>
    <p:sldId id="356" r:id="rId21"/>
    <p:sldId id="349" r:id="rId22"/>
    <p:sldId id="345" r:id="rId23"/>
    <p:sldId id="346" r:id="rId24"/>
    <p:sldId id="347" r:id="rId25"/>
    <p:sldId id="354" r:id="rId2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82" autoAdjust="0"/>
    <p:restoredTop sz="94660"/>
  </p:normalViewPr>
  <p:slideViewPr>
    <p:cSldViewPr>
      <p:cViewPr>
        <p:scale>
          <a:sx n="100" d="100"/>
          <a:sy n="100" d="100"/>
        </p:scale>
        <p:origin x="-2040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3822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1\&#1044;&#1054;&#1050;&#1051;&#1040;&#1044;%20&#1043;&#1051;&#1040;&#1042;&#1067;\&#1044;&#1086;&#1082;&#1083;&#1072;&#1076;%202019&#1075;\&#1044;&#1080;&#1072;&#1075;&#1088;&#1072;&#1084;&#1084;&#1099;\&#1044;&#1080;&#1072;&#1075;&#1088;&#1072;&#1084;&#1084;&#1099;%20-&#1048;&#1090;&#1086;&#1075;&#1080;%202016%20&#1085;&#1072;%203-&#1093;%20&#1089;&#1090;&#1088;.%20&#1085;&#1086;&#1074;&#1099;&#1081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1\&#1044;&#1054;&#1050;&#1051;&#1040;&#1044;%20&#1043;&#1051;&#1040;&#1042;&#1067;\&#1044;&#1086;&#1082;&#1083;&#1072;&#1076;%202019&#1075;\&#1044;&#1080;&#1072;&#1075;&#1088;&#1072;&#1084;&#1084;&#1099;\&#1044;&#1080;&#1072;&#1075;&#1088;&#1072;&#1084;&#1084;&#1099;%20-&#1048;&#1090;&#1086;&#1075;&#1080;%202016%20&#1085;&#1072;%203-&#1093;%20&#1089;&#1090;&#1088;.%20&#1085;&#1086;&#1074;&#1099;&#1081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1\&#1044;&#1054;&#1050;&#1051;&#1040;&#1044;%20&#1043;&#1051;&#1040;&#1042;&#1067;\&#1044;&#1086;&#1082;&#1083;&#1072;&#1076;%202019&#1075;\&#1044;&#1080;&#1072;&#1075;&#1088;&#1072;&#1084;&#1084;&#1099;\&#1044;&#1080;&#1072;&#1075;&#1088;&#1072;&#1084;&#1084;&#1099;%20-&#1048;&#1090;&#1086;&#1075;&#1080;%202016%20&#1085;&#1072;%203-&#1093;%20&#1089;&#1090;&#1088;.%20&#1085;&#1086;&#1074;&#1099;&#1081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1\&#1044;&#1054;&#1050;&#1051;&#1040;&#1044;%20&#1043;&#1051;&#1040;&#1042;&#1067;\&#1044;&#1086;&#1082;&#1083;&#1072;&#1076;%202019&#1075;\&#1044;&#1080;&#1072;&#1075;&#1088;&#1072;&#1084;&#1084;&#1099;\&#1044;&#1080;&#1072;&#1075;&#1088;&#1072;&#1084;&#1084;&#1099;%20&#1076;&#1083;&#1103;%20&#1076;&#1086;&#1082;&#1083;&#1072;&#1076;&#1072;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1\&#1044;&#1054;&#1050;&#1051;&#1040;&#1044;%20&#1043;&#1051;&#1040;&#1042;&#1067;\&#1044;&#1086;&#1082;&#1083;&#1072;&#1076;%202019&#1075;\&#1044;&#1080;&#1072;&#1075;&#1088;&#1072;&#1084;&#1084;&#1099;\&#1044;&#1080;&#1072;&#1075;&#1088;&#1072;&#1084;&#1084;&#1099;%20-&#1048;&#1090;&#1086;&#1075;&#1080;%202016%20&#1085;&#1072;%203-&#1093;%20&#1089;&#1090;&#1088;.%20&#1085;&#1086;&#1074;&#1099;&#1081;.xls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1052;&#1086;&#1080;%20&#1076;&#1086;&#1082;&#1091;&#1084;&#1077;&#1085;&#1090;&#1099;1\&#1044;&#1054;&#1050;&#1051;&#1040;&#1044;%20&#1043;&#1051;&#1040;&#1042;&#1067;\&#1044;&#1086;&#1082;&#1083;&#1072;&#1076;%202019&#1075;\&#1044;&#1080;&#1072;&#1075;&#1088;&#1072;&#1084;&#1084;&#1099;\&#1044;&#1080;&#1072;&#1075;&#1088;&#1072;&#1084;&#1084;&#1099;%20-&#1048;&#1090;&#1086;&#1075;&#1080;%202016%20&#1085;&#1072;%203-&#1093;%20&#1089;&#1090;&#1088;.%20&#1085;&#1086;&#1074;&#1099;&#1081;.xls" TargetMode="External"/><Relationship Id="rId1" Type="http://schemas.openxmlformats.org/officeDocument/2006/relationships/image" Target="../media/image15.jpeg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1\&#1044;&#1054;&#1050;&#1051;&#1040;&#1044;%20&#1043;&#1051;&#1040;&#1042;&#1067;\&#1044;&#1086;&#1082;&#1083;&#1072;&#1076;%202019&#1075;\&#1044;&#1080;&#1072;&#1075;&#1088;&#1072;&#1084;&#1084;&#1099;\&#1044;&#1080;&#1072;&#1075;&#1088;&#1072;&#1084;&#1084;&#1099;%20-&#1048;&#1090;&#1086;&#1075;&#1080;%202016%20&#1085;&#1072;%203-&#1093;%20&#1089;&#1090;&#1088;.%20&#1085;&#1086;&#1074;&#1099;&#1081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chemeClr val="tx2">
                    <a:lumMod val="75000"/>
                  </a:schemeClr>
                </a:solidFill>
                <a:latin typeface="Arial Cyr"/>
                <a:ea typeface="Arial Cyr"/>
                <a:cs typeface="Arial Cyr"/>
              </a:defRPr>
            </a:pPr>
            <a:r>
              <a:rPr lang="ru-RU" sz="1200" dirty="0">
                <a:solidFill>
                  <a:schemeClr val="tx2">
                    <a:lumMod val="75000"/>
                  </a:schemeClr>
                </a:solidFill>
              </a:rPr>
              <a:t>Производство зерна
 в сельскохозяйственных предприятиях, т</a:t>
            </a:r>
          </a:p>
        </c:rich>
      </c:tx>
      <c:layout>
        <c:manualLayout>
          <c:xMode val="edge"/>
          <c:yMode val="edge"/>
          <c:x val="0.10592029708076883"/>
          <c:y val="2.4442532918679281E-2"/>
        </c:manualLayout>
      </c:layout>
      <c:overlay val="0"/>
      <c:spPr>
        <a:noFill/>
        <a:ln w="25400">
          <a:noFill/>
        </a:ln>
      </c:spPr>
    </c:title>
    <c:autoTitleDeleted val="0"/>
    <c:view3D>
      <c:rotX val="15"/>
      <c:hPercent val="54"/>
      <c:rotY val="40"/>
      <c:depthPercent val="100"/>
      <c:rAngAx val="1"/>
    </c:view3D>
    <c:floor>
      <c:thickness val="0"/>
      <c:spPr>
        <a:solidFill>
          <a:srgbClr val="99CC0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1.6743867208035407E-3"/>
          <c:y val="0.15010749948546842"/>
          <c:w val="0.99551799655616291"/>
          <c:h val="0.76669397457393296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rgbClr val="FF9900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1.5139855090929168E-2"/>
                  <c:y val="-2.67440657509051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1150608601109324E-3"/>
                  <c:y val="-1.98542700410623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1114678626336756E-2"/>
                  <c:y val="-1.2906999763715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3416915118619881E-2"/>
                  <c:y val="-2.02251725833540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5180117048475737E-2"/>
                  <c:y val="-2.18188784796061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Лист1!$U$23:$U$28</c:f>
              <c:strCache>
                <c:ptCount val="6"/>
                <c:pt idx="0">
                  <c:v>2016г.</c:v>
                </c:pt>
                <c:pt idx="1">
                  <c:v>2017г.</c:v>
                </c:pt>
                <c:pt idx="2">
                  <c:v>2018г.</c:v>
                </c:pt>
                <c:pt idx="3">
                  <c:v>2019г.</c:v>
                </c:pt>
                <c:pt idx="4">
                  <c:v>2020г.</c:v>
                </c:pt>
                <c:pt idx="5">
                  <c:v>2021г.</c:v>
                </c:pt>
              </c:strCache>
            </c:strRef>
          </c:cat>
          <c:val>
            <c:numRef>
              <c:f>Лист1!$V$23:$V$28</c:f>
              <c:numCache>
                <c:formatCode>General</c:formatCode>
                <c:ptCount val="6"/>
                <c:pt idx="0">
                  <c:v>22755</c:v>
                </c:pt>
                <c:pt idx="1">
                  <c:v>25435</c:v>
                </c:pt>
                <c:pt idx="2">
                  <c:v>20722</c:v>
                </c:pt>
                <c:pt idx="3">
                  <c:v>23059</c:v>
                </c:pt>
                <c:pt idx="4">
                  <c:v>30739</c:v>
                </c:pt>
                <c:pt idx="5">
                  <c:v>26065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0346752"/>
        <c:axId val="60348288"/>
        <c:axId val="0"/>
      </c:bar3DChart>
      <c:catAx>
        <c:axId val="603467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6034828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603482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6034675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chemeClr val="tx2">
                    <a:lumMod val="75000"/>
                  </a:schemeClr>
                </a:solidFill>
                <a:latin typeface="Arial Cyr" panose="020B0604020202020204" pitchFamily="34" charset="0"/>
                <a:ea typeface="Calibri"/>
                <a:cs typeface="Arial Cyr" panose="020B0604020202020204" pitchFamily="34" charset="0"/>
              </a:defRPr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Arial Cyr" panose="020B0604020202020204" pitchFamily="34" charset="0"/>
                <a:cs typeface="Arial Cyr" panose="020B0604020202020204" pitchFamily="34" charset="0"/>
              </a:rPr>
              <a:t>Производство продукции животноводства в сельскохозяйственных предприятиях, т. </a:t>
            </a:r>
          </a:p>
        </c:rich>
      </c:tx>
      <c:layout>
        <c:manualLayout>
          <c:xMode val="edge"/>
          <c:yMode val="edge"/>
          <c:x val="0.13119515363609854"/>
          <c:y val="2.5000000000000001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"/>
          <c:y val="0.17638877952755905"/>
          <c:w val="1"/>
          <c:h val="0.62854363517060363"/>
        </c:manualLayout>
      </c:layout>
      <c:lineChart>
        <c:grouping val="stacked"/>
        <c:varyColors val="0"/>
        <c:ser>
          <c:idx val="0"/>
          <c:order val="0"/>
          <c:spPr>
            <a:ln w="41275"/>
          </c:spPr>
          <c:marker>
            <c:spPr>
              <a:ln w="3175"/>
            </c:spPr>
          </c:marker>
          <c:dLbls>
            <c:dLbl>
              <c:idx val="0"/>
              <c:layout>
                <c:manualLayout>
                  <c:x val="-0.05"/>
                  <c:y val="-5.0925925925925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05"/>
                  <c:y val="-5.55555555555554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1666666666666664E-2"/>
                  <c:y val="-5.55555555555555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0.05"/>
                  <c:y val="-5.55555555555555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4.9999999999999899E-2"/>
                  <c:y val="-6.018518518518527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6.0317460317460318E-2"/>
                  <c:y val="-6.66666666666666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Лист1!$A$10:$A$15</c:f>
              <c:strCache>
                <c:ptCount val="6"/>
                <c:pt idx="0">
                  <c:v>2016г</c:v>
                </c:pt>
                <c:pt idx="1">
                  <c:v>2017г.</c:v>
                </c:pt>
                <c:pt idx="2">
                  <c:v>2018г.</c:v>
                </c:pt>
                <c:pt idx="3">
                  <c:v>2019г.</c:v>
                </c:pt>
                <c:pt idx="4">
                  <c:v>2020г.</c:v>
                </c:pt>
                <c:pt idx="5">
                  <c:v>2021г.</c:v>
                </c:pt>
              </c:strCache>
            </c:strRef>
          </c:cat>
          <c:val>
            <c:numRef>
              <c:f>Лист1!$B$10:$B$15</c:f>
              <c:numCache>
                <c:formatCode>General</c:formatCode>
                <c:ptCount val="6"/>
                <c:pt idx="0">
                  <c:v>224</c:v>
                </c:pt>
                <c:pt idx="1">
                  <c:v>248</c:v>
                </c:pt>
                <c:pt idx="2">
                  <c:v>561</c:v>
                </c:pt>
                <c:pt idx="3">
                  <c:v>587</c:v>
                </c:pt>
                <c:pt idx="4">
                  <c:v>480</c:v>
                </c:pt>
                <c:pt idx="5">
                  <c:v>493</c:v>
                </c:pt>
              </c:numCache>
            </c:numRef>
          </c:val>
          <c:smooth val="0"/>
        </c:ser>
        <c:ser>
          <c:idx val="1"/>
          <c:order val="1"/>
          <c:dLbls>
            <c:dLbl>
              <c:idx val="0"/>
              <c:layout>
                <c:manualLayout>
                  <c:x val="-6.1111111111111116E-2"/>
                  <c:y val="6.944444444444444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6111111111111108E-2"/>
                  <c:y val="6.48148148148147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5555555555555552E-2"/>
                  <c:y val="6.01851851851851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5.5555555555555552E-2"/>
                  <c:y val="5.55555555555555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6.3888888888888787E-2"/>
                  <c:y val="6.01851851851851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6.7340067340067337E-3"/>
                  <c:y val="5.00000000000000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Лист1!$A$10:$A$15</c:f>
              <c:strCache>
                <c:ptCount val="6"/>
                <c:pt idx="0">
                  <c:v>2016г</c:v>
                </c:pt>
                <c:pt idx="1">
                  <c:v>2017г.</c:v>
                </c:pt>
                <c:pt idx="2">
                  <c:v>2018г.</c:v>
                </c:pt>
                <c:pt idx="3">
                  <c:v>2019г.</c:v>
                </c:pt>
                <c:pt idx="4">
                  <c:v>2020г.</c:v>
                </c:pt>
                <c:pt idx="5">
                  <c:v>2021г.</c:v>
                </c:pt>
              </c:strCache>
            </c:strRef>
          </c:cat>
          <c:val>
            <c:numRef>
              <c:f>Лист1!$C$10:$C$15</c:f>
              <c:numCache>
                <c:formatCode>General</c:formatCode>
                <c:ptCount val="6"/>
                <c:pt idx="0">
                  <c:v>7330</c:v>
                </c:pt>
                <c:pt idx="1">
                  <c:v>8231</c:v>
                </c:pt>
                <c:pt idx="2">
                  <c:v>9106</c:v>
                </c:pt>
                <c:pt idx="3">
                  <c:v>9395</c:v>
                </c:pt>
                <c:pt idx="4">
                  <c:v>10120</c:v>
                </c:pt>
                <c:pt idx="5">
                  <c:v>10160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2417920"/>
        <c:axId val="62440192"/>
      </c:lineChart>
      <c:catAx>
        <c:axId val="62417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62440192"/>
        <c:crosses val="autoZero"/>
        <c:auto val="1"/>
        <c:lblAlgn val="ctr"/>
        <c:lblOffset val="100"/>
        <c:noMultiLvlLbl val="0"/>
      </c:catAx>
      <c:valAx>
        <c:axId val="6244019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62417920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33284843182480978"/>
          <c:y val="0.90745078740157481"/>
          <c:w val="0.60366314059227444"/>
          <c:h val="9.254921259842519E-2"/>
        </c:manualLayout>
      </c:layout>
      <c:overlay val="0"/>
      <c:txPr>
        <a:bodyPr/>
        <a:lstStyle/>
        <a:p>
          <a:pPr>
            <a:defRPr sz="845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/>
          <a:lstStyle/>
          <a:p>
            <a:pPr>
              <a:defRPr sz="1400">
                <a:solidFill>
                  <a:schemeClr val="tx2">
                    <a:lumMod val="75000"/>
                  </a:schemeClr>
                </a:solidFill>
              </a:defRPr>
            </a:pP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Объем  отгруженной продукции промышленного производства, </a:t>
            </a:r>
          </a:p>
          <a:p>
            <a:pPr>
              <a:defRPr sz="1400">
                <a:solidFill>
                  <a:schemeClr val="tx2">
                    <a:lumMod val="75000"/>
                  </a:schemeClr>
                </a:solidFill>
              </a:defRPr>
            </a:pP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тыс. руб.</a:t>
            </a:r>
          </a:p>
        </c:rich>
      </c:tx>
      <c:layout>
        <c:manualLayout>
          <c:xMode val="edge"/>
          <c:yMode val="edge"/>
          <c:x val="1.8432394947287111E-3"/>
          <c:y val="0.1704028623780518"/>
        </c:manualLayout>
      </c:layout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2634032634032632E-2"/>
          <c:y val="0.20485245901639343"/>
          <c:w val="0.94871794871794868"/>
          <c:h val="0.6856321156576739"/>
        </c:manualLayout>
      </c:layout>
      <c:bar3DChart>
        <c:barDir val="col"/>
        <c:grouping val="stack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1.3377926421404682E-2"/>
                  <c:y val="-0.2012578616352200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8.918617614269788E-3"/>
                  <c:y val="-0.1886792452830188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-0.1949685534591195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7837235228539576E-2"/>
                  <c:y val="-0.308176100628930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8.9186176142698696E-3"/>
                  <c:y val="-0.323899371069182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3377926421404682E-2"/>
                  <c:y val="-0.3364779874213836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'Лист1 (3)'!$N$1:$N$6</c:f>
              <c:strCache>
                <c:ptCount val="6"/>
                <c:pt idx="0">
                  <c:v>2016г.</c:v>
                </c:pt>
                <c:pt idx="1">
                  <c:v>2017г.</c:v>
                </c:pt>
                <c:pt idx="2">
                  <c:v>2018г.</c:v>
                </c:pt>
                <c:pt idx="3">
                  <c:v>2019г.</c:v>
                </c:pt>
                <c:pt idx="4">
                  <c:v>2020г.</c:v>
                </c:pt>
                <c:pt idx="5">
                  <c:v>2021г.</c:v>
                </c:pt>
              </c:strCache>
            </c:strRef>
          </c:cat>
          <c:val>
            <c:numRef>
              <c:f>'Лист1 (3)'!$O$1:$O$6</c:f>
              <c:numCache>
                <c:formatCode>General</c:formatCode>
                <c:ptCount val="6"/>
                <c:pt idx="0">
                  <c:v>42945.8</c:v>
                </c:pt>
                <c:pt idx="1">
                  <c:v>35102</c:v>
                </c:pt>
                <c:pt idx="2">
                  <c:v>39193</c:v>
                </c:pt>
                <c:pt idx="3">
                  <c:v>81956</c:v>
                </c:pt>
                <c:pt idx="4">
                  <c:v>82606</c:v>
                </c:pt>
                <c:pt idx="5">
                  <c:v>91282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box"/>
        <c:axId val="62463360"/>
        <c:axId val="62506112"/>
        <c:axId val="0"/>
      </c:bar3DChart>
      <c:catAx>
        <c:axId val="62463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b="1"/>
            </a:pPr>
            <a:endParaRPr lang="ru-RU"/>
          </a:p>
        </c:txPr>
        <c:crossAx val="62506112"/>
        <c:crosses val="autoZero"/>
        <c:auto val="1"/>
        <c:lblAlgn val="ctr"/>
        <c:lblOffset val="100"/>
        <c:noMultiLvlLbl val="0"/>
      </c:catAx>
      <c:valAx>
        <c:axId val="6250611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6246336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Структура видов деятельности малого и среднего бизнеса на территории 
Темниковского  района </a:t>
            </a:r>
          </a:p>
        </c:rich>
      </c:tx>
      <c:layout>
        <c:manualLayout>
          <c:xMode val="edge"/>
          <c:yMode val="edge"/>
          <c:x val="0.12427187980812744"/>
          <c:y val="4.6228710462287104E-2"/>
        </c:manualLayout>
      </c:layout>
      <c:overlay val="0"/>
      <c:spPr>
        <a:noFill/>
        <a:ln w="25400">
          <a:noFill/>
        </a:ln>
      </c:spPr>
    </c:title>
    <c:autoTitleDeleted val="0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058252427184465"/>
          <c:y val="0.31630245471804364"/>
          <c:w val="0.6621359223300971"/>
          <c:h val="0.32846793374566069"/>
        </c:manualLayout>
      </c:layout>
      <c:pie3D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3399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4"/>
            <c:bubble3D val="0"/>
            <c:spPr>
              <a:solidFill>
                <a:srgbClr val="6600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4"/>
              <c:layout>
                <c:manualLayout>
                  <c:x val="5.7547384246872051E-2"/>
                  <c:y val="-1.428613394128653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'малый бизнес'!$A$4:$A$8</c:f>
              <c:strCache>
                <c:ptCount val="5"/>
                <c:pt idx="0">
                  <c:v>строительство</c:v>
                </c:pt>
                <c:pt idx="1">
                  <c:v>сельское хзяйство</c:v>
                </c:pt>
                <c:pt idx="2">
                  <c:v>обрабатывающие производства </c:v>
                </c:pt>
                <c:pt idx="3">
                  <c:v>торговля</c:v>
                </c:pt>
                <c:pt idx="4">
                  <c:v>здравоохранение и предоставление социальных услуг</c:v>
                </c:pt>
              </c:strCache>
            </c:strRef>
          </c:cat>
          <c:val>
            <c:numRef>
              <c:f>'малый бизнес'!$B$4:$B$8</c:f>
              <c:numCache>
                <c:formatCode>0%</c:formatCode>
                <c:ptCount val="5"/>
                <c:pt idx="0">
                  <c:v>0.02</c:v>
                </c:pt>
                <c:pt idx="1">
                  <c:v>0.15</c:v>
                </c:pt>
                <c:pt idx="2">
                  <c:v>6.6000000000000003E-2</c:v>
                </c:pt>
                <c:pt idx="3">
                  <c:v>0.49</c:v>
                </c:pt>
                <c:pt idx="4">
                  <c:v>0.27400000000000002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9.9029109564571213E-2"/>
          <c:y val="0.67234566482109448"/>
          <c:w val="0.8563106925608891"/>
          <c:h val="0.32765419947506563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ysDash"/>
        </a:ln>
      </c:spPr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 Cyr" panose="020B0604020202020204" pitchFamily="34" charset="0"/>
                <a:ea typeface="Calibri"/>
                <a:cs typeface="Arial Cyr" panose="020B0604020202020204" pitchFamily="34" charset="0"/>
              </a:defRPr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Arial Cyr" panose="020B0604020202020204" pitchFamily="34" charset="0"/>
                <a:cs typeface="Arial Cyr" panose="020B0604020202020204" pitchFamily="34" charset="0"/>
              </a:rPr>
              <a:t>Число субъектов малого и среднего предпринимательства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Cyr" panose="020B0604020202020204" pitchFamily="34" charset="0"/>
                <a:cs typeface="Arial Cyr" panose="020B0604020202020204" pitchFamily="34" charset="0"/>
              </a:rPr>
              <a:t>, ед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Arial Cyr" panose="020B0604020202020204" pitchFamily="34" charset="0"/>
                <a:cs typeface="Arial Cyr" panose="020B0604020202020204" pitchFamily="34" charset="0"/>
              </a:rPr>
              <a:t>. </a:t>
            </a:r>
            <a:r>
              <a:rPr lang="ru-RU" dirty="0">
                <a:latin typeface="Arial Cyr" panose="020B0604020202020204" pitchFamily="34" charset="0"/>
                <a:cs typeface="Arial Cyr" panose="020B0604020202020204" pitchFamily="34" charset="0"/>
              </a:rPr>
              <a:t>                                             </a:t>
            </a:r>
          </a:p>
        </c:rich>
      </c:tx>
      <c:layout>
        <c:manualLayout>
          <c:xMode val="edge"/>
          <c:yMode val="edge"/>
          <c:x val="0.15253776061011243"/>
          <c:y val="6.6666666666666666E-2"/>
        </c:manualLayout>
      </c:layout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0555555555555555E-2"/>
          <c:y val="0.23125000000000001"/>
          <c:w val="0.93888888888888888"/>
          <c:h val="0.64415135608049001"/>
        </c:manualLayout>
      </c:layout>
      <c:bar3DChart>
        <c:barDir val="col"/>
        <c:grouping val="stacked"/>
        <c:varyColors val="0"/>
        <c:ser>
          <c:idx val="0"/>
          <c:order val="0"/>
          <c:invertIfNegative val="0"/>
          <c:dLbls>
            <c:numFmt formatCode="General" sourceLinked="0"/>
            <c:spPr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64000">
                    <a:schemeClr val="bg1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n>
                <a:noFill/>
              </a:ln>
            </c:spPr>
            <c:txPr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'Лист1 (3)'!$AG$31:$AG$36</c:f>
              <c:strCache>
                <c:ptCount val="6"/>
                <c:pt idx="0">
                  <c:v>2016г.</c:v>
                </c:pt>
                <c:pt idx="1">
                  <c:v>2017г.</c:v>
                </c:pt>
                <c:pt idx="2">
                  <c:v>2018г.</c:v>
                </c:pt>
                <c:pt idx="3">
                  <c:v>2019г.</c:v>
                </c:pt>
                <c:pt idx="4">
                  <c:v>2020г.</c:v>
                </c:pt>
                <c:pt idx="5">
                  <c:v>2021г.</c:v>
                </c:pt>
              </c:strCache>
            </c:strRef>
          </c:cat>
          <c:val>
            <c:numRef>
              <c:f>'Лист1 (3)'!$AH$31:$AH$36</c:f>
              <c:numCache>
                <c:formatCode>General</c:formatCode>
                <c:ptCount val="6"/>
                <c:pt idx="0">
                  <c:v>263</c:v>
                </c:pt>
                <c:pt idx="1">
                  <c:v>295</c:v>
                </c:pt>
                <c:pt idx="2">
                  <c:v>286</c:v>
                </c:pt>
                <c:pt idx="3">
                  <c:v>253</c:v>
                </c:pt>
                <c:pt idx="4">
                  <c:v>255</c:v>
                </c:pt>
                <c:pt idx="5">
                  <c:v>250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box"/>
        <c:axId val="66981248"/>
        <c:axId val="66991232"/>
        <c:axId val="0"/>
      </c:bar3DChart>
      <c:catAx>
        <c:axId val="66981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66991232"/>
        <c:crosses val="autoZero"/>
        <c:auto val="1"/>
        <c:lblAlgn val="ctr"/>
        <c:lblOffset val="100"/>
        <c:noMultiLvlLbl val="0"/>
      </c:catAx>
      <c:valAx>
        <c:axId val="6699123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6698124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 b="1" i="0" u="none" strike="noStrike" baseline="0">
                <a:solidFill>
                  <a:srgbClr val="003366"/>
                </a:solidFill>
                <a:latin typeface="Calibri"/>
                <a:ea typeface="Calibri"/>
                <a:cs typeface="Calibri"/>
              </a:defRPr>
            </a:pPr>
            <a:r>
              <a:rPr lang="ru-RU"/>
              <a:t>Общая площадь жилых помещений, приходящаяся в среднем на 1 жителя, всего кв. м. </a:t>
            </a:r>
          </a:p>
        </c:rich>
      </c:tx>
      <c:layout>
        <c:manualLayout>
          <c:xMode val="edge"/>
          <c:yMode val="edge"/>
          <c:x val="0.12091666666666667"/>
          <c:y val="3.7558685446009391E-2"/>
        </c:manualLayout>
      </c:layout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7777777777777776E-2"/>
          <c:y val="0.17295109238105799"/>
          <c:w val="0.93888888888888888"/>
          <c:h val="0.70637425603489701"/>
        </c:manualLayout>
      </c:layout>
      <c:bar3DChart>
        <c:barDir val="col"/>
        <c:grouping val="stacked"/>
        <c:varyColors val="0"/>
        <c:ser>
          <c:idx val="0"/>
          <c:order val="0"/>
          <c:spPr>
            <a:blipFill>
              <a:blip xmlns:r="http://schemas.openxmlformats.org/officeDocument/2006/relationships" r:embed="rId1"/>
              <a:tile tx="0" ty="0" sx="100000" sy="100000" flip="none" algn="tl"/>
            </a:blipFill>
          </c:spPr>
          <c:invertIfNegative val="0"/>
          <c:dLbls>
            <c:spPr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64000">
                    <a:schemeClr val="bg1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c:spPr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'Лист1 (3)'!$AD$5:$AD$10</c:f>
              <c:strCache>
                <c:ptCount val="6"/>
                <c:pt idx="0">
                  <c:v>2016г.</c:v>
                </c:pt>
                <c:pt idx="1">
                  <c:v>2017г.</c:v>
                </c:pt>
                <c:pt idx="2">
                  <c:v>2018г.</c:v>
                </c:pt>
                <c:pt idx="3">
                  <c:v>2019г.</c:v>
                </c:pt>
                <c:pt idx="4">
                  <c:v>2020г.</c:v>
                </c:pt>
                <c:pt idx="5">
                  <c:v>2021г.</c:v>
                </c:pt>
              </c:strCache>
            </c:strRef>
          </c:cat>
          <c:val>
            <c:numRef>
              <c:f>'Лист1 (3)'!$AE$5:$AE$10</c:f>
              <c:numCache>
                <c:formatCode>General</c:formatCode>
                <c:ptCount val="6"/>
                <c:pt idx="0">
                  <c:v>37.5</c:v>
                </c:pt>
                <c:pt idx="1">
                  <c:v>38.700000000000003</c:v>
                </c:pt>
                <c:pt idx="2">
                  <c:v>40.700000000000003</c:v>
                </c:pt>
                <c:pt idx="3">
                  <c:v>42.4</c:v>
                </c:pt>
                <c:pt idx="4">
                  <c:v>42.6</c:v>
                </c:pt>
                <c:pt idx="5">
                  <c:v>43.5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box"/>
        <c:axId val="67005056"/>
        <c:axId val="67035520"/>
        <c:axId val="0"/>
      </c:bar3DChart>
      <c:catAx>
        <c:axId val="67005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67035520"/>
        <c:crosses val="autoZero"/>
        <c:auto val="1"/>
        <c:lblAlgn val="ctr"/>
        <c:lblOffset val="100"/>
        <c:noMultiLvlLbl val="0"/>
      </c:catAx>
      <c:valAx>
        <c:axId val="6703552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6700505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 b="1" i="0" u="none" strike="noStrike" baseline="0">
                <a:solidFill>
                  <a:srgbClr val="003366"/>
                </a:solidFill>
                <a:latin typeface="Calibri"/>
                <a:ea typeface="Calibri"/>
                <a:cs typeface="Calibri"/>
              </a:defRPr>
            </a:pPr>
            <a:r>
              <a:rPr lang="ru-RU"/>
              <a:t>Общая площадь введённого в эксплуатацию жилья с учетом индивидуального жилищного строительства, кв. м. </a:t>
            </a:r>
          </a:p>
        </c:rich>
      </c:tx>
      <c:layout>
        <c:manualLayout>
          <c:xMode val="edge"/>
          <c:yMode val="edge"/>
          <c:x val="0.12893361231943909"/>
          <c:y val="0"/>
        </c:manualLayout>
      </c:layout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2.3391812865497075E-2"/>
                  <c:y val="-0.23983739837398374"/>
                </c:manualLayout>
              </c:layout>
              <c:spPr>
                <a:ln>
                  <a:noFill/>
                </a:ln>
                <a:effectLst>
                  <a:glow rad="101600">
                    <a:schemeClr val="bg1">
                      <a:alpha val="40000"/>
                    </a:schemeClr>
                  </a:glow>
                </a:effectLst>
              </c:spPr>
              <c:txPr>
                <a:bodyPr/>
                <a:lstStyle/>
                <a:p>
                  <a:pPr>
                    <a:defRPr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3391812865497075E-2"/>
                  <c:y val="-0.2560975609756097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5.8479532163742687E-3"/>
                  <c:y val="-0.2642276422764227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6315789473684209E-2"/>
                  <c:y val="-0.3252032520325203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8.771929824561403E-3"/>
                  <c:y val="-0.2439024390243903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8.7719298245612955E-3"/>
                  <c:y val="-0.2723577235772357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ln>
                <a:noFill/>
              </a:ln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'Лист1 (3)'!$N$1:$N$6</c:f>
              <c:strCache>
                <c:ptCount val="6"/>
                <c:pt idx="0">
                  <c:v>2016г.</c:v>
                </c:pt>
                <c:pt idx="1">
                  <c:v>2017г.</c:v>
                </c:pt>
                <c:pt idx="2">
                  <c:v>2018г.</c:v>
                </c:pt>
                <c:pt idx="3">
                  <c:v>2019г.</c:v>
                </c:pt>
                <c:pt idx="4">
                  <c:v>2020г.</c:v>
                </c:pt>
                <c:pt idx="5">
                  <c:v>2021г.</c:v>
                </c:pt>
              </c:strCache>
            </c:strRef>
          </c:cat>
          <c:val>
            <c:numRef>
              <c:f>'Лист1 (3)'!$O$1:$O$6</c:f>
              <c:numCache>
                <c:formatCode>General</c:formatCode>
                <c:ptCount val="6"/>
                <c:pt idx="0">
                  <c:v>3454</c:v>
                </c:pt>
                <c:pt idx="1">
                  <c:v>3607</c:v>
                </c:pt>
                <c:pt idx="2">
                  <c:v>3935</c:v>
                </c:pt>
                <c:pt idx="3">
                  <c:v>5256</c:v>
                </c:pt>
                <c:pt idx="4">
                  <c:v>3835</c:v>
                </c:pt>
                <c:pt idx="5">
                  <c:v>4286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box"/>
        <c:axId val="67065344"/>
        <c:axId val="67066880"/>
        <c:axId val="0"/>
      </c:bar3DChart>
      <c:catAx>
        <c:axId val="67065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67066880"/>
        <c:crosses val="autoZero"/>
        <c:auto val="1"/>
        <c:lblAlgn val="ctr"/>
        <c:lblOffset val="100"/>
        <c:noMultiLvlLbl val="0"/>
      </c:catAx>
      <c:valAx>
        <c:axId val="6706688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6706534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3B57AA-7A24-4F1C-8CA7-8F3C5F5F3E34}" type="datetimeFigureOut">
              <a:rPr lang="ru-RU" smtClean="0"/>
              <a:pPr/>
              <a:t>29.03.2022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65D368-6025-425E-9166-CCA920DA3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090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65D368-6025-425E-9166-CCA920DA32EE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027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EAF463A-BC7C-46EE-9F1E-7F377CCA4891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1.gi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oleObject" Target="../embeddings/Microsoft_Excel_97-2003_Worksheet1.xls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5943600"/>
            <a:ext cx="8458200" cy="685800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endParaRPr lang="ru-RU" sz="20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3540" y="76200"/>
            <a:ext cx="87392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ИНВЕСТИЦИОННЫЙ ПАСПОРТ</a:t>
            </a:r>
          </a:p>
          <a:p>
            <a:pPr algn="ctr"/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ТЕМНИКОВСКОГО МУНИЦИПАЛЬНОГО РАЙОНА</a:t>
            </a:r>
            <a:br>
              <a:rPr lang="ru-RU" sz="20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2000" dirty="0">
                <a:solidFill>
                  <a:schemeClr val="tx2">
                    <a:lumMod val="75000"/>
                  </a:schemeClr>
                </a:solidFill>
              </a:rPr>
            </a:br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50" name="Picture 2" descr="D:\Мои документы1\ИНВЕСТИЦИИ\2021 год\Инвестпапсорт Одинцово 14.09\10615_wsmo2pawsk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203" y="710795"/>
            <a:ext cx="3461927" cy="3321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Мои документы1\ИНВЕСТИЦИИ\2021 год\Инвестпапсорт Одинцово 14.09\033015_05117815769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04" y="2507191"/>
            <a:ext cx="2743200" cy="18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Мои документы1\ИНВЕСТИЦИИ\2021 год\Инвестпапсорт Одинцово 14.09\IMG_335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04" y="679534"/>
            <a:ext cx="2743200" cy="18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пк\Desktop\20190526_13022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131" y="2532970"/>
            <a:ext cx="2374537" cy="1614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пк\Desktop\ca66e044469e68aad6c0c82fc84eb06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132" y="710796"/>
            <a:ext cx="2374537" cy="1859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D:\Документы\Мои документы\Мои рисунки\Старинный Темников\image (26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03" y="4031910"/>
            <a:ext cx="8579665" cy="2673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533400"/>
          </a:xfrm>
        </p:spPr>
        <p:txBody>
          <a:bodyPr/>
          <a:lstStyle/>
          <a:p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Обращение </a:t>
            </a:r>
            <a:r>
              <a:rPr lang="ru-RU" sz="1800" b="1" dirty="0" err="1" smtClean="0">
                <a:solidFill>
                  <a:schemeClr val="tx2">
                    <a:lumMod val="75000"/>
                  </a:schemeClr>
                </a:solidFill>
              </a:rPr>
              <a:t>и.о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. главы Темниковского муниципального района</a:t>
            </a:r>
            <a:endParaRPr lang="ru-RU" sz="1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1" y="3276600"/>
            <a:ext cx="7772399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i="1" dirty="0" smtClean="0">
                <a:solidFill>
                  <a:schemeClr val="tx2">
                    <a:lumMod val="75000"/>
                  </a:schemeClr>
                </a:solidFill>
              </a:rPr>
              <a:t>	</a:t>
            </a:r>
          </a:p>
          <a:p>
            <a:pPr algn="just"/>
            <a:r>
              <a:rPr lang="ru-RU" sz="1400" i="1" dirty="0" smtClean="0">
                <a:solidFill>
                  <a:schemeClr val="tx2">
                    <a:lumMod val="75000"/>
                  </a:schemeClr>
                </a:solidFill>
              </a:rPr>
              <a:t>             </a:t>
            </a:r>
          </a:p>
          <a:p>
            <a:pPr algn="just"/>
            <a:r>
              <a:rPr lang="ru-RU" sz="1400" i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400" i="1" dirty="0" smtClean="0">
                <a:solidFill>
                  <a:schemeClr val="tx2">
                    <a:lumMod val="75000"/>
                  </a:schemeClr>
                </a:solidFill>
              </a:rPr>
              <a:t>            «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Темниковский муниципальный район—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идеальное место для инвестиций. Наш муниципалитет — это огромные земельные ресурсы, прекрасная экология, развитая экономика, хорошая транспортная доступность, богатое культурное наследие, множество рекреационных зон и точек притяжения. </a:t>
            </a:r>
          </a:p>
          <a:p>
            <a:pPr algn="just"/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            Главный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инвестиционный проект ближайших лет —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развитие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паломническо-туристического кластера «Арзамас – Дивеево – Саров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»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(« Саранск-Темников-</a:t>
            </a:r>
            <a:r>
              <a:rPr lang="ru-RU" sz="1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Санаксар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</a:p>
          <a:p>
            <a:pPr algn="just"/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Он предполагает масштабные инвестиции в туристические и культурные объекты, парки и зоны отдыха, сферу медицины, образования и спортивную инфраструктуру. </a:t>
            </a:r>
          </a:p>
          <a:p>
            <a:pPr algn="just"/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            Мы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рады всем предпринимателям, которые хотят работать в нашем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районе,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и окажем содействие всем конструктивным бизнес-проектам.» </a:t>
            </a:r>
          </a:p>
          <a:p>
            <a:pPr algn="r"/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Ваш  Олег </a:t>
            </a:r>
            <a:r>
              <a:rPr lang="ru-RU" b="1" i="1" dirty="0" err="1" smtClean="0">
                <a:solidFill>
                  <a:schemeClr val="tx2">
                    <a:lumMod val="75000"/>
                  </a:schemeClr>
                </a:solidFill>
              </a:rPr>
              <a:t>Родайкин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51" name="Picture 3" descr="C:\Users\Администрация\Desktop\фото\IMG_20220328_16410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1" y="838200"/>
            <a:ext cx="22098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991815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28600"/>
            <a:ext cx="8229600" cy="381000"/>
          </a:xfrm>
        </p:spPr>
        <p:txBody>
          <a:bodyPr/>
          <a:lstStyle/>
          <a:p>
            <a:r>
              <a:rPr lang="ru-RU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effectLst/>
                <a:latin typeface="Arial Black" pitchFamily="34" charset="0"/>
              </a:rPr>
              <a:t>ОБЩИЕ СВЕДЕНИЯ О ТЕМНИКОВСКОМ МУНИЦИПАЛЬНОМ РАЙОНЕ</a:t>
            </a:r>
            <a:endParaRPr lang="ru-RU" sz="16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81000" y="876300"/>
            <a:ext cx="4267200" cy="1371600"/>
          </a:xfrm>
        </p:spPr>
        <p:txBody>
          <a:bodyPr>
            <a:noAutofit/>
          </a:bodyPr>
          <a:lstStyle/>
          <a:p>
            <a:pPr marL="0" indent="0" algn="just">
              <a:buNone/>
              <a:defRPr/>
            </a:pP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Площадь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территории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Темниковского муниципального  района -1 936,8 </a:t>
            </a:r>
            <a:r>
              <a:rPr lang="ru-RU" sz="12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кв.км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 algn="just">
              <a:buNone/>
              <a:defRPr/>
            </a:pP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Численность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населения на 1 января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12060 человек.</a:t>
            </a: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национальному составу преобладающее большинство – 61,2% составляет русские, 29,8 % - мордва,  7,7% - татары</a:t>
            </a: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  <a:defRPr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В составе района 1 городское и 6  сельских поселений. </a:t>
            </a:r>
            <a:endParaRPr lang="ru-RU" sz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  <a:defRPr/>
            </a:pP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Административным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центром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Темниковского муниципального района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является 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Темников.</a:t>
            </a:r>
            <a:endParaRPr lang="ru-RU" sz="12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sz="12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marL="0" indent="0">
              <a:buNone/>
              <a:defRPr/>
            </a:pPr>
            <a:r>
              <a:rPr lang="ru-RU" sz="12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200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lum bright="-12000"/>
          </a:blip>
          <a:srcRect/>
          <a:stretch>
            <a:fillRect/>
          </a:stretch>
        </p:blipFill>
        <p:spPr bwMode="auto">
          <a:xfrm>
            <a:off x="533400" y="2819400"/>
            <a:ext cx="3048000" cy="18848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7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90258337"/>
              </p:ext>
            </p:extLst>
          </p:nvPr>
        </p:nvGraphicFramePr>
        <p:xfrm>
          <a:off x="457200" y="4878387"/>
          <a:ext cx="3225800" cy="175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5" name="Лист" r:id="rId5" imgW="3295622" imgH="2104920" progId="Excel.Sheet.8">
                  <p:embed/>
                </p:oleObj>
              </mc:Choice>
              <mc:Fallback>
                <p:oleObj name="Лист" r:id="rId5" imgW="3295622" imgH="2104920" progId="Excel.Sheet.8">
                  <p:embed/>
                  <p:pic>
                    <p:nvPicPr>
                      <p:cNvPr id="0" name="Диаграмма 12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4878387"/>
                        <a:ext cx="3225800" cy="1751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838700" y="3962400"/>
            <a:ext cx="4038600" cy="2648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83464" algn="ctr">
              <a:defRPr/>
            </a:pPr>
            <a:r>
              <a:rPr lang="ru-RU" altLang="ru-RU" sz="1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  </a:t>
            </a:r>
            <a:r>
              <a:rPr lang="ru-RU" alt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</a:t>
            </a:r>
            <a:r>
              <a:rPr lang="ru-RU" altLang="ru-RU" sz="1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1536 </a:t>
            </a:r>
            <a:r>
              <a:rPr lang="ru-RU" alt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году.</a:t>
            </a:r>
          </a:p>
          <a:p>
            <a:pPr indent="-283464" algn="just">
              <a:lnSpc>
                <a:spcPct val="112000"/>
              </a:lnSpc>
              <a:defRPr/>
            </a:pP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Темниковский 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расположен в северо-западной части Республики Мордовия, центре </a:t>
            </a:r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Волговятской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зоны и граничит на западе с </a:t>
            </a:r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Теньгушевским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 юге с </a:t>
            </a:r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Торбеевским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Атюрьевским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Краснослободским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 востоке с </a:t>
            </a:r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Ельниковским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районами Республики, на севере с Нижегородской областью</a:t>
            </a: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283464">
              <a:lnSpc>
                <a:spcPct val="112000"/>
              </a:lnSpc>
              <a:defRPr/>
            </a:pP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Вблизи 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крупных  городов</a:t>
            </a:r>
            <a:r>
              <a:rPr lang="ru-RU" sz="1200" kern="1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>
              <a:defRPr/>
            </a:pPr>
            <a:r>
              <a:rPr lang="ru-RU" sz="1200" kern="1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 Москвы на расстоянии </a:t>
            </a:r>
            <a:r>
              <a:rPr lang="ru-RU" sz="1200" kern="1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530</a:t>
            </a:r>
            <a:r>
              <a:rPr lang="ru-RU" sz="1200" kern="1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км;  </a:t>
            </a:r>
          </a:p>
          <a:p>
            <a:pPr>
              <a:defRPr/>
            </a:pPr>
            <a:r>
              <a:rPr lang="ru-RU" sz="1200" kern="1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Нижнего Новгорода – </a:t>
            </a:r>
            <a:r>
              <a:rPr lang="ru-RU" sz="1200" kern="1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268 </a:t>
            </a:r>
            <a:r>
              <a:rPr lang="ru-RU" sz="1200" kern="1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км; </a:t>
            </a:r>
          </a:p>
          <a:p>
            <a:pPr>
              <a:defRPr/>
            </a:pPr>
            <a:r>
              <a:rPr lang="ru-RU" sz="1200" kern="1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Казани – </a:t>
            </a:r>
            <a:r>
              <a:rPr lang="ru-RU" sz="1200" kern="1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574 </a:t>
            </a:r>
            <a:r>
              <a:rPr lang="ru-RU" sz="1200" kern="1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Ульяновска – </a:t>
            </a: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392 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км;  </a:t>
            </a:r>
          </a:p>
          <a:p>
            <a:pPr indent="-283464">
              <a:defRPr/>
            </a:pP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Пензы – </a:t>
            </a: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290 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</a:t>
            </a: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C:\Users\1\Desktop\file.gif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399" y="990600"/>
            <a:ext cx="3581401" cy="2971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32602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Природно-сырьевой потенциал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59363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60000"/>
              </a:lnSpc>
            </a:pP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ископаемые</a:t>
            </a:r>
          </a:p>
          <a:p>
            <a:pPr algn="just">
              <a:lnSpc>
                <a:spcPct val="120000"/>
              </a:lnSpc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ископаемые в районе представлены в основном торфом, сапропелем и нерудными ископаемыми (глиной, строительным песком, доломитами, фосфоритами). На территории района разведаны месторождения кирпичных, строительных песков, карбонатных пород на щебень; выделены проявления кирпичных суглинков, строительных песков, песчано-гравийных смесей.</a:t>
            </a:r>
          </a:p>
          <a:p>
            <a:pPr algn="just">
              <a:lnSpc>
                <a:spcPct val="160000"/>
              </a:lnSpc>
            </a:pP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Водные ресурсы</a:t>
            </a:r>
          </a:p>
          <a:p>
            <a:pPr algn="just">
              <a:lnSpc>
                <a:spcPct val="120000"/>
              </a:lnSpc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располагает значительным количеством запасов водных ресурсов. Эксплуатируются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верхнекаменноугольный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верхнекаменноугольно-ассельский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водоносные горизонты. Запасы подземных вод – 327,6 тыс. м3/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сут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 химическому составу воды сульфатно-гидрокарбонатные кальциево-магниевые. Эксплуатационные запасы и качество подземных вод способны удовлетворить потребности всех водопользователей.</a:t>
            </a:r>
          </a:p>
          <a:p>
            <a:pPr algn="just">
              <a:lnSpc>
                <a:spcPct val="120000"/>
              </a:lnSpc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рекой является Мокша, среди притоков которой выделяются Сатис, Пушта,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Ужовка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Урей. Площадь водосбора Мокши в створе города составляет 15 800 км2. Средний многолетний сток 53,7 м3/с, его объем – 1 694,8 млн м3 в год. В средний по водности год 79 % его годового объема проходит весной, 6,5 % – зимой и 14,5 % – летом и осенью.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6724625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762000"/>
          </a:xfrm>
        </p:spPr>
        <p:txBody>
          <a:bodyPr/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Инвестиционные преимущества</a:t>
            </a:r>
            <a:endParaRPr lang="ru-RU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/>
          </a:bodyPr>
          <a:lstStyle/>
          <a:p>
            <a:pPr indent="324000" algn="just">
              <a:lnSpc>
                <a:spcPct val="120000"/>
              </a:lnSpc>
              <a:spcBef>
                <a:spcPts val="0"/>
              </a:spcBef>
              <a:buFont typeface="Arial" charset="0"/>
              <a:buNone/>
              <a:defRPr/>
            </a:pPr>
            <a:endParaRPr lang="ru-RU" altLang="ru-RU" sz="1600" dirty="0" smtClean="0">
              <a:solidFill>
                <a:schemeClr val="tx2">
                  <a:lumMod val="75000"/>
                </a:schemeClr>
              </a:solidFill>
              <a:latin typeface="Cambria" pitchFamily="18" charset="0"/>
              <a:cs typeface="Arial" pitchFamily="34" charset="0"/>
            </a:endParaRPr>
          </a:p>
          <a:p>
            <a:pPr indent="324000" algn="just">
              <a:lnSpc>
                <a:spcPct val="120000"/>
              </a:lnSpc>
              <a:spcBef>
                <a:spcPts val="0"/>
              </a:spcBef>
              <a:buFont typeface="Arial" charset="0"/>
              <a:buNone/>
              <a:defRPr/>
            </a:pPr>
            <a:endParaRPr lang="ru-RU" altLang="ru-RU" sz="1600" dirty="0">
              <a:solidFill>
                <a:schemeClr val="tx2">
                  <a:lumMod val="75000"/>
                </a:schemeClr>
              </a:solidFill>
              <a:latin typeface="Cambria" pitchFamily="18" charset="0"/>
              <a:cs typeface="Arial" pitchFamily="34" charset="0"/>
            </a:endParaRPr>
          </a:p>
          <a:p>
            <a:pPr indent="324000" algn="just">
              <a:lnSpc>
                <a:spcPct val="120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ru-RU" altLang="ru-RU" sz="16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cs typeface="Arial" pitchFamily="34" charset="0"/>
              </a:rPr>
              <a:t>Темниковский район </a:t>
            </a:r>
            <a:r>
              <a:rPr lang="ru-RU" altLang="ru-RU" sz="1600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cs typeface="Arial" pitchFamily="34" charset="0"/>
              </a:rPr>
              <a:t>обладает высоким инвестиционным потенциалом. </a:t>
            </a:r>
            <a:r>
              <a:rPr lang="ru-RU" altLang="ru-RU" sz="16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cs typeface="Arial" pitchFamily="34" charset="0"/>
              </a:rPr>
              <a:t>Инвестиционную  </a:t>
            </a:r>
            <a:r>
              <a:rPr lang="ru-RU" altLang="ru-RU" sz="1600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cs typeface="Arial" pitchFamily="34" charset="0"/>
              </a:rPr>
              <a:t>привлекательность </a:t>
            </a:r>
            <a:r>
              <a:rPr lang="ru-RU" altLang="ru-RU" sz="16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cs typeface="Arial" pitchFamily="34" charset="0"/>
              </a:rPr>
              <a:t>Темниковского района </a:t>
            </a:r>
            <a:r>
              <a:rPr lang="ru-RU" altLang="ru-RU" sz="1600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cs typeface="Arial" pitchFamily="34" charset="0"/>
              </a:rPr>
              <a:t>обеспечивают: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выгодное экономико-географическое положение.</a:t>
            </a:r>
          </a:p>
          <a:p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благоприятный инвестиционный климат.  </a:t>
            </a:r>
          </a:p>
          <a:p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свободных земель и производственных площадей.    </a:t>
            </a:r>
          </a:p>
          <a:p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благоприятная нормативно-правовая база для инвесторов и условий для ведения бизнеса.    </a:t>
            </a:r>
          </a:p>
          <a:p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высокий уровень газификации района (на территории района уровень газификации составляет 88%).</a:t>
            </a:r>
          </a:p>
          <a:p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развитая транспортная, инженерная и коммуникационная инфраструктура.</a:t>
            </a:r>
          </a:p>
          <a:p>
            <a:r>
              <a:rPr lang="ru-RU" sz="16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экологичность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ффективная работа с инвесторами.  </a:t>
            </a:r>
          </a:p>
          <a:p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Темниковский район вошел в паломническо-туристический кластер «Арзамас-Дивеево-Саров» (« Саранск-Темников-</a:t>
            </a:r>
            <a:r>
              <a:rPr lang="ru-RU" sz="16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Санаксар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</a:p>
        </p:txBody>
      </p:sp>
    </p:spTree>
    <p:extLst>
      <p:ext uri="{BB962C8B-B14F-4D97-AF65-F5344CB8AC3E}">
        <p14:creationId xmlns:p14="http://schemas.microsoft.com/office/powerpoint/2010/main" val="1890407368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381000"/>
            <a:ext cx="7772400" cy="457200"/>
          </a:xfrm>
        </p:spPr>
        <p:txBody>
          <a:bodyPr/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Экономика</a:t>
            </a:r>
            <a:endParaRPr lang="ru-RU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990600"/>
            <a:ext cx="7772400" cy="5105400"/>
          </a:xfrm>
        </p:spPr>
        <p:txBody>
          <a:bodyPr>
            <a:normAutofit/>
          </a:bodyPr>
          <a:lstStyle/>
          <a:p>
            <a:r>
              <a:rPr lang="ru-RU" altLang="ru-RU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социально-экономического развития </a:t>
            </a:r>
            <a:r>
              <a:rPr lang="ru-RU" altLang="ru-RU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Темниковского муниципального района</a:t>
            </a:r>
            <a:endParaRPr lang="ru-RU" altLang="ru-RU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3988589"/>
              </p:ext>
            </p:extLst>
          </p:nvPr>
        </p:nvGraphicFramePr>
        <p:xfrm>
          <a:off x="457201" y="1828800"/>
          <a:ext cx="8305799" cy="459276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73946"/>
                <a:gridCol w="913959"/>
                <a:gridCol w="769649"/>
                <a:gridCol w="769649"/>
                <a:gridCol w="769649"/>
                <a:gridCol w="769649"/>
                <a:gridCol w="769649"/>
                <a:gridCol w="769649"/>
              </a:tblGrid>
              <a:tr h="666687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Наименование показателя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Единица измерения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2016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2017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2018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2019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2020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2021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  <a:tr h="666687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>
                          <a:effectLst/>
                        </a:rPr>
                        <a:t>Среднегодовая численность населения</a:t>
                      </a:r>
                      <a:br>
                        <a:rPr lang="ru-RU" sz="1100" u="none" strike="noStrike">
                          <a:effectLst/>
                        </a:rPr>
                      </a:b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</a:rPr>
                        <a:t>чел.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14.5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14.1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13.2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12.8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12.4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  <a:tr h="884785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 dirty="0">
                          <a:effectLst/>
                        </a:rPr>
                        <a:t>Объем отгруженной промышленной продукции (работ, услуг) по крупным и средним предприятиям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err="1">
                          <a:effectLst/>
                        </a:rPr>
                        <a:t>тыс.руб</a:t>
                      </a:r>
                      <a:r>
                        <a:rPr lang="ru-RU" sz="1100" u="none" strike="noStrike" dirty="0">
                          <a:effectLst/>
                        </a:rPr>
                        <a:t>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42945,8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35102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39193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81956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82606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91282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  <a:tr h="666687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>
                          <a:effectLst/>
                        </a:rPr>
                        <a:t>Оборот </a:t>
                      </a:r>
                      <a:br>
                        <a:rPr lang="ru-RU" sz="1100" u="none" strike="noStrike">
                          <a:effectLst/>
                        </a:rPr>
                      </a:br>
                      <a:r>
                        <a:rPr lang="ru-RU" sz="1100" u="none" strike="noStrike">
                          <a:effectLst/>
                        </a:rPr>
                        <a:t>розничной торговли</a:t>
                      </a:r>
                      <a:br>
                        <a:rPr lang="ru-RU" sz="1100" u="none" strike="noStrike">
                          <a:effectLst/>
                        </a:rPr>
                      </a:b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</a:rPr>
                        <a:t>млн.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1574,7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1614,9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1718.9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1822.9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1955,0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1706,9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  <a:tr h="448589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>
                          <a:effectLst/>
                        </a:rPr>
                        <a:t>Общая площадь введённого жилья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кв.м.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3454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3607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3935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5256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3835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4286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  <a:tr h="247839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 dirty="0" smtClean="0">
                          <a:effectLst/>
                        </a:rPr>
                        <a:t>Производство скота и птицы  </a:t>
                      </a:r>
                      <a:r>
                        <a:rPr lang="ru-RU" sz="1100" u="none" strike="noStrike" dirty="0">
                          <a:effectLst/>
                        </a:rPr>
                        <a:t>в СХП и КФХ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т.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224,1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248,4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561,3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586,6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480,2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492,8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  <a:tr h="247839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 dirty="0" smtClean="0">
                          <a:effectLst/>
                        </a:rPr>
                        <a:t>Производство </a:t>
                      </a:r>
                      <a:r>
                        <a:rPr lang="ru-RU" sz="1100" u="none" strike="noStrike" dirty="0">
                          <a:effectLst/>
                        </a:rPr>
                        <a:t>молока в СХП и КФХ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т.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7330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8230,6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9106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9395,2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10119,6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10160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  <a:tr h="666687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>
                          <a:effectLst/>
                        </a:rPr>
                        <a:t>Среднемесячная номинальная начисленная заработная плата</a:t>
                      </a:r>
                      <a:br>
                        <a:rPr lang="ru-RU" sz="1100" u="none" strike="noStrike">
                          <a:effectLst/>
                        </a:rPr>
                      </a:b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</a:rPr>
                        <a:t>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18682,9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19466,8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22283,7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23809,7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26137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</a:rPr>
                        <a:t>28017,8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1691968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762000"/>
          </a:xfrm>
        </p:spPr>
        <p:txBody>
          <a:bodyPr/>
          <a:lstStyle/>
          <a:p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Развитие агропромышленного комплекса</a:t>
            </a:r>
            <a:endParaRPr lang="ru-RU" sz="1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62000" y="838200"/>
            <a:ext cx="784860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Основная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составляющая экономики Темниковского муниципального района – сельское хозяйство.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В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настоящее время агропромышленный комплекс района  представляют 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сельскохозяйственных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предприятий, 8 крестьянских (фермерских)   хозяйств,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сельскохозяйственных 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снабженческо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сбытовых кооператива и  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4316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личных подсобных хозяйства граждан.  </a:t>
            </a:r>
          </a:p>
          <a:p>
            <a:pPr algn="just"/>
            <a:endParaRPr lang="ru-RU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17935040"/>
              </p:ext>
            </p:extLst>
          </p:nvPr>
        </p:nvGraphicFramePr>
        <p:xfrm>
          <a:off x="457201" y="2514599"/>
          <a:ext cx="3886199" cy="3124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1482372"/>
              </p:ext>
            </p:extLst>
          </p:nvPr>
        </p:nvGraphicFramePr>
        <p:xfrm>
          <a:off x="4533900" y="2514600"/>
          <a:ext cx="4000500" cy="30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112880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457200"/>
          </a:xfrm>
        </p:spPr>
        <p:txBody>
          <a:bodyPr/>
          <a:lstStyle/>
          <a:p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</a:rPr>
              <a:t>Развитие промышленного комплекса</a:t>
            </a:r>
            <a:endParaRPr lang="ru-RU" sz="1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59363"/>
          </a:xfrm>
        </p:spPr>
        <p:txBody>
          <a:bodyPr>
            <a:normAutofit/>
          </a:bodyPr>
          <a:lstStyle/>
          <a:p>
            <a:pPr algn="just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За последние пять лет объем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отгруженной продукции по Темниковскому району составил –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330,1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 2021 год объем составил 91,3 млн. руб.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(прогноз выполнен на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102,4%,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соответствующему периоду прошлого года  –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107,9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 в сопоставимых ценах). В расчете на 1 жителя реализовано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7,3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На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района зарегистрированы предприятия по производству и распределению электроэнергии (филиал электрические сети ПАО «Мордовэнерго»), газа (филиал АО «Газпром газораспределение Саранск»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Темникове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.), АНО «Редакция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газеты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Темниковские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известия». </a:t>
            </a:r>
          </a:p>
          <a:p>
            <a:pPr algn="just"/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2191734"/>
              </p:ext>
            </p:extLst>
          </p:nvPr>
        </p:nvGraphicFramePr>
        <p:xfrm>
          <a:off x="1066800" y="2438400"/>
          <a:ext cx="615315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85591151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62000"/>
          </a:xfrm>
        </p:spPr>
        <p:txBody>
          <a:bodyPr/>
          <a:lstStyle/>
          <a:p>
            <a:r>
              <a:rPr lang="ru-RU" sz="1800" b="1" dirty="0" smtClean="0">
                <a:solidFill>
                  <a:schemeClr val="accent1">
                    <a:lumMod val="75000"/>
                  </a:schemeClr>
                </a:solidFill>
              </a:rPr>
              <a:t>Развитие малого и среднего предпринимательства</a:t>
            </a:r>
            <a:endParaRPr lang="ru-RU" sz="1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marL="0" indent="0" algn="just">
              <a:buNone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По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состоянию на 01 января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 на территории района зарегистрировано 2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субъектов малого и среднего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предпринимательства. Отраслевая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малых и средних предприятий характеризуется преобладанием в ней предприятий торговли (49%), сельское хозяйство (15%), сфера строительства (2%), сфера производства (6,6%), представление прочих услуг (27,4%). С начала года зарегистрировались вновь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 субъекта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малого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предпринимательства. </a:t>
            </a:r>
          </a:p>
          <a:p>
            <a:pPr marL="0" indent="0" algn="just">
              <a:buNone/>
            </a:pP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03024813"/>
              </p:ext>
            </p:extLst>
          </p:nvPr>
        </p:nvGraphicFramePr>
        <p:xfrm>
          <a:off x="381000" y="2819400"/>
          <a:ext cx="4343400" cy="3276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5339347"/>
              </p:ext>
            </p:extLst>
          </p:nvPr>
        </p:nvGraphicFramePr>
        <p:xfrm>
          <a:off x="4724400" y="2819400"/>
          <a:ext cx="38862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56906761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533400"/>
          </a:xfrm>
        </p:spPr>
        <p:txBody>
          <a:bodyPr/>
          <a:lstStyle/>
          <a:p>
            <a:r>
              <a:rPr lang="ru-RU" sz="1600" b="1" dirty="0"/>
              <a:t>Кадровый потенциал – учреждения профессионального </a:t>
            </a:r>
            <a:r>
              <a:rPr lang="ru-RU" sz="1600" b="1" dirty="0" smtClean="0"/>
              <a:t>образования</a:t>
            </a:r>
            <a:endParaRPr lang="ru-RU" sz="1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3276600" y="685800"/>
            <a:ext cx="4953000" cy="48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ГБПОУ РМ  Темниковский сельскохозяйственный колледж</a:t>
            </a:r>
          </a:p>
          <a:p>
            <a:pPr marL="0" indent="0">
              <a:buNone/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Специальности: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Экономика  и бухгалтерский учет сельского хозяйства.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Землеустройство.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Земельно-имущественные отношения.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Эксплуатация и ремонт сельскохозяйственной техники и оборудования.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сельскохозяйственного производства.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Туризм.</a:t>
            </a: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ГБПОУ РМ Темниковский медицинский колледж</a:t>
            </a:r>
          </a:p>
          <a:p>
            <a:pPr marL="0" indent="0">
              <a:buNone/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Специальности: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Сестринское дело.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Лечебное дело.</a:t>
            </a:r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5" name="Picture 2" descr="D:\Мои документы1\ИНВЕСТИЦИИ\2021 год\Инвестпапсорт Одинцово 14.09\m2ETEP-pb3A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38200"/>
            <a:ext cx="2971800" cy="1855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temmk.ucoz.ru/Konkurs/01/2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895600"/>
            <a:ext cx="297180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Мои документы1\ИНВЕСТИЦИИ\2021 год\Инвестпапсорт Одинцово 14.09\баннер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914776"/>
            <a:ext cx="5714999" cy="281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2832485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09600"/>
          </a:xfrm>
        </p:spPr>
        <p:txBody>
          <a:bodyPr/>
          <a:lstStyle/>
          <a:p>
            <a:r>
              <a:rPr lang="ru-RU" sz="1800" b="1" dirty="0" smtClean="0"/>
              <a:t>Инвестиции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/>
          </a:bodyPr>
          <a:lstStyle/>
          <a:p>
            <a:pPr indent="32385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За последние 5 лет о</a:t>
            </a:r>
            <a:r>
              <a:rPr lang="ru-RU" alt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бъем инвестиций в основной капитал </a:t>
            </a:r>
            <a:r>
              <a:rPr lang="ru-RU" altLang="ru-RU" sz="160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составил </a:t>
            </a:r>
            <a:r>
              <a:rPr lang="ru-RU" altLang="ru-RU" sz="160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250,2 </a:t>
            </a:r>
            <a:r>
              <a:rPr lang="ru-RU" altLang="ru-RU" sz="16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млн. </a:t>
            </a:r>
            <a:r>
              <a:rPr lang="ru-RU" alt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руб.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 З</a:t>
            </a:r>
            <a:r>
              <a:rPr lang="ru-RU" alt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а </a:t>
            </a:r>
            <a:r>
              <a:rPr lang="ru-RU" altLang="ru-RU" sz="16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2021 </a:t>
            </a:r>
            <a:r>
              <a:rPr lang="ru-RU" alt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г.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 о</a:t>
            </a:r>
            <a:r>
              <a:rPr lang="ru-RU" alt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бъем инвестиций в основной капитал </a:t>
            </a:r>
            <a:r>
              <a:rPr lang="ru-RU" altLang="ru-RU" sz="16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  </a:t>
            </a:r>
            <a:r>
              <a:rPr lang="ru-RU" alt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составил </a:t>
            </a:r>
            <a:r>
              <a:rPr lang="ru-RU" altLang="ru-RU" sz="16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49,8 млн. </a:t>
            </a:r>
            <a:r>
              <a:rPr lang="ru-RU" alt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руб.</a:t>
            </a:r>
            <a:endParaRPr lang="ru-RU" altLang="ru-RU" sz="1600" dirty="0">
              <a:solidFill>
                <a:schemeClr val="tx2">
                  <a:lumMod val="50000"/>
                </a:schemeClr>
              </a:solidFill>
              <a:latin typeface="Cambria" pitchFamily="18" charset="0"/>
              <a:cs typeface="Arial" charset="0"/>
            </a:endParaRPr>
          </a:p>
          <a:p>
            <a:pPr algn="just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последние годы на территории района реализованы следующие  инвестиционные проекты:</a:t>
            </a:r>
          </a:p>
          <a:p>
            <a:pPr marL="0" lvl="0" indent="0" algn="just">
              <a:buNone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- построена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ферма на 450 голов коров  и  помещения на 1500 скотомест крупного рогатого скота в с. Урей.</a:t>
            </a:r>
          </a:p>
          <a:p>
            <a:pPr marL="0" lvl="0" indent="0" algn="just">
              <a:buNone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- реконструированы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животноводческие помещения в с. Тарханы,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 </a:t>
            </a:r>
            <a:r>
              <a:rPr lang="ru-RU" sz="1600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Дасаево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16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 Русское </a:t>
            </a:r>
            <a:r>
              <a:rPr lang="ru-RU" sz="16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Караево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 algn="just">
              <a:buNone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- смонтирован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зерноочистительный комплекс по первичной очистке зерна  мощностью до 100 тонн в час в с. Булаево.</a:t>
            </a:r>
          </a:p>
          <a:p>
            <a:pPr marL="0" lvl="0" indent="0" algn="just">
              <a:buNone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- построен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животноводческий  комплекс  по  разведению КРС  по технологии мясного скотоводства на 1000 голов в  ООО «Подсобное хозяйство»  село Пурдошки. </a:t>
            </a:r>
          </a:p>
          <a:p>
            <a:pPr marL="0" lvl="0" indent="0" algn="just">
              <a:buNone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- в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Старый Ковыляй построена семейная роботизированная животноводческая  ферма на 120 голов молочного направления.</a:t>
            </a:r>
          </a:p>
          <a:p>
            <a:pPr marL="0" lvl="0" indent="0" algn="just">
              <a:buNone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- в 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Урей  начал функционировать цех по переработке молока производительностью 20 тонн в сутки. 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256606337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ru-RU" sz="1800" b="1" dirty="0"/>
              <a:t>Инвестиции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20000"/>
              </a:lnSpc>
            </a:pPr>
            <a:endParaRPr lang="ru-RU" sz="19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национального проекта «Малый и средний бизнес и поддержка индивидуальной предпринимательской  инициативы»  грант на поддержку КФХ - «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Агростартап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получен:</a:t>
            </a:r>
          </a:p>
          <a:p>
            <a:pPr algn="just">
              <a:lnSpc>
                <a:spcPct val="120000"/>
              </a:lnSpc>
            </a:pP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КФХ 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Турнаев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С.И</a:t>
            </a: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.»; КФХ 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«Поздняков Ш.Ш</a:t>
            </a: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.»;КФХ 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«Лебедев Б.В</a:t>
            </a: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.». </a:t>
            </a:r>
            <a:endParaRPr lang="ru-RU" sz="19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Грант 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развитие материально-технической базы сельскохозяйственных  потребительских кооперативов </a:t>
            </a: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получены: СПССК 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Старт».</a:t>
            </a:r>
            <a:endParaRPr lang="ru-RU" sz="19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20000"/>
              </a:lnSpc>
            </a:pP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Построена семейная животноводческая ферма на 50 голов дойных коров с телятником   в д. 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Козловка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КФХ «Резчиков А.Д.».</a:t>
            </a:r>
          </a:p>
          <a:p>
            <a:pPr marL="285750" lvl="0" indent="-285750" algn="just">
              <a:lnSpc>
                <a:spcPct val="120000"/>
              </a:lnSpc>
            </a:pP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 убойный пункт в д. 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Козловка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КФХ «Резчиков А.Д.».</a:t>
            </a:r>
          </a:p>
          <a:p>
            <a:pPr marL="285750" lvl="0" indent="-285750" algn="just">
              <a:lnSpc>
                <a:spcPct val="120000"/>
              </a:lnSpc>
            </a:pP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2020г. в д. 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Козловка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начал функционировать цех по переработке молока производительностью 3 тонны в сутки. </a:t>
            </a:r>
          </a:p>
          <a:p>
            <a:pPr marL="285750" lvl="0" indent="-285750" algn="just">
              <a:lnSpc>
                <a:spcPct val="120000"/>
              </a:lnSpc>
            </a:pP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 д. Большое Татарское 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Караево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построена конеферма КФХ «Поздняков Ш.Ш.».</a:t>
            </a:r>
          </a:p>
          <a:p>
            <a:pPr marL="285750" lvl="0" indent="-285750" algn="just">
              <a:lnSpc>
                <a:spcPct val="120000"/>
              </a:lnSpc>
            </a:pP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с. Бабеево КФХ «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Турнаев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С.И.» приобрел племенной скот для разведения крупного рогатого скота мясного направления.</a:t>
            </a:r>
          </a:p>
          <a:p>
            <a:pPr marL="285750" lvl="0" indent="-285750" algn="just">
              <a:lnSpc>
                <a:spcPct val="120000"/>
              </a:lnSpc>
            </a:pP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г. 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Темникове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КФХ «Лебедев Б.В.» приобрел пчелосемьи на развитие пчеловодства.</a:t>
            </a:r>
          </a:p>
          <a:p>
            <a:pPr>
              <a:lnSpc>
                <a:spcPct val="12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5849094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85800"/>
          </a:xfrm>
        </p:spPr>
        <p:txBody>
          <a:bodyPr/>
          <a:lstStyle/>
          <a:p>
            <a:r>
              <a:rPr lang="ru-RU" sz="1800" b="1" dirty="0" smtClean="0"/>
              <a:t>Строительство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>
            <a:normAutofit/>
          </a:bodyPr>
          <a:lstStyle/>
          <a:p>
            <a:pPr algn="just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       За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последние 5 лет введено в эксплуатацию более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20919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кв. метров жилья. В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2021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г. общий объем ввода жилья (с учетом индивидуального жилищного строительства) составил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4286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кв. метров.</a:t>
            </a:r>
          </a:p>
          <a:p>
            <a:pPr algn="just"/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0737854"/>
              </p:ext>
            </p:extLst>
          </p:nvPr>
        </p:nvGraphicFramePr>
        <p:xfrm>
          <a:off x="4800600" y="2286000"/>
          <a:ext cx="37338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3591450"/>
              </p:ext>
            </p:extLst>
          </p:nvPr>
        </p:nvGraphicFramePr>
        <p:xfrm>
          <a:off x="457200" y="2362200"/>
          <a:ext cx="4343400" cy="3124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9644667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09600"/>
          </a:xfrm>
        </p:spPr>
        <p:txBody>
          <a:bodyPr/>
          <a:lstStyle/>
          <a:p>
            <a:r>
              <a:rPr lang="ru-RU" sz="1800" b="1" dirty="0" smtClean="0"/>
              <a:t>Образование  и культура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/>
          </a:bodyPr>
          <a:lstStyle/>
          <a:p>
            <a:pPr algn="just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В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Темниковском районе  функционирует 8 общеобразовательных учреждения, в которых обучается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1060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учащихся. Число дошкольных образовательных 4 единиц.  Численность детей, посещающих дошкольные образовательные учреждения,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2021-2022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учебный год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296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человек. В Темниковском районе функционирует МБУ ДО «Центр внешкольной работы Темниковского района». </a:t>
            </a:r>
          </a:p>
          <a:p>
            <a:pPr algn="just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Среднее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специальное образование можно получить в  Темниковском сельскохозяйственном и медицинском колледжах. </a:t>
            </a:r>
          </a:p>
          <a:p>
            <a:pPr algn="just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В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</a:t>
            </a:r>
            <a:r>
              <a:rPr lang="ru-RU" sz="16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Темникове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расположены объекты исторического и культурного наследия федерального (общероссийского) значения. Среди них можно отметить историко-краеведческий музей имени адмирала Ф.Ф. Ушакова. В этом здании располагался госпиталь для участников Отечественной войны 1812 года, организованный и действовавший на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Ф.Ф. Ушакова и Темниковского священника </a:t>
            </a:r>
            <a:r>
              <a:rPr lang="ru-RU" sz="16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Асинкрита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Иванова; Здание городской управы, конец 19 в.; Больницу им. А.И. </a:t>
            </a:r>
            <a:r>
              <a:rPr lang="ru-RU" sz="16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Рудявского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старый корпус которой был построен в 1904 году.</a:t>
            </a:r>
          </a:p>
          <a:p>
            <a:endParaRPr lang="ru-RU" dirty="0"/>
          </a:p>
        </p:txBody>
      </p:sp>
      <p:pic>
        <p:nvPicPr>
          <p:cNvPr id="4" name="Рисунок 3" descr="D:\Документы\Мои документы\Мои рисунки\темников\080414_01511657086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343400"/>
            <a:ext cx="3505199" cy="220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C:\Users\1\AppData\Local\Microsoft\Windows\Temporary Internet Files\Content.Word\getImage (3)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2" t="7373" r="6341"/>
          <a:stretch/>
        </p:blipFill>
        <p:spPr bwMode="auto">
          <a:xfrm>
            <a:off x="4724400" y="4343400"/>
            <a:ext cx="3886200" cy="22098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18843986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/>
          <a:lstStyle/>
          <a:p>
            <a:r>
              <a:rPr lang="ru-RU" sz="1800" b="1" dirty="0" smtClean="0"/>
              <a:t>Спорт  </a:t>
            </a:r>
            <a:r>
              <a:rPr lang="ru-RU" sz="1800" b="1" dirty="0"/>
              <a:t>и </a:t>
            </a:r>
            <a:r>
              <a:rPr lang="ru-RU" sz="1800" b="1" dirty="0" smtClean="0"/>
              <a:t>туризм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занятий физической культурой и спортом в районе созданы и создаются все необходимые условия. Функционирует Физкультурно-оздоровительный комплекс, МБУ ДО "Детская юношеская спортивная школа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". Численность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занимающихся в детско-юношеской спортивной школе в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 составила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394 человека. В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настоящее время 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занимаются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физической культурой и спортом 4262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жителей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района с 2018 г. функционирует Туристско-информационный центр.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задачей стало формирование отношений с другими организациями в городе, задействованными в сфере туризма (с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Темниковским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историко-краеведческим музеем им. Ф.Ф. Ушакова, ФГБУ «Мордовский государственный природный заповедник им. П.Г. Смидовича»,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Санаксарским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мужским монастырем и др.).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Разработаны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новых туристических маршрута по имеющимся в районе объектам. Взрослые туры: «Гастрономический тур трёх культур» и «По следам Ушакова» и два детских тура. Интерес к городу возрос, и количество экскурсий тоже увеличилось. Разработан бренд г. Темников. Созданы аккаунты в социальных сетях с постоянным обновлением информации, проводятся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промо-мероприятия. На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момент туристический потенциал г.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Темникова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развивается в 4-х направлениях: паломнический/религиозный, этнический (показ культуры народов проживающих на территории), исторический (купечество, старина) и экологический (природа Темниковского района, Мордовский государственный природный заповедник им. П.Г. Смидовича). Создаются новые предложения для туристов: мастер-классы, игры, викторины, прорабатываются интерактивные возможности. Ведется постоянная работа по благоустройству существующих мест туристического посещения (Этно-дома «Русский», «Мордовский», «Татарский», «Дом Молочника»,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Санаксарский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мужской монастырь, Темниковский краеведческий музей имени Ф.Ф. Ушакова, Мордовский заповедник имени. П.Г. Смидовича, усадьба Адмирала Ушакова,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Монаховский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родник, Сероводородный родник, центральная историческая часть города,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Емашевская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роща, с.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Жегалово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«База игры в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Лазертаг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»).В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 число обслуженных экскурсантов составило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34710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человека.</a:t>
            </a:r>
          </a:p>
        </p:txBody>
      </p:sp>
    </p:spTree>
    <p:extLst>
      <p:ext uri="{BB962C8B-B14F-4D97-AF65-F5344CB8AC3E}">
        <p14:creationId xmlns:p14="http://schemas.microsoft.com/office/powerpoint/2010/main" val="1405202580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/>
          <a:lstStyle/>
          <a:p>
            <a:r>
              <a:rPr lang="ru-RU" sz="1800" b="1" dirty="0" smtClean="0"/>
              <a:t>Туристический потенциал</a:t>
            </a:r>
            <a:endParaRPr lang="ru-RU" sz="18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457200" y="609600"/>
            <a:ext cx="4041648" cy="5516880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данный момент туристический потенциал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г.Темникова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развивается в 4-х направлениях: паломнический/религиозный, этнический (показ культуры народов проживающих на территории), исторический (купечество, старина) и экологический (природа Темниковского района, Мордовский государственный природный заповедник им. П.Г. Смидовича).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Создаются новые предложения для туристов: мастер-классы,	игры,	викторины, прорабатываются интерактивные возможности.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Ведется постоянная работа по благоустройству существующих мест туристического посещения.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Места	туристического	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посещения:</a:t>
            </a:r>
          </a:p>
          <a:p>
            <a:pPr marL="0" indent="0" algn="just">
              <a:buNone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Этно-дома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«Русский»,	«Мордовский»,	«Татарский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«Дом Молочника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 algn="just">
              <a:buNone/>
            </a:pP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Санаксарский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мужской монастырь, Темниковский краеведческий музей имени Ф.Ф. Ушакова, Мордовский заповедник имени. П.Г. Смидовича, усадьба Адмирала Ушакова,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Монаховский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родник, Сероводородный родник, центральная историческая часть города,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Емашевская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роща,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с.Жегалово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«База игры в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Лазертаг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endParaRPr lang="ru-RU" sz="1400" dirty="0"/>
          </a:p>
        </p:txBody>
      </p:sp>
      <p:pic>
        <p:nvPicPr>
          <p:cNvPr id="7" name="image7.jpeg" descr="https://pp.userapi.com/c849124/v849124169/1a83fe/tOsLlOxuEsA.jpg"/>
          <p:cNvPicPr>
            <a:picLocks noGrp="1"/>
          </p:cNvPicPr>
          <p:nvPr>
            <p:ph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4705350" y="400050"/>
            <a:ext cx="3124200" cy="1676400"/>
          </a:xfrm>
          <a:prstGeom prst="rect">
            <a:avLst/>
          </a:prstGeom>
        </p:spPr>
      </p:pic>
      <p:pic>
        <p:nvPicPr>
          <p:cNvPr id="8" name="image8.jpeg" descr="https://sun7-3.userapi.com/c855324/v855324169/5418b/yhKlTteNvdw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00800" y="2057400"/>
            <a:ext cx="2612390" cy="1610678"/>
          </a:xfrm>
          <a:prstGeom prst="rect">
            <a:avLst/>
          </a:prstGeom>
        </p:spPr>
      </p:pic>
      <p:pic>
        <p:nvPicPr>
          <p:cNvPr id="9" name="image9.jpeg" descr="https://sun7-4.userapi.com/c855228/v855228169/546fd/Ao4G3z5Wv4Q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24400" y="3581400"/>
            <a:ext cx="2948940" cy="1600200"/>
          </a:xfrm>
          <a:prstGeom prst="rect">
            <a:avLst/>
          </a:prstGeom>
        </p:spPr>
      </p:pic>
      <p:pic>
        <p:nvPicPr>
          <p:cNvPr id="10" name="image10.jpeg" descr="https://sun7-4.userapi.com/c854128/v854128169/5538d/4SlDxzXeJdc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864860" y="5105400"/>
            <a:ext cx="3148330" cy="1647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311625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/>
          <a:lstStyle/>
          <a:p>
            <a:r>
              <a:rPr lang="ru-RU" sz="1800" b="1" dirty="0"/>
              <a:t>Инвестиционные ниши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648200" y="381000"/>
            <a:ext cx="4038600" cy="58674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                          </a:t>
            </a:r>
            <a:endParaRPr lang="ru-RU" sz="4800" b="1" dirty="0" smtClean="0">
              <a:solidFill>
                <a:srgbClr val="7030A0"/>
              </a:solidFill>
            </a:endParaRPr>
          </a:p>
          <a:p>
            <a:endParaRPr lang="ru-RU" dirty="0">
              <a:solidFill>
                <a:srgbClr val="0070C0"/>
              </a:solidFill>
            </a:endParaRPr>
          </a:p>
          <a:p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ФИТНЕС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-КЛУБА</a:t>
            </a:r>
          </a:p>
          <a:p>
            <a:endParaRPr lang="ru-RU" sz="31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ИНВЕСТИЦИОННОЙ 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НИШИ</a:t>
            </a:r>
          </a:p>
          <a:p>
            <a:pPr marL="0" indent="0">
              <a:buNone/>
            </a:pPr>
            <a:r>
              <a:rPr lang="ru-RU" sz="4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услуг фитнес-клуба в </a:t>
            </a: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год:  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1 200,0 тыс. руб.</a:t>
            </a: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Потенциальное количество посещений </a:t>
            </a: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год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 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14 400 посещений</a:t>
            </a: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текущей момент в г. </a:t>
            </a:r>
            <a:r>
              <a:rPr lang="ru-RU" sz="4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Темникове</a:t>
            </a: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отсутствует фитнес-клуб. </a:t>
            </a: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бывшего спортивного зала, расположенного по адресу: Республика Мордовия, г. Темников, ул. Коммунистическая, </a:t>
            </a:r>
            <a:r>
              <a:rPr lang="ru-RU" sz="4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д.8а;</a:t>
            </a: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площадь: 102,2 </a:t>
            </a:r>
            <a:r>
              <a:rPr lang="ru-RU" sz="4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4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25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5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4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4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endParaRPr lang="ru-RU" sz="3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ПАНСИОНАТА ДЛЯ </a:t>
            </a:r>
          </a:p>
          <a:p>
            <a:pPr marL="0" indent="0">
              <a:buNone/>
            </a:pPr>
            <a:r>
              <a:rPr lang="ru-RU" sz="3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ПЕНИСИОНЕРОВ</a:t>
            </a: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ИНВЕСТИЦИОННОЙ НИШИ</a:t>
            </a:r>
          </a:p>
          <a:p>
            <a:pPr marL="0" indent="0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койко-мест: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 койко-мест</a:t>
            </a:r>
          </a:p>
          <a:p>
            <a:pPr marL="0" indent="0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Потенциальная выручка в год: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850,0 тыс. руб.</a:t>
            </a: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текущей момент в районе отсутствует социальный центр.</a:t>
            </a:r>
          </a:p>
          <a:p>
            <a:pPr marL="0" indent="0" algn="just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бывшей школы, расположенное по адресу: Республика Мордовия, Темниковский район, с. </a:t>
            </a:r>
            <a:r>
              <a:rPr lang="ru-RU" sz="4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Лаврентьево</a:t>
            </a: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ул. </a:t>
            </a:r>
            <a:r>
              <a:rPr lang="ru-RU" sz="4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Бугорская</a:t>
            </a: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д.9;</a:t>
            </a:r>
          </a:p>
          <a:p>
            <a:pPr marL="0" indent="0" algn="just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площадь: 527,7 </a:t>
            </a:r>
            <a:r>
              <a:rPr lang="ru-RU" sz="4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81000" y="381000"/>
            <a:ext cx="4041648" cy="6019800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ru-RU" sz="4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ПЕРЕРАБОТКА </a:t>
            </a: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ОВОЩЕЙ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ФРУКТОВ</a:t>
            </a:r>
          </a:p>
          <a:p>
            <a:pPr marL="0" indent="0">
              <a:buNone/>
            </a:pPr>
            <a:endParaRPr lang="ru-RU" sz="31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ИНВЕСТИЦИОННОЙ НИШИ</a:t>
            </a:r>
          </a:p>
          <a:p>
            <a:pPr marL="0" indent="0">
              <a:buNone/>
            </a:pPr>
            <a:r>
              <a:rPr lang="ru-RU" sz="31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</a:t>
            </a: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продаж на территории района в </a:t>
            </a:r>
            <a:r>
              <a:rPr lang="ru-RU" sz="31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год:   </a:t>
            </a: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200,0 тыс. руб.</a:t>
            </a:r>
            <a:endParaRPr lang="ru-RU" sz="31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Потенциальная емкость рынка сбыта в </a:t>
            </a:r>
            <a:r>
              <a:rPr lang="ru-RU" sz="31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год:   </a:t>
            </a: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000,0 тыс. руб.</a:t>
            </a:r>
            <a:endParaRPr lang="ru-RU" sz="31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текущей момент в районе отсутствует </a:t>
            </a:r>
            <a:r>
              <a:rPr lang="ru-RU" sz="31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предприятие </a:t>
            </a: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переработке овощей, фруктов. </a:t>
            </a: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бывшего овощесушильного завода, расположенного по адресу: Республика Мордовия, г. Темников, ул. </a:t>
            </a:r>
            <a:r>
              <a:rPr lang="ru-RU" sz="31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Заводская,д.20;</a:t>
            </a:r>
            <a:endParaRPr lang="ru-RU" sz="31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площадь: 2147,8 </a:t>
            </a:r>
            <a:r>
              <a:rPr lang="ru-RU" sz="31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31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ГОСТИНИЦЫ</a:t>
            </a:r>
          </a:p>
          <a:p>
            <a:pPr marL="0" indent="0">
              <a:buNone/>
            </a:pPr>
            <a:endParaRPr lang="ru-RU" sz="40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ИНВЕСТИЦИОННОЙ НИШИ</a:t>
            </a:r>
          </a:p>
          <a:p>
            <a:pPr marL="0" indent="0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койко-мест: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 койко-мест</a:t>
            </a:r>
          </a:p>
          <a:p>
            <a:pPr marL="0" indent="0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Потенциальная выручка в год: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850,0 тыс. руб.</a:t>
            </a: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текущей момент в г. </a:t>
            </a:r>
            <a:r>
              <a:rPr lang="ru-RU" sz="31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Темникове</a:t>
            </a: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имеется одна гостиница на 16 койко-мест.</a:t>
            </a: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участок, расположенный по адресу: Республика Мордовия, г. Темников, ул. Гражданская, д.8;</a:t>
            </a:r>
          </a:p>
          <a:p>
            <a:pPr marL="0" indent="0" algn="just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площадь: 940 </a:t>
            </a:r>
            <a:r>
              <a:rPr lang="ru-RU" sz="31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dirty="0"/>
          </a:p>
        </p:txBody>
      </p:sp>
      <p:pic>
        <p:nvPicPr>
          <p:cNvPr id="5" name="Picture 2" descr="http://www.storecalc.com/wp-content/uploads/2017/05/morozilnye_kamery5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43"/>
          <a:stretch/>
        </p:blipFill>
        <p:spPr bwMode="auto">
          <a:xfrm>
            <a:off x="1952626" y="381000"/>
            <a:ext cx="2286000" cy="1473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avatars.mds.yandex.net/get-pdb/38069/7328f33d-0688-4b38-b2d9-079546e89392/s1200?webp=fals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80999"/>
            <a:ext cx="2286000" cy="1473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onedollartrips.ru/wp-content/uploads/2018/11/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6" y="3505200"/>
            <a:ext cx="22479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asi.ru/upload/iblock/ec4/0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467100"/>
            <a:ext cx="1981200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80947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57200"/>
          </a:xfrm>
        </p:spPr>
        <p:txBody>
          <a:bodyPr/>
          <a:lstStyle/>
          <a:p>
            <a:r>
              <a:rPr lang="ru-RU" sz="1800" b="1" dirty="0"/>
              <a:t>Инвестиционные ниши</a:t>
            </a:r>
            <a:endParaRPr lang="ru-RU" sz="1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1066800"/>
          </a:xfrm>
        </p:spPr>
        <p:txBody>
          <a:bodyPr/>
          <a:lstStyle/>
          <a:p>
            <a:pPr algn="l"/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ПРОИЗВОДСТВО </a:t>
            </a:r>
          </a:p>
          <a:p>
            <a:pPr algn="l"/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НАПИТКОВ</a:t>
            </a:r>
          </a:p>
          <a:p>
            <a:pPr algn="l"/>
            <a:endParaRPr lang="ru-RU" sz="12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8200" y="533400"/>
            <a:ext cx="4041775" cy="1143000"/>
          </a:xfrm>
        </p:spPr>
        <p:txBody>
          <a:bodyPr/>
          <a:lstStyle/>
          <a:p>
            <a:pPr algn="l"/>
            <a:r>
              <a:rPr lang="ru-RU" sz="1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ПРОИЗВОДСТВО </a:t>
            </a:r>
          </a:p>
          <a:p>
            <a:pPr algn="l"/>
            <a:r>
              <a:rPr lang="ru-RU" sz="1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ЧИПСОВ</a:t>
            </a:r>
          </a:p>
          <a:p>
            <a:pPr algn="l"/>
            <a:endParaRPr lang="ru-RU" sz="1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4041648" cy="45262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ИНВЕСТИЦИОННОЙ НИШИ</a:t>
            </a:r>
          </a:p>
          <a:p>
            <a:pPr marL="0" indent="0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производства  напитков в год: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36,0 тыс. дал.</a:t>
            </a:r>
          </a:p>
          <a:p>
            <a:pPr marL="0" indent="0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Потенциальная емкость рынка сбыта в год: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835,0 тыс. руб.</a:t>
            </a:r>
          </a:p>
          <a:p>
            <a:pPr marL="0" indent="0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текущей момент в районе отсутствует предприятие по производству напитков. </a:t>
            </a:r>
          </a:p>
          <a:p>
            <a:pPr marL="0" indent="0" algn="just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участок, расположенный по адресу: Республика Мордовия, г. Темников, ул. Интернациональная, д. 59а;</a:t>
            </a:r>
          </a:p>
          <a:p>
            <a:pPr marL="0" indent="0" algn="just">
              <a:buNone/>
            </a:pPr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площадь: 1,35 га.    </a:t>
            </a:r>
          </a:p>
          <a:p>
            <a:pPr marL="0" indent="0">
              <a:buNone/>
            </a:pPr>
            <a:endParaRPr lang="ru-RU" sz="10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ОРАГНИЗАЦИЯ </a:t>
            </a:r>
          </a:p>
          <a:p>
            <a:pPr marL="0" indent="0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ПАНСИОНАТА </a:t>
            </a:r>
            <a:endParaRPr lang="ru-RU" sz="1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ПОЖИЛЫХ</a:t>
            </a:r>
          </a:p>
          <a:p>
            <a:pPr marL="0" indent="0">
              <a:buNone/>
            </a:pPr>
            <a:endParaRPr lang="ru-RU" sz="1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0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</a:t>
            </a: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ИНВЕСТИЦИОННОЙ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НИШИ</a:t>
            </a:r>
          </a:p>
          <a:p>
            <a:pPr marL="0" lvl="0" indent="0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Количество </a:t>
            </a:r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койко-мест: </a:t>
            </a: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140 койко-мест</a:t>
            </a:r>
            <a:endParaRPr lang="ru-RU" sz="1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Потенциальная численность </a:t>
            </a:r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пенсионеров: </a:t>
            </a: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140 чел.</a:t>
            </a:r>
            <a:endParaRPr lang="ru-RU" sz="1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На текущей момент в районе отсутствует пансионат для </a:t>
            </a:r>
          </a:p>
          <a:p>
            <a:pPr marL="0" indent="0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пожилых.</a:t>
            </a:r>
          </a:p>
          <a:p>
            <a:pPr marL="0" indent="0" algn="just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здание бывшей школы, расположенное по адресу: Республика Мордовия, Темниковский район, с. Бабеево, ул. Школьная, д.5</a:t>
            </a:r>
          </a:p>
          <a:p>
            <a:pPr marL="0" indent="0" algn="just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общая площадь: 1176,3 </a:t>
            </a:r>
            <a:r>
              <a:rPr lang="ru-RU" sz="1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lang="ru-RU" sz="1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1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4672584" y="1600201"/>
            <a:ext cx="4090416" cy="37338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ru-RU" sz="22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2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ИНВЕСТИЦИОННОЙ НИШИ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производства  чипсов в </a:t>
            </a:r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год: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18,5 тыс. тон</a:t>
            </a:r>
            <a:endParaRPr lang="ru-RU" sz="22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Потенциальная емкость рынка сбыта в </a:t>
            </a:r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год: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235,0 тыс. руб.</a:t>
            </a:r>
            <a:endParaRPr lang="ru-RU" sz="22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 algn="just">
              <a:buNone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текущей момент в районе отсутствует предприятие по производству чипсов. </a:t>
            </a:r>
          </a:p>
          <a:p>
            <a:pPr marL="0" indent="0" algn="just">
              <a:buNone/>
            </a:pP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участок, расположенный по адресу: Республика Мордовия, г. Темников, ул. Интернациональная, д. 59а;</a:t>
            </a:r>
          </a:p>
          <a:p>
            <a:pPr marL="0" indent="0" algn="just">
              <a:buNone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площадь: 1,35 га.</a:t>
            </a:r>
          </a:p>
          <a:p>
            <a:pPr marL="0" indent="0">
              <a:buNone/>
            </a:pPr>
            <a:endParaRPr lang="ru-RU" sz="48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https://raps54.ru/static/news/public-catering/130/1611201817170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62"/>
          <a:stretch/>
        </p:blipFill>
        <p:spPr bwMode="auto">
          <a:xfrm>
            <a:off x="2438400" y="323529"/>
            <a:ext cx="1962151" cy="1255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cdn1.img.sputnik-georgia.com/images/23005/02/2300502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53666"/>
            <a:ext cx="2020260" cy="116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www.vladykino-nn.ru/upload/iblock/589/589d294dce9db314c02bafcfbdf89f0f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400426"/>
            <a:ext cx="2057400" cy="120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286805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/>
          <a:lstStyle/>
          <a:p>
            <a:r>
              <a:rPr lang="ru-RU" sz="1800" b="1" dirty="0" smtClean="0"/>
              <a:t>Перспективные для инвестиций земельные участки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648200" y="1066800"/>
            <a:ext cx="4038600" cy="5059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Темниковский  район, г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Темников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ул.Интернациональная,д.59А</a:t>
            </a:r>
          </a:p>
          <a:p>
            <a:pPr marL="0" indent="0"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номер: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13:19:0101009:1</a:t>
            </a:r>
          </a:p>
          <a:p>
            <a:pPr marL="0" indent="0"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Площадь: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0,5 га</a:t>
            </a:r>
          </a:p>
          <a:p>
            <a:pPr marL="0" indent="0"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емли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населенных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пунктов </a:t>
            </a:r>
          </a:p>
          <a:p>
            <a:pPr marL="0" indent="0"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Разрешенное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использование:  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ля промышленных объектов</a:t>
            </a:r>
          </a:p>
          <a:p>
            <a:pPr marL="0" indent="0"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Правообладатель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образование Темниковский муниципальный район</a:t>
            </a:r>
          </a:p>
        </p:txBody>
      </p:sp>
      <p:sp>
        <p:nvSpPr>
          <p:cNvPr id="7" name="Овал 6"/>
          <p:cNvSpPr/>
          <p:nvPr/>
        </p:nvSpPr>
        <p:spPr>
          <a:xfrm>
            <a:off x="1763688" y="1828800"/>
            <a:ext cx="1436712" cy="76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pic>
        <p:nvPicPr>
          <p:cNvPr id="8" name="Рисунок 7"/>
          <p:cNvPicPr/>
          <p:nvPr/>
        </p:nvPicPr>
        <p:blipFill rotWithShape="1">
          <a:blip r:embed="rId2"/>
          <a:srcRect t="10806" r="8203" b="4396"/>
          <a:stretch/>
        </p:blipFill>
        <p:spPr bwMode="auto">
          <a:xfrm>
            <a:off x="304800" y="3581400"/>
            <a:ext cx="4267199" cy="2819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Объект 8"/>
          <p:cNvPicPr>
            <a:picLocks noGrp="1"/>
          </p:cNvPicPr>
          <p:nvPr>
            <p:ph sz="quarter" idx="13"/>
          </p:nvPr>
        </p:nvPicPr>
        <p:blipFill rotWithShape="1">
          <a:blip r:embed="rId3"/>
          <a:srcRect t="12637" r="7894" b="5129"/>
          <a:stretch/>
        </p:blipFill>
        <p:spPr bwMode="auto">
          <a:xfrm>
            <a:off x="304800" y="990601"/>
            <a:ext cx="4267199" cy="25717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09579678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/>
          <a:lstStyle/>
          <a:p>
            <a:r>
              <a:rPr lang="ru-RU" sz="1800" b="1" dirty="0" smtClean="0"/>
              <a:t>Перспективные для инвестиций земельные участки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648200" y="685800"/>
            <a:ext cx="4038600" cy="544036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Темниковский  район,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Русское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Тювеево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ул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Студенческая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д.1В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Кадастровый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номер: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13:19:0208008:38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Площадь: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1,449 га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ля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учебных целей</a:t>
            </a:r>
            <a:endParaRPr lang="ru-RU" sz="16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Разрешенное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использование:  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ля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размещения производственных зданий, строений,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сооружений</a:t>
            </a:r>
          </a:p>
          <a:p>
            <a:pPr marL="0" indent="0">
              <a:lnSpc>
                <a:spcPct val="110000"/>
              </a:lnSpc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Правообладатель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образование Темниковский муниципальный район</a:t>
            </a:r>
          </a:p>
        </p:txBody>
      </p:sp>
      <p:pic>
        <p:nvPicPr>
          <p:cNvPr id="5" name="Объект 4"/>
          <p:cNvPicPr>
            <a:picLocks noGrp="1"/>
          </p:cNvPicPr>
          <p:nvPr>
            <p:ph sz="quarter" idx="13"/>
          </p:nvPr>
        </p:nvPicPr>
        <p:blipFill rotWithShape="1">
          <a:blip r:embed="rId2"/>
          <a:srcRect t="11556" b="4930"/>
          <a:stretch/>
        </p:blipFill>
        <p:spPr bwMode="auto">
          <a:xfrm>
            <a:off x="365125" y="3200400"/>
            <a:ext cx="3902074" cy="2819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3"/>
          <a:srcRect l="15145" t="23810" r="20876" b="17582"/>
          <a:stretch/>
        </p:blipFill>
        <p:spPr bwMode="auto">
          <a:xfrm>
            <a:off x="304800" y="571500"/>
            <a:ext cx="3962399" cy="26289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03410405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228600"/>
          </a:xfrm>
        </p:spPr>
        <p:txBody>
          <a:bodyPr/>
          <a:lstStyle/>
          <a:p>
            <a:pPr algn="just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Древнейший город Мордовии Темников - победитель Всероссийского конкурса проектов комфортной городской среды в малых городах и исторических поселениях в номинации «Малые города с численностью населения до 10 тыс. человек. Размер Гранта на реализацию проекта «Благоустройство центральной части города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Темникова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составил 30 млн. рублей. </a:t>
            </a:r>
          </a:p>
          <a:p>
            <a:endParaRPr lang="ru-RU" sz="1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2133600"/>
          </a:xfrm>
        </p:spPr>
        <p:txBody>
          <a:bodyPr/>
          <a:lstStyle/>
          <a:p>
            <a:endParaRPr lang="ru-RU" sz="14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2019 году реализован проект Темниковского городского поселения «Благоустройство центральной части города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Темникова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включающий комплекс благоустраиваемых общественных территорий: историческая часть города, парк культуры и отдыха, аллея молодоженов, аллея Славы, центральная площадь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4672584" y="3733800"/>
            <a:ext cx="4041648" cy="2392235"/>
          </a:xfrm>
        </p:spPr>
        <p:txBody>
          <a:bodyPr>
            <a:normAutofit fontScale="85000" lnSpcReduction="20000"/>
          </a:bodyPr>
          <a:lstStyle/>
          <a:p>
            <a:pPr marL="180975" indent="0" algn="just">
              <a:buFont typeface="Wingdings 2" pitchFamily="18" charset="2"/>
              <a:buNone/>
            </a:pP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Комплекс  благоустраиваемых общественных  территорий </a:t>
            </a:r>
          </a:p>
          <a:p>
            <a:pPr marL="180975" indent="0" algn="just">
              <a:buFont typeface="Wingdings 2" pitchFamily="18" charset="2"/>
              <a:buNone/>
            </a:pP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города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Темникова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расположен в его центральной части. </a:t>
            </a:r>
          </a:p>
          <a:p>
            <a:pPr marL="180975" indent="0">
              <a:buFont typeface="Wingdings 2" pitchFamily="18" charset="2"/>
              <a:buNone/>
            </a:pP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Территория проектирования  состоит из 5-ти функциональных зон: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  <a:p>
            <a:pPr indent="0">
              <a:buFont typeface="Wingdings" pitchFamily="2" charset="2"/>
              <a:buChar char="q"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Историческая часть города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  <a:p>
            <a:pPr indent="0">
              <a:buFont typeface="Wingdings" pitchFamily="2" charset="2"/>
              <a:buChar char="q"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Темниковский парк культуры и отдыха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  <a:p>
            <a:pPr indent="0">
              <a:buFont typeface="Wingdings" pitchFamily="2" charset="2"/>
              <a:buChar char="q"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Аллея молодоженов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  <a:p>
            <a:pPr indent="0">
              <a:buFont typeface="Wingdings" pitchFamily="2" charset="2"/>
              <a:buChar char="q"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Аллея Славы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  <a:p>
            <a:pPr indent="0">
              <a:buFont typeface="Wingdings" pitchFamily="2" charset="2"/>
              <a:buChar char="q"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Центральная площадь.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  <a:p>
            <a:endParaRPr lang="ru-RU" sz="1600" dirty="0"/>
          </a:p>
        </p:txBody>
      </p:sp>
      <p:pic>
        <p:nvPicPr>
          <p:cNvPr id="7" name="Picture 2" descr="C:\Users\1\Desktop\121319_00883630589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981200"/>
            <a:ext cx="3962400" cy="3157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81000" y="4953000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Располагаясь последовательно друг за другом, функциональные составляющие городской среды  в целом образуют замкнутое «кольцо» – сердце старинного живописного города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Темникова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окруженного разнообразными пейзажами. </a:t>
            </a:r>
          </a:p>
        </p:txBody>
      </p:sp>
    </p:spTree>
    <p:extLst>
      <p:ext uri="{BB962C8B-B14F-4D97-AF65-F5344CB8AC3E}">
        <p14:creationId xmlns:p14="http://schemas.microsoft.com/office/powerpoint/2010/main" val="815642209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/>
          <a:lstStyle/>
          <a:p>
            <a:r>
              <a:rPr lang="ru-RU" sz="1800" b="1" dirty="0" smtClean="0"/>
              <a:t>Реализованные инвестиционные проекты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7150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объекты:  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целях развития системы дошкольного образования:</a:t>
            </a:r>
          </a:p>
          <a:p>
            <a:pPr marL="0" indent="0" algn="just">
              <a:buNone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в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2016 году произведен ремонт кровли здания, ремонт административного здания в МБУДО «Темниковская ДЮСШ»; 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в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году произведена замена всех окон в МБДОУ «Темниковский детский сад «Золотой петушок».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модернизации системы общего образования проведен капитальный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ремонт: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2016 году проведен ремонт спортивного зала в МБОУ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Пурдошанская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СОШ».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регионального проекта «Развитие системы оказания первичной медико-санитарной помощи»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2020 г. построено 4 фельдшерско-акушерских пункта в с. Старый Город, с. Старый Ковыляй, п.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Ушаковка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д. Русское </a:t>
            </a:r>
            <a:r>
              <a:rPr lang="ru-RU" sz="16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Тювеево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национального проекта «Образование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в 2019 году начал функционировать в БМОУ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Аксельская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СОШ» Центр образования цифрового и гуманитарного профилей «Точка роста»;                                                                                                                                             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	в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г.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новых мест по дополнительному образованию было приобретено оборудование для занятий физической культурой и спортом;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	в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г.  в МБУ «Темниковская СОШ №1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МБУ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«Темниковская СОШ им. Героя Советского Союза А.И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Семикова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 федеральный проект «Цифровая образовательная среда» (ЦОС) (в школу поставлен комплект информационных ресурсов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marL="0" indent="0" algn="just">
              <a:buNone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г. Темниковскому району выделена субсидия на укрепление материально-технической базы образовательных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организаций, в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 числе на капитальный ремонт Темниковской средней общеобразовательной школы № 1 – 40 487,3 тыс. руб., в том числе 32 357,4 тыс. руб. – ФБ, 8089,4 тыс. руб. – РБ, 40,5 тыс. руб.– МБ.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национального проекта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«Успех каждого ребенка»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2021 г. Темниковской школе имени Героя Советского Союза А.И.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Семикова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выделена субсидия на капитальный ремонт спортивного зала 1 911,884 тыс. рублей. </a:t>
            </a:r>
          </a:p>
          <a:p>
            <a:pPr marL="0" indent="0" algn="just">
              <a:buNone/>
            </a:pP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207336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/>
          <a:lstStyle/>
          <a:p>
            <a:r>
              <a:rPr lang="ru-RU" sz="1800" b="1" dirty="0"/>
              <a:t>Реализованные инвестиционные проекты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реализации национального проекта «Цифровая экономика»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проведен высокоскоростной интернет в БМУ "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Аксельская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СОШ",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Аксельском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ФАП; 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2020 г. в МБУ «Темниковская СОШ №1», МБУ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Старогородская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ООШ», в структурном подразделении «Алексеевская НОШ» МБУ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Старогородская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ООШ». </a:t>
            </a:r>
          </a:p>
          <a:p>
            <a:pPr marL="0" indent="0" algn="just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В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национального проекта «Демография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в 2019 году  ГКУ «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защита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 по Темниковскому  району получен 7-ми местный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автомобиль </a:t>
            </a:r>
            <a:r>
              <a:rPr lang="ru-RU" sz="16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Ларгус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доставки на скрининг пожилых людей поселений старше 65 лет.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мероприятий, направленных на развитие культуры 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2016 году проведен ремонт крыши МБУК КДЦ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Аксельский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 в 2019 году установлен памятник Ф.Ф. Ушакову в г. Темников.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реализации регионального проекта «Спорт – норма жизни» 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в г.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Темникове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был установлен на территории стадиона комплект спортивного оборудования для создания малых спортивных площадок на базе центров тестирования Всероссийского физкультурно-спортивного комплекса "Готов к труду и обороне" (ГТО). В рамках этого же проекта, в г.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Темникове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был установлен  хоккейный корт около МБУ ДО «ДЮСШ»  для развития хоккея и массового катания на коньках.  </a:t>
            </a:r>
          </a:p>
        </p:txBody>
      </p:sp>
    </p:spTree>
    <p:extLst>
      <p:ext uri="{BB962C8B-B14F-4D97-AF65-F5344CB8AC3E}">
        <p14:creationId xmlns:p14="http://schemas.microsoft.com/office/powerpoint/2010/main" val="3769158121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r>
              <a:rPr lang="ru-RU" sz="1800" b="1" dirty="0" smtClean="0"/>
              <a:t>Планируемые к реализации инвестиционные проекты</a:t>
            </a:r>
            <a:endParaRPr lang="ru-RU" sz="1800" b="1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711156"/>
              </p:ext>
            </p:extLst>
          </p:nvPr>
        </p:nvGraphicFramePr>
        <p:xfrm>
          <a:off x="457200" y="761998"/>
          <a:ext cx="8305800" cy="57488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58363"/>
                <a:gridCol w="5490612"/>
                <a:gridCol w="1856825"/>
              </a:tblGrid>
              <a:tr h="19180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1</a:t>
                      </a:r>
                      <a:endParaRPr lang="ru-RU" sz="12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Строительство ДК в с. Старый Город 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2022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</a:tr>
              <a:tr h="5675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</a:t>
                      </a:r>
                      <a:endParaRPr lang="ru-RU" sz="12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Строительство автомобильной дороги «с. Старый Город – д. Вещерка» в Темниковском муниципальном районе Республики Мордовия и Вознесенском районе Нижегородской области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2022-2025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</a:tr>
              <a:tr h="3796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3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Газификация Рождество-Богородичного </a:t>
                      </a:r>
                      <a:r>
                        <a:rPr lang="ru-RU" sz="1200" u="none" strike="noStrike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Санаксарского</a:t>
                      </a:r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 монастыря, установка нового котельного оборудования</a:t>
                      </a:r>
                      <a:endParaRPr lang="ru-RU" sz="12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2022-2025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</a:tr>
              <a:tr h="3796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4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Строительство очистных сооружений  в г. Темников Темниковского муниципального района</a:t>
                      </a:r>
                      <a:endParaRPr lang="ru-RU" sz="12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2022-2025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</a:tr>
              <a:tr h="5675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5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Реконструкция здания Темниковского историко-краеведческого музея им. Ф.Ф. Ушакова – филиала ГБУК «Мордовский республиканский объединенный краеведческий музей им. И.Д. Воронина»</a:t>
                      </a:r>
                      <a:endParaRPr lang="ru-RU" sz="12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2022-2025</a:t>
                      </a:r>
                      <a:endParaRPr lang="ru-RU" sz="12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</a:tr>
              <a:tr h="94324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6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Строительство ВМХ-трека в г. темников на земельном участке, ограниченном с северной стороны территорией МБОУ ДОД «Темниковская Детско-юношеская спортивная школа», с южной стороны территорией АЗС, с западной стороны ул. Белинского и с восточной стороны стадионом.</a:t>
                      </a:r>
                      <a:endParaRPr lang="ru-RU" sz="12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2022-2025</a:t>
                      </a:r>
                      <a:endParaRPr lang="ru-RU" sz="12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</a:tr>
              <a:tr h="3796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7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Строительство пожарно-спасательного центра МЧС России и обеспечение его специализированной тяжелой техникой</a:t>
                      </a:r>
                      <a:endParaRPr lang="ru-RU" sz="12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2022-2025</a:t>
                      </a:r>
                      <a:endParaRPr lang="ru-RU" sz="12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</a:tr>
              <a:tr h="45323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8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Благоустройство территории здания администрации в г. Темников Темниковского муниципального района Республики Мордовия</a:t>
                      </a:r>
                      <a:endParaRPr lang="ru-RU" sz="12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2023-2024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</a:tr>
              <a:tr h="3796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9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Строительство центра культурного развития с музейно-просветительским модулем («Ушаков центр»)</a:t>
                      </a:r>
                      <a:endParaRPr lang="ru-RU" sz="12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2023-2025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</a:tr>
              <a:tr h="1506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10</a:t>
                      </a:r>
                      <a:endParaRPr lang="ru-RU" sz="1200" b="0" i="0" u="none" strike="noStrike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Строительство сети пешеходных и велосипедных дорог между объектами туристского показа на территории Темниковского муниципального района с устройством освещения 1. "</a:t>
                      </a:r>
                      <a:r>
                        <a:rPr lang="ru-RU" sz="1200" u="none" strike="noStrike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Турцентр</a:t>
                      </a:r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-Парк Астраханцева- парк 40 лет Победы- </a:t>
                      </a:r>
                      <a:r>
                        <a:rPr lang="ru-RU" sz="1200" u="none" strike="noStrike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автостация</a:t>
                      </a:r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 - парк 50 лет ВЛКСМ -пойма р. Мокша-набережная г. Темников- </a:t>
                      </a:r>
                      <a:r>
                        <a:rPr lang="ru-RU" sz="1200" u="none" strike="noStrike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Турцентр</a:t>
                      </a:r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"   2. "Тур центр -историческая часть города- </a:t>
                      </a:r>
                      <a:r>
                        <a:rPr lang="ru-RU" sz="1200" u="none" strike="noStrike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Санаксарь</a:t>
                      </a:r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-Алексеевка-Лесное </a:t>
                      </a:r>
                      <a:r>
                        <a:rPr lang="ru-RU" sz="1200" u="none" strike="noStrike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Цибаево-Турцентр</a:t>
                      </a:r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. 3. </a:t>
                      </a:r>
                      <a:r>
                        <a:rPr lang="ru-RU" sz="1200" u="none" strike="noStrike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Турцентр</a:t>
                      </a:r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-историческая часть города-музей </a:t>
                      </a:r>
                      <a:r>
                        <a:rPr lang="ru-RU" sz="1200" u="none" strike="noStrike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Воинова-Турцентр</a:t>
                      </a:r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"</a:t>
                      </a:r>
                      <a:endParaRPr lang="ru-RU" sz="12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2024-2026</a:t>
                      </a:r>
                      <a:endParaRPr lang="ru-RU" sz="12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3842" marR="3842" marT="3842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2892566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85800"/>
          </a:xfrm>
        </p:spPr>
        <p:txBody>
          <a:bodyPr/>
          <a:lstStyle/>
          <a:p>
            <a:r>
              <a:rPr lang="ru-RU" sz="1800" b="1" dirty="0" smtClean="0"/>
              <a:t>Контакты</a:t>
            </a:r>
            <a:endParaRPr lang="ru-RU" sz="1800" b="1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81000" y="861218"/>
            <a:ext cx="8458200" cy="538718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И.о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Главы Темниковского муниципального района Республики Мордовия</a:t>
            </a:r>
          </a:p>
          <a:p>
            <a:pPr marL="0" indent="0" algn="ctr">
              <a:buNone/>
            </a:pPr>
            <a:r>
              <a:rPr lang="ru-RU" sz="18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Родайкин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Олег Николаевич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(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834 45)2-60-04;2-22-70;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adm.temnikov@bk.ru</a:t>
            </a:r>
          </a:p>
          <a:p>
            <a:pPr marL="0" indent="0" algn="ctr">
              <a:buNone/>
            </a:pP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Заместитель главы- начальник управления по экономике администрации Темниковского муниципального района Республики Мордовия</a:t>
            </a:r>
          </a:p>
          <a:p>
            <a:pPr marL="0" indent="0" algn="ctr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Шачанина Ирина Владимировна</a:t>
            </a:r>
          </a:p>
          <a:p>
            <a:pPr marL="0" indent="0" algn="ctr">
              <a:buNone/>
            </a:pP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(834 45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2-14-50; </a:t>
            </a:r>
            <a:r>
              <a:rPr lang="en-US" sz="1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9271805040@mail.ru</a:t>
            </a:r>
            <a:endParaRPr lang="ru-RU" sz="18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1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18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18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r">
              <a:buNone/>
            </a:pPr>
            <a:endParaRPr lang="ru-RU" sz="18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Инвестируйте в Темниковский муниципальный район </a:t>
            </a:r>
          </a:p>
          <a:p>
            <a:pPr marL="0" indent="0" algn="ctr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Мордовия!</a:t>
            </a:r>
            <a:endParaRPr lang="ru-RU" sz="18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0"/>
          <a:stretch/>
        </p:blipFill>
        <p:spPr bwMode="auto">
          <a:xfrm>
            <a:off x="209550" y="3124200"/>
            <a:ext cx="283845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3837291"/>
      </p:ext>
    </p:extLst>
  </p:cSld>
  <p:clrMapOvr>
    <a:masterClrMapping/>
  </p:clrMapOvr>
  <p:transition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4347</TotalTime>
  <Words>3067</Words>
  <Application>Microsoft Office PowerPoint</Application>
  <PresentationFormat>Экран (4:3)</PresentationFormat>
  <Paragraphs>418</Paragraphs>
  <Slides>25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7" baseType="lpstr">
      <vt:lpstr>Исполнительная</vt:lpstr>
      <vt:lpstr>Лист</vt:lpstr>
      <vt:lpstr>        </vt:lpstr>
      <vt:lpstr>Обращение и.о. главы Темниковского муниципального района</vt:lpstr>
      <vt:lpstr>    ОБЩИЕ СВЕДЕНИЯ О ТЕМНИКОВСКОМ МУНИЦИПАЛЬНОМ РАЙОНЕ</vt:lpstr>
      <vt:lpstr>Природно-сырьевой потенциал</vt:lpstr>
      <vt:lpstr>Инвестиционные преимущества</vt:lpstr>
      <vt:lpstr>Экономика</vt:lpstr>
      <vt:lpstr>            Развитие агропромышленного комплекса</vt:lpstr>
      <vt:lpstr>Развитие промышленного комплекса</vt:lpstr>
      <vt:lpstr>Развитие малого и среднего предпринимательства</vt:lpstr>
      <vt:lpstr>Кадровый потенциал – учреждения профессионального образования</vt:lpstr>
      <vt:lpstr>Инвестиции</vt:lpstr>
      <vt:lpstr>Инвестиции</vt:lpstr>
      <vt:lpstr>Строительство</vt:lpstr>
      <vt:lpstr>Образование  и культура</vt:lpstr>
      <vt:lpstr>Спорт  и туризм</vt:lpstr>
      <vt:lpstr>Туристический потенциал</vt:lpstr>
      <vt:lpstr>Инвестиционные ниши</vt:lpstr>
      <vt:lpstr>Инвестиционные ниши</vt:lpstr>
      <vt:lpstr>Перспективные для инвестиций земельные участки</vt:lpstr>
      <vt:lpstr>Перспективные для инвестиций земельные участки</vt:lpstr>
      <vt:lpstr>     </vt:lpstr>
      <vt:lpstr>Реализованные инвестиционные проекты</vt:lpstr>
      <vt:lpstr>Реализованные инвестиционные проекты</vt:lpstr>
      <vt:lpstr>Планируемые к реализации инвестиционные проекты</vt:lpstr>
      <vt:lpstr>Контакты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Вольский муниципальный район</dc:title>
  <dc:creator>user</dc:creator>
  <cp:lastModifiedBy>пк</cp:lastModifiedBy>
  <cp:revision>454</cp:revision>
  <dcterms:created xsi:type="dcterms:W3CDTF">2014-12-18T17:36:44Z</dcterms:created>
  <dcterms:modified xsi:type="dcterms:W3CDTF">2022-03-29T09:21:49Z</dcterms:modified>
</cp:coreProperties>
</file>