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9" r:id="rId1"/>
  </p:sldMasterIdLst>
  <p:notesMasterIdLst>
    <p:notesMasterId r:id="rId23"/>
  </p:notesMasterIdLst>
  <p:sldIdLst>
    <p:sldId id="258" r:id="rId2"/>
    <p:sldId id="260" r:id="rId3"/>
    <p:sldId id="287" r:id="rId4"/>
    <p:sldId id="261" r:id="rId5"/>
    <p:sldId id="283" r:id="rId6"/>
    <p:sldId id="285" r:id="rId7"/>
    <p:sldId id="288" r:id="rId8"/>
    <p:sldId id="290" r:id="rId9"/>
    <p:sldId id="264" r:id="rId10"/>
    <p:sldId id="289" r:id="rId11"/>
    <p:sldId id="265" r:id="rId12"/>
    <p:sldId id="259" r:id="rId13"/>
    <p:sldId id="266" r:id="rId14"/>
    <p:sldId id="267" r:id="rId15"/>
    <p:sldId id="268" r:id="rId16"/>
    <p:sldId id="270" r:id="rId17"/>
    <p:sldId id="271" r:id="rId18"/>
    <p:sldId id="269" r:id="rId19"/>
    <p:sldId id="272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A40C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 varScale="1">
        <p:scale>
          <a:sx n="110" d="100"/>
          <a:sy n="110" d="100"/>
        </p:scale>
        <p:origin x="1644" y="-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5.xlsx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chemeClr val="tx1"/>
                </a:solidFill>
              </a:defRPr>
            </a:pPr>
            <a:r>
              <a:rPr lang="ru-RU" dirty="0">
                <a:solidFill>
                  <a:schemeClr val="tx1"/>
                </a:solidFill>
              </a:rPr>
              <a:t>Динамика основных показателей исполнения бюджета </a:t>
            </a:r>
            <a:r>
              <a:rPr lang="ru-RU" dirty="0" err="1" smtClean="0">
                <a:solidFill>
                  <a:schemeClr val="tx1"/>
                </a:solidFill>
              </a:rPr>
              <a:t>Аксельского</a:t>
            </a:r>
            <a:r>
              <a:rPr lang="ru-RU" dirty="0" smtClean="0">
                <a:solidFill>
                  <a:schemeClr val="tx1"/>
                </a:solidFill>
              </a:rPr>
              <a:t> сельского </a:t>
            </a:r>
            <a:r>
              <a:rPr lang="ru-RU" dirty="0">
                <a:solidFill>
                  <a:schemeClr val="tx1"/>
                </a:solidFill>
              </a:rPr>
              <a:t>поселения 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</a:p>
          <a:p>
            <a:pPr>
              <a:defRPr>
                <a:solidFill>
                  <a:schemeClr val="tx1"/>
                </a:solidFill>
              </a:defRPr>
            </a:pPr>
            <a:r>
              <a:rPr lang="ru-RU" dirty="0" smtClean="0">
                <a:solidFill>
                  <a:schemeClr val="tx1"/>
                </a:solidFill>
              </a:rPr>
              <a:t>за 2019-2021гг</a:t>
            </a:r>
            <a:r>
              <a:rPr lang="ru-RU" dirty="0">
                <a:solidFill>
                  <a:schemeClr val="tx1"/>
                </a:solidFill>
              </a:rPr>
              <a:t>. </a:t>
            </a:r>
            <a:r>
              <a:rPr lang="ru-RU" dirty="0" smtClean="0">
                <a:solidFill>
                  <a:schemeClr val="tx1"/>
                </a:solidFill>
              </a:rPr>
              <a:t>(</a:t>
            </a:r>
            <a:r>
              <a:rPr lang="ru-RU" dirty="0" err="1" smtClean="0">
                <a:solidFill>
                  <a:schemeClr val="tx1"/>
                </a:solidFill>
              </a:rPr>
              <a:t>тыс.руб</a:t>
            </a:r>
            <a:r>
              <a:rPr lang="ru-RU" dirty="0">
                <a:solidFill>
                  <a:schemeClr val="tx1"/>
                </a:solidFill>
              </a:rPr>
              <a:t>.)</a:t>
            </a:r>
          </a:p>
        </c:rich>
      </c:tx>
      <c:layout/>
      <c:overlay val="0"/>
    </c:title>
    <c:autoTitleDeleted val="0"/>
    <c:view3D>
      <c:rotX val="15"/>
      <c:rotY val="2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917922699946919"/>
          <c:y val="0.20411014582104345"/>
          <c:w val="0.63859362234088102"/>
          <c:h val="0.72764802345905277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дефицит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dLbl>
              <c:idx val="0"/>
              <c:layout>
                <c:manualLayout>
                  <c:x val="5.6551736187018678E-3"/>
                  <c:y val="0.162121402825846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3460757944457794E-2"/>
                  <c:y val="-2.625622469514639E-2"/>
                </c:manualLayout>
              </c:layout>
              <c:spPr/>
              <c:txPr>
                <a:bodyPr rot="0" vert="horz"/>
                <a:lstStyle/>
                <a:p>
                  <a:pPr>
                    <a:defRPr b="1">
                      <a:solidFill>
                        <a:schemeClr val="tx1"/>
                      </a:solidFill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8.4998396235543786E-3"/>
                  <c:y val="-2.9205615691083566E-2"/>
                </c:manualLayout>
              </c:layout>
              <c:spPr/>
              <c:txPr>
                <a:bodyPr rot="0" vert="horz"/>
                <a:lstStyle/>
                <a:p>
                  <a:pPr>
                    <a:defRPr b="1">
                      <a:solidFill>
                        <a:schemeClr val="tx1"/>
                      </a:solidFill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1">
                  <c:v>1.6</c:v>
                </c:pt>
                <c:pt idx="2">
                  <c:v>556.4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dLbl>
              <c:idx val="0"/>
              <c:layout>
                <c:manualLayout>
                  <c:x val="4.8335678751743689E-4"/>
                  <c:y val="0.22634789405246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3262415287190325E-3"/>
                  <c:y val="0.1837313434934797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632995079399781E-3"/>
                  <c:y val="0.245709337499771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200"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2086.8000000000002</c:v>
                </c:pt>
                <c:pt idx="1">
                  <c:v>2304.1999999999998</c:v>
                </c:pt>
                <c:pt idx="2">
                  <c:v>4767.6000000000004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F9AC13"/>
            </a:solidFill>
          </c:spPr>
          <c:invertIfNegative val="0"/>
          <c:dLbls>
            <c:dLbl>
              <c:idx val="1"/>
              <c:layout>
                <c:manualLayout>
                  <c:x val="9.956331016983783E-3"/>
                  <c:y val="-1.33951361241156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9.956331016983783E-3"/>
                  <c:y val="-1.33951361241156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2084.9</c:v>
                </c:pt>
                <c:pt idx="1">
                  <c:v>2305.8000000000002</c:v>
                </c:pt>
                <c:pt idx="2">
                  <c:v>4211.2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18445760"/>
        <c:axId val="218452032"/>
        <c:axId val="317640168"/>
      </c:bar3DChart>
      <c:catAx>
        <c:axId val="2184457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solidFill>
                  <a:schemeClr val="tx1"/>
                </a:solidFill>
              </a:defRPr>
            </a:pPr>
            <a:endParaRPr lang="ru-RU"/>
          </a:p>
        </c:txPr>
        <c:crossAx val="218452032"/>
        <c:crosses val="autoZero"/>
        <c:auto val="1"/>
        <c:lblAlgn val="ctr"/>
        <c:lblOffset val="100"/>
        <c:noMultiLvlLbl val="0"/>
      </c:catAx>
      <c:valAx>
        <c:axId val="2184520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solidFill>
                  <a:schemeClr val="tx1"/>
                </a:solidFill>
              </a:defRPr>
            </a:pPr>
            <a:endParaRPr lang="ru-RU"/>
          </a:p>
        </c:txPr>
        <c:crossAx val="218445760"/>
        <c:crosses val="autoZero"/>
        <c:crossBetween val="between"/>
      </c:valAx>
      <c:serAx>
        <c:axId val="31764016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>
                <a:solidFill>
                  <a:schemeClr val="tx1"/>
                </a:solidFill>
              </a:defRPr>
            </a:pPr>
            <a:endParaRPr lang="ru-RU"/>
          </a:p>
        </c:txPr>
        <c:crossAx val="218452032"/>
        <c:crosses val="autoZero"/>
      </c:serAx>
    </c:plotArea>
    <c:legend>
      <c:legendPos val="r"/>
      <c:layout>
        <c:manualLayout>
          <c:xMode val="edge"/>
          <c:yMode val="edge"/>
          <c:x val="0.79049124470040966"/>
          <c:y val="0.3666188988846531"/>
          <c:w val="0.14724212741794127"/>
          <c:h val="0.17075254549181546"/>
        </c:manualLayout>
      </c:layout>
      <c:overlay val="0"/>
      <c:txPr>
        <a:bodyPr/>
        <a:lstStyle/>
        <a:p>
          <a:pPr>
            <a:defRPr sz="1400">
              <a:solidFill>
                <a:schemeClr val="tx1"/>
              </a:solidFill>
            </a:defRPr>
          </a:pPr>
          <a:endParaRPr lang="ru-RU"/>
        </a:p>
      </c:txPr>
    </c:legend>
    <c:plotVisOnly val="1"/>
    <c:dispBlanksAs val="gap"/>
    <c:showDLblsOverMax val="0"/>
  </c:chart>
  <c:spPr>
    <a:noFill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accent6">
                    <a:lumMod val="50000"/>
                  </a:schemeClr>
                </a:solidFill>
              </a:defRPr>
            </a:pPr>
            <a:r>
              <a:rPr lang="ru-RU" baseline="0" dirty="0" smtClean="0">
                <a:solidFill>
                  <a:schemeClr val="accent6">
                    <a:lumMod val="50000"/>
                  </a:schemeClr>
                </a:solidFill>
              </a:rPr>
              <a:t>Структура налоговых и неналоговых доходов бюджета </a:t>
            </a:r>
            <a:r>
              <a:rPr lang="ru-RU" baseline="0" dirty="0" err="1" smtClean="0">
                <a:solidFill>
                  <a:schemeClr val="accent6">
                    <a:lumMod val="50000"/>
                  </a:schemeClr>
                </a:solidFill>
              </a:rPr>
              <a:t>Аксельского</a:t>
            </a:r>
            <a:r>
              <a:rPr lang="ru-RU" baseline="0" dirty="0" smtClean="0">
                <a:solidFill>
                  <a:schemeClr val="accent6">
                    <a:lumMod val="50000"/>
                  </a:schemeClr>
                </a:solidFill>
              </a:rPr>
              <a:t> сельского поселения  за 2019 год</a:t>
            </a:r>
          </a:p>
        </c:rich>
      </c:tx>
      <c:layout>
        <c:manualLayout>
          <c:xMode val="edge"/>
          <c:yMode val="edge"/>
          <c:x val="0.15376235498999635"/>
          <c:y val="6.7677808070283049E-2"/>
        </c:manualLayout>
      </c:layout>
      <c:overlay val="0"/>
    </c:title>
    <c:autoTitleDeleted val="0"/>
    <c:view3D>
      <c:rotX val="15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7337594702804407E-2"/>
          <c:y val="0.41315665780725236"/>
          <c:w val="0.69369491134484684"/>
          <c:h val="0.5570964862521442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Pt>
            <c:idx val="0"/>
            <c:bubble3D val="0"/>
            <c:spPr>
              <a:ln>
                <a:solidFill>
                  <a:srgbClr val="F79646">
                    <a:lumMod val="50000"/>
                  </a:srgbClr>
                </a:solidFill>
              </a:ln>
            </c:spPr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1400" b="1" baseline="0">
                      <a:solidFill>
                        <a:schemeClr val="accent6">
                          <a:lumMod val="50000"/>
                        </a:schemeClr>
                      </a:solidFill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spPr/>
              <c:txPr>
                <a:bodyPr/>
                <a:lstStyle/>
                <a:p>
                  <a:pPr>
                    <a:defRPr sz="1400" b="1" baseline="0">
                      <a:solidFill>
                        <a:schemeClr val="accent6">
                          <a:lumMod val="50000"/>
                        </a:schemeClr>
                      </a:solidFill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 baseline="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4"/>
                <c:pt idx="0">
                  <c:v>НДФЛ - 92,6 тыс.руб.</c:v>
                </c:pt>
                <c:pt idx="1">
                  <c:v>Налог на имущество - 21,0 тыс.руб.</c:v>
                </c:pt>
                <c:pt idx="2">
                  <c:v>Земельный налог - 546,5 тыс.руб.</c:v>
                </c:pt>
                <c:pt idx="3">
                  <c:v>Прочие налоговые доходы - 130,4 тыс.руб.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0.49</c:v>
                </c:pt>
                <c:pt idx="1">
                  <c:v>0.03</c:v>
                </c:pt>
                <c:pt idx="2">
                  <c:v>0.17</c:v>
                </c:pt>
                <c:pt idx="3">
                  <c:v>0.03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НДФЛ - 92,6 тыс.руб.</c:v>
                </c:pt>
                <c:pt idx="1">
                  <c:v>Налог на имущество - 21,0 тыс.руб.</c:v>
                </c:pt>
                <c:pt idx="2">
                  <c:v>Земельный налог - 546,5 тыс.руб.</c:v>
                </c:pt>
                <c:pt idx="3">
                  <c:v>Прочие налоговые доходы - 130,4 тыс.руб.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НДФЛ - 92,6 тыс.руб.</c:v>
                </c:pt>
                <c:pt idx="1">
                  <c:v>Налог на имущество - 21,0 тыс.руб.</c:v>
                </c:pt>
                <c:pt idx="2">
                  <c:v>Земельный налог - 546,5 тыс.руб.</c:v>
                </c:pt>
                <c:pt idx="3">
                  <c:v>Прочие налоговые доходы - 130,4 тыс.руб.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ayout>
        <c:manualLayout>
          <c:xMode val="edge"/>
          <c:yMode val="edge"/>
          <c:x val="0.73472486912660251"/>
          <c:y val="0.342014683595393"/>
          <c:w val="0.26506551503774045"/>
          <c:h val="0.55902239902655471"/>
        </c:manualLayout>
      </c:layout>
      <c:overlay val="0"/>
      <c:txPr>
        <a:bodyPr/>
        <a:lstStyle/>
        <a:p>
          <a:pPr>
            <a:defRPr sz="1200" b="1" baseline="0">
              <a:solidFill>
                <a:schemeClr val="accent6">
                  <a:lumMod val="50000"/>
                </a:schemeClr>
              </a:solidFill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sz="2000" baseline="0" dirty="0" smtClean="0">
                <a:solidFill>
                  <a:srgbClr val="002060"/>
                </a:solidFill>
              </a:rPr>
              <a:t>Структура налоговых и неналоговых доходов бюджета </a:t>
            </a:r>
            <a:r>
              <a:rPr lang="ru-RU" sz="2000" baseline="0" dirty="0" err="1" smtClean="0">
                <a:solidFill>
                  <a:srgbClr val="002060"/>
                </a:solidFill>
              </a:rPr>
              <a:t>Аксельского</a:t>
            </a:r>
            <a:r>
              <a:rPr lang="ru-RU" sz="2000" baseline="0" dirty="0" smtClean="0">
                <a:solidFill>
                  <a:srgbClr val="002060"/>
                </a:solidFill>
              </a:rPr>
              <a:t> сельского поселения </a:t>
            </a:r>
            <a:endParaRPr lang="ru-RU" sz="2000" baseline="0" dirty="0" smtClean="0">
              <a:solidFill>
                <a:srgbClr val="002060"/>
              </a:solidFill>
            </a:endParaRPr>
          </a:p>
          <a:p>
            <a:pPr>
              <a:defRPr>
                <a:solidFill>
                  <a:srgbClr val="002060"/>
                </a:solidFill>
              </a:defRPr>
            </a:pPr>
            <a:r>
              <a:rPr lang="ru-RU" sz="2000" baseline="0" dirty="0" smtClean="0">
                <a:solidFill>
                  <a:srgbClr val="002060"/>
                </a:solidFill>
              </a:rPr>
              <a:t>за </a:t>
            </a:r>
            <a:r>
              <a:rPr lang="ru-RU" sz="2000" baseline="0" dirty="0" smtClean="0">
                <a:solidFill>
                  <a:srgbClr val="002060"/>
                </a:solidFill>
              </a:rPr>
              <a:t>2020 год</a:t>
            </a:r>
          </a:p>
        </c:rich>
      </c:tx>
      <c:layout>
        <c:manualLayout>
          <c:xMode val="edge"/>
          <c:yMode val="edge"/>
          <c:x val="0.12093970340631272"/>
          <c:y val="6.5593980954172904E-2"/>
        </c:manualLayout>
      </c:layout>
      <c:overlay val="0"/>
    </c:title>
    <c:autoTitleDeleted val="0"/>
    <c:view3D>
      <c:rotX val="15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7337594702804407E-2"/>
          <c:y val="0.41315665780725236"/>
          <c:w val="0.69369491134484684"/>
          <c:h val="0.5570964862521442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Lbl>
              <c:idx val="1"/>
              <c:spPr/>
              <c:txPr>
                <a:bodyPr/>
                <a:lstStyle/>
                <a:p>
                  <a:pPr>
                    <a:defRPr sz="1400" b="1" baseline="0">
                      <a:solidFill>
                        <a:srgbClr val="002060"/>
                      </a:solidFill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 baseline="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Лист1!$A$2:$A$6</c:f>
              <c:strCache>
                <c:ptCount val="5"/>
                <c:pt idx="0">
                  <c:v>НДФЛ - 112,5 тыс.руб.</c:v>
                </c:pt>
                <c:pt idx="1">
                  <c:v>Налог на имущество - 22,9 тыс.руб.</c:v>
                </c:pt>
                <c:pt idx="2">
                  <c:v>Земельный налог - 648,2 тыс.руб.</c:v>
                </c:pt>
                <c:pt idx="3">
                  <c:v>Неналоговые доходы - 191,6 тыс.руб.</c:v>
                </c:pt>
                <c:pt idx="4">
                  <c:v>Прочие налоговые доходы - 1,1 тыс.руб.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0.55000000000000004</c:v>
                </c:pt>
                <c:pt idx="1">
                  <c:v>0.03</c:v>
                </c:pt>
                <c:pt idx="2">
                  <c:v>0.18</c:v>
                </c:pt>
                <c:pt idx="3">
                  <c:v>0.2</c:v>
                </c:pt>
                <c:pt idx="4">
                  <c:v>0.04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НДФЛ - 112,5 тыс.руб.</c:v>
                </c:pt>
                <c:pt idx="1">
                  <c:v>Налог на имущество - 22,9 тыс.руб.</c:v>
                </c:pt>
                <c:pt idx="2">
                  <c:v>Земельный налог - 648,2 тыс.руб.</c:v>
                </c:pt>
                <c:pt idx="3">
                  <c:v>Неналоговые доходы - 191,6 тыс.руб.</c:v>
                </c:pt>
                <c:pt idx="4">
                  <c:v>Прочие налоговые доходы - 1,1 тыс.руб.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НДФЛ - 112,5 тыс.руб.</c:v>
                </c:pt>
                <c:pt idx="1">
                  <c:v>Налог на имущество - 22,9 тыс.руб.</c:v>
                </c:pt>
                <c:pt idx="2">
                  <c:v>Земельный налог - 648,2 тыс.руб.</c:v>
                </c:pt>
                <c:pt idx="3">
                  <c:v>Неналоговые доходы - 191,6 тыс.руб.</c:v>
                </c:pt>
                <c:pt idx="4">
                  <c:v>Прочие налоговые доходы - 1,1 тыс.руб.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ayout>
        <c:manualLayout>
          <c:xMode val="edge"/>
          <c:yMode val="edge"/>
          <c:x val="0.72872428286871493"/>
          <c:y val="0.36271649985048726"/>
          <c:w val="0.2595609381490917"/>
          <c:h val="0.62874950022343012"/>
        </c:manualLayout>
      </c:layout>
      <c:overlay val="0"/>
      <c:txPr>
        <a:bodyPr/>
        <a:lstStyle/>
        <a:p>
          <a:pPr>
            <a:defRPr sz="1050" b="1" baseline="0">
              <a:solidFill>
                <a:srgbClr val="002060"/>
              </a:solidFill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/>
                </a:solidFill>
              </a:defRPr>
            </a:pPr>
            <a:r>
              <a:rPr lang="ru-RU" b="1" baseline="0" dirty="0" smtClean="0">
                <a:solidFill>
                  <a:schemeClr val="tx1"/>
                </a:solidFill>
              </a:rPr>
              <a:t>Структура налоговых и неналоговых доходов бюджета </a:t>
            </a:r>
            <a:r>
              <a:rPr lang="ru-RU" b="1" baseline="0" dirty="0" err="1" smtClean="0">
                <a:solidFill>
                  <a:schemeClr val="tx1"/>
                </a:solidFill>
              </a:rPr>
              <a:t>Аксельского</a:t>
            </a:r>
            <a:r>
              <a:rPr lang="ru-RU" b="1" baseline="0" dirty="0" smtClean="0">
                <a:solidFill>
                  <a:schemeClr val="tx1"/>
                </a:solidFill>
              </a:rPr>
              <a:t> сельского поселения </a:t>
            </a:r>
            <a:endParaRPr lang="ru-RU" b="1" baseline="0" dirty="0" smtClean="0">
              <a:solidFill>
                <a:schemeClr val="tx1"/>
              </a:solidFill>
            </a:endParaRPr>
          </a:p>
          <a:p>
            <a:pPr>
              <a:defRPr>
                <a:solidFill>
                  <a:schemeClr val="tx1"/>
                </a:solidFill>
              </a:defRPr>
            </a:pPr>
            <a:r>
              <a:rPr lang="ru-RU" b="1" baseline="0" dirty="0" smtClean="0">
                <a:solidFill>
                  <a:schemeClr val="tx1"/>
                </a:solidFill>
              </a:rPr>
              <a:t>за </a:t>
            </a:r>
            <a:r>
              <a:rPr lang="ru-RU" b="1" baseline="0" dirty="0" smtClean="0">
                <a:solidFill>
                  <a:schemeClr val="tx1"/>
                </a:solidFill>
              </a:rPr>
              <a:t>2021 год</a:t>
            </a:r>
          </a:p>
        </c:rich>
      </c:tx>
      <c:layout>
        <c:manualLayout>
          <c:xMode val="edge"/>
          <c:yMode val="edge"/>
          <c:x val="8.9660500694021719E-2"/>
          <c:y val="5.8362746146030778E-2"/>
        </c:manualLayout>
      </c:layout>
      <c:overlay val="0"/>
    </c:title>
    <c:autoTitleDeleted val="0"/>
    <c:view3D>
      <c:rotX val="15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402064371583495E-2"/>
          <c:y val="0.41061918258188718"/>
          <c:w val="0.69369491134484684"/>
          <c:h val="0.5570964862521442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Pt>
            <c:idx val="0"/>
            <c:bubble3D val="0"/>
            <c:spPr>
              <a:ln>
                <a:solidFill>
                  <a:srgbClr val="464646"/>
                </a:solidFill>
              </a:ln>
            </c:spPr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1400" b="1" baseline="0">
                      <a:solidFill>
                        <a:schemeClr val="bg1"/>
                      </a:solidFill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/>
              <c:txPr>
                <a:bodyPr/>
                <a:lstStyle/>
                <a:p>
                  <a:pPr>
                    <a:defRPr sz="1400" b="1" baseline="0">
                      <a:solidFill>
                        <a:schemeClr val="bg1"/>
                      </a:solidFill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spPr/>
              <c:txPr>
                <a:bodyPr/>
                <a:lstStyle/>
                <a:p>
                  <a:pPr>
                    <a:defRPr sz="1400" b="1" baseline="0">
                      <a:solidFill>
                        <a:schemeClr val="bg1"/>
                      </a:solidFill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 baseline="0">
                    <a:solidFill>
                      <a:schemeClr val="accent6">
                        <a:lumMod val="50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4"/>
                <c:pt idx="0">
                  <c:v>НДФЛ - 159,3 тыс.руб.</c:v>
                </c:pt>
                <c:pt idx="1">
                  <c:v>Налог на имущество - 48,7 тыс.руб.</c:v>
                </c:pt>
                <c:pt idx="2">
                  <c:v>Земельный налог - 1062,3 тыс.руб.</c:v>
                </c:pt>
                <c:pt idx="3">
                  <c:v>Неналоговые доходы - 1001,6 тыс.руб.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0.62</c:v>
                </c:pt>
                <c:pt idx="1">
                  <c:v>7.0000000000000007E-2</c:v>
                </c:pt>
                <c:pt idx="2">
                  <c:v>0.11</c:v>
                </c:pt>
                <c:pt idx="3">
                  <c:v>0.16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НДФЛ - 159,3 тыс.руб.</c:v>
                </c:pt>
                <c:pt idx="1">
                  <c:v>Налог на имущество - 48,7 тыс.руб.</c:v>
                </c:pt>
                <c:pt idx="2">
                  <c:v>Земельный налог - 1062,3 тыс.руб.</c:v>
                </c:pt>
                <c:pt idx="3">
                  <c:v>Неналоговые доходы - 1001,6 тыс.руб.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НДФЛ - 159,3 тыс.руб.</c:v>
                </c:pt>
                <c:pt idx="1">
                  <c:v>Налог на имущество - 48,7 тыс.руб.</c:v>
                </c:pt>
                <c:pt idx="2">
                  <c:v>Земельный налог - 1062,3 тыс.руб.</c:v>
                </c:pt>
                <c:pt idx="3">
                  <c:v>Неналоговые доходы - 1001,6 тыс.руб.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ayout>
        <c:manualLayout>
          <c:xMode val="edge"/>
          <c:yMode val="edge"/>
          <c:x val="0.70541741203686659"/>
          <c:y val="0.34455219429739431"/>
          <c:w val="0.27276305395827977"/>
          <c:h val="0.60469759166257941"/>
        </c:manualLayout>
      </c:layout>
      <c:overlay val="0"/>
      <c:spPr>
        <a:solidFill>
          <a:srgbClr val="4BACC6"/>
        </a:solidFill>
      </c:spPr>
      <c:txPr>
        <a:bodyPr/>
        <a:lstStyle/>
        <a:p>
          <a:pPr>
            <a:defRPr sz="1200" b="1" baseline="0">
              <a:solidFill>
                <a:schemeClr val="tx1"/>
              </a:solidFill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19EDE5-DD5F-41C8-849C-8A6DCC879FE3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8EF3C15-3A87-43BF-A485-F698B417DA3E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Дополнительные поступления в доходную часть местного бюджета и бюджеты других уровней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ABE3914-F154-4D92-BC97-62560EE54222}" type="parTrans" cxnId="{B0331B80-22FE-4F80-85EC-323808634930}">
      <dgm:prSet/>
      <dgm:spPr/>
      <dgm:t>
        <a:bodyPr/>
        <a:lstStyle/>
        <a:p>
          <a:endParaRPr lang="ru-RU"/>
        </a:p>
      </dgm:t>
    </dgm:pt>
    <dgm:pt modelId="{BE3C2E65-018B-4B74-A02C-D607471EDD56}" type="sibTrans" cxnId="{B0331B80-22FE-4F80-85EC-323808634930}">
      <dgm:prSet/>
      <dgm:spPr/>
      <dgm:t>
        <a:bodyPr/>
        <a:lstStyle/>
        <a:p>
          <a:endParaRPr lang="ru-RU"/>
        </a:p>
      </dgm:t>
    </dgm:pt>
    <dgm:pt modelId="{FED1035F-87A0-4B75-9589-7C6905DFB07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r>
            <a:rPr lang="ru-RU" sz="1400" b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Создание новых 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производств и новых рабочих мест,  а также условий для развития конкурентоспособных промышленных производств</a:t>
          </a:r>
          <a:endParaRPr lang="ru-RU" sz="1400" dirty="0">
            <a:solidFill>
              <a:schemeClr val="tx1"/>
            </a:solidFill>
          </a:endParaRPr>
        </a:p>
      </dgm:t>
    </dgm:pt>
    <dgm:pt modelId="{0D57326F-96B0-48C6-A71C-150EEDD8C997}" type="parTrans" cxnId="{462CC937-52A5-4A9B-9E81-1A43531B15C7}">
      <dgm:prSet/>
      <dgm:spPr/>
      <dgm:t>
        <a:bodyPr/>
        <a:lstStyle/>
        <a:p>
          <a:endParaRPr lang="ru-RU"/>
        </a:p>
      </dgm:t>
    </dgm:pt>
    <dgm:pt modelId="{9A9751C3-0F7A-4CBC-8C79-5C4410E37173}" type="sibTrans" cxnId="{462CC937-52A5-4A9B-9E81-1A43531B15C7}">
      <dgm:prSet/>
      <dgm:spPr/>
      <dgm:t>
        <a:bodyPr/>
        <a:lstStyle/>
        <a:p>
          <a:endParaRPr lang="ru-RU"/>
        </a:p>
      </dgm:t>
    </dgm:pt>
    <dgm:pt modelId="{03BD5B01-E2D6-46BC-BD24-4FA93FD25CB7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2. Создание дополнительных рабочих мест, вследствие расширения действующих производств</a:t>
          </a:r>
          <a:endParaRPr lang="ru-RU" sz="1400" dirty="0"/>
        </a:p>
      </dgm:t>
    </dgm:pt>
    <dgm:pt modelId="{22597F69-5E55-47F7-812B-D740E7FD589F}" type="parTrans" cxnId="{CF6BCF1C-D80D-4177-98F5-76FA9BCC1258}">
      <dgm:prSet/>
      <dgm:spPr/>
      <dgm:t>
        <a:bodyPr/>
        <a:lstStyle/>
        <a:p>
          <a:endParaRPr lang="ru-RU"/>
        </a:p>
      </dgm:t>
    </dgm:pt>
    <dgm:pt modelId="{692A7D04-07CC-41F2-83B4-4B81BD11A418}" type="sibTrans" cxnId="{CF6BCF1C-D80D-4177-98F5-76FA9BCC1258}">
      <dgm:prSet/>
      <dgm:spPr/>
      <dgm:t>
        <a:bodyPr/>
        <a:lstStyle/>
        <a:p>
          <a:endParaRPr lang="ru-RU"/>
        </a:p>
      </dgm:t>
    </dgm:pt>
    <dgm:pt modelId="{CE6905CC-72C7-442A-AB75-D31B7D9A436B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3. Предоставление земельных участков субъектам предпринимательской деятельности</a:t>
          </a:r>
          <a:endParaRPr lang="ru-RU" sz="1400" dirty="0">
            <a:solidFill>
              <a:schemeClr val="tx1"/>
            </a:solidFill>
          </a:endParaRPr>
        </a:p>
      </dgm:t>
    </dgm:pt>
    <dgm:pt modelId="{FB6D83E4-349A-4C2A-8C95-ABF36D67FF5C}" type="parTrans" cxnId="{00F653EC-E207-4750-B4E8-EF344366F91F}">
      <dgm:prSet/>
      <dgm:spPr/>
      <dgm:t>
        <a:bodyPr/>
        <a:lstStyle/>
        <a:p>
          <a:endParaRPr lang="ru-RU"/>
        </a:p>
      </dgm:t>
    </dgm:pt>
    <dgm:pt modelId="{1199E287-1F86-4556-A87B-F9033AC47E19}" type="sibTrans" cxnId="{00F653EC-E207-4750-B4E8-EF344366F91F}">
      <dgm:prSet/>
      <dgm:spPr/>
      <dgm:t>
        <a:bodyPr/>
        <a:lstStyle/>
        <a:p>
          <a:endParaRPr lang="ru-RU"/>
        </a:p>
      </dgm:t>
    </dgm:pt>
    <dgm:pt modelId="{ED64D45F-EAC4-473B-9B56-2D46BC469D2B}" type="pres">
      <dgm:prSet presAssocID="{9C19EDE5-DD5F-41C8-849C-8A6DCC879FE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BE9CC2-B690-47F9-9CD6-CD53C6A9D0E9}" type="pres">
      <dgm:prSet presAssocID="{C8EF3C15-3A87-43BF-A485-F698B417DA3E}" presName="centerShape" presStyleLbl="node0" presStyleIdx="0" presStyleCnt="1" custScaleX="123228" custScaleY="125354" custLinFactNeighborX="0" custLinFactNeighborY="-3792"/>
      <dgm:spPr/>
      <dgm:t>
        <a:bodyPr/>
        <a:lstStyle/>
        <a:p>
          <a:endParaRPr lang="ru-RU"/>
        </a:p>
      </dgm:t>
    </dgm:pt>
    <dgm:pt modelId="{EA80CD01-8AF2-4698-818A-7E3CA423F8DC}" type="pres">
      <dgm:prSet presAssocID="{0D57326F-96B0-48C6-A71C-150EEDD8C997}" presName="parTrans" presStyleLbl="bgSibTrans2D1" presStyleIdx="0" presStyleCnt="3" custLinFactNeighborX="4679" custLinFactNeighborY="6974"/>
      <dgm:spPr/>
      <dgm:t>
        <a:bodyPr/>
        <a:lstStyle/>
        <a:p>
          <a:endParaRPr lang="ru-RU"/>
        </a:p>
      </dgm:t>
    </dgm:pt>
    <dgm:pt modelId="{3D5E4D57-162B-464B-B9AC-F9B8412ACF5C}" type="pres">
      <dgm:prSet presAssocID="{FED1035F-87A0-4B75-9589-7C6905DFB079}" presName="node" presStyleLbl="node1" presStyleIdx="0" presStyleCnt="3" custScaleX="128804" custRadScaleRad="120935" custRadScaleInc="-86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B8F065-59A0-43BB-8B34-40C1FB4EE1AA}" type="pres">
      <dgm:prSet presAssocID="{22597F69-5E55-47F7-812B-D740E7FD589F}" presName="parTrans" presStyleLbl="bgSibTrans2D1" presStyleIdx="1" presStyleCnt="3" custLinFactNeighborX="178" custLinFactNeighborY="13489"/>
      <dgm:spPr/>
      <dgm:t>
        <a:bodyPr/>
        <a:lstStyle/>
        <a:p>
          <a:endParaRPr lang="ru-RU"/>
        </a:p>
      </dgm:t>
    </dgm:pt>
    <dgm:pt modelId="{7C491FAE-D7ED-4DDD-96C8-AD2ADD5A4EEF}" type="pres">
      <dgm:prSet presAssocID="{03BD5B01-E2D6-46BC-BD24-4FA93FD25CB7}" presName="node" presStyleLbl="node1" presStyleIdx="1" presStyleCnt="3" custScaleX="132020" custScaleY="71515" custRadScaleRad="93585" custRadScaleInc="37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4BBFC4-91E2-404D-B007-718219336421}" type="pres">
      <dgm:prSet presAssocID="{FB6D83E4-349A-4C2A-8C95-ABF36D67FF5C}" presName="parTrans" presStyleLbl="bgSibTrans2D1" presStyleIdx="2" presStyleCnt="3" custLinFactNeighborX="-4835" custLinFactNeighborY="6258"/>
      <dgm:spPr/>
      <dgm:t>
        <a:bodyPr/>
        <a:lstStyle/>
        <a:p>
          <a:endParaRPr lang="ru-RU"/>
        </a:p>
      </dgm:t>
    </dgm:pt>
    <dgm:pt modelId="{523F97DA-E3CA-485E-BB0F-A49A497129CC}" type="pres">
      <dgm:prSet presAssocID="{CE6905CC-72C7-442A-AB75-D31B7D9A436B}" presName="node" presStyleLbl="node1" presStyleIdx="2" presStyleCnt="3" custScaleX="108931" custRadScaleRad="113099" custRadScaleInc="114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2CC937-52A5-4A9B-9E81-1A43531B15C7}" srcId="{C8EF3C15-3A87-43BF-A485-F698B417DA3E}" destId="{FED1035F-87A0-4B75-9589-7C6905DFB079}" srcOrd="0" destOrd="0" parTransId="{0D57326F-96B0-48C6-A71C-150EEDD8C997}" sibTransId="{9A9751C3-0F7A-4CBC-8C79-5C4410E37173}"/>
    <dgm:cxn modelId="{B436E70B-95F1-4BD4-809B-B4BFDC0F26E5}" type="presOf" srcId="{0D57326F-96B0-48C6-A71C-150EEDD8C997}" destId="{EA80CD01-8AF2-4698-818A-7E3CA423F8DC}" srcOrd="0" destOrd="0" presId="urn:microsoft.com/office/officeart/2005/8/layout/radial4"/>
    <dgm:cxn modelId="{44F506BA-4E91-4C26-8364-000F5E45EBB7}" type="presOf" srcId="{03BD5B01-E2D6-46BC-BD24-4FA93FD25CB7}" destId="{7C491FAE-D7ED-4DDD-96C8-AD2ADD5A4EEF}" srcOrd="0" destOrd="0" presId="urn:microsoft.com/office/officeart/2005/8/layout/radial4"/>
    <dgm:cxn modelId="{FFA9F946-266B-4BB6-A661-1F20F54AB40E}" type="presOf" srcId="{FED1035F-87A0-4B75-9589-7C6905DFB079}" destId="{3D5E4D57-162B-464B-B9AC-F9B8412ACF5C}" srcOrd="0" destOrd="0" presId="urn:microsoft.com/office/officeart/2005/8/layout/radial4"/>
    <dgm:cxn modelId="{5903628B-B843-4652-9337-5926E798E5A4}" type="presOf" srcId="{22597F69-5E55-47F7-812B-D740E7FD589F}" destId="{27B8F065-59A0-43BB-8B34-40C1FB4EE1AA}" srcOrd="0" destOrd="0" presId="urn:microsoft.com/office/officeart/2005/8/layout/radial4"/>
    <dgm:cxn modelId="{CF6BCF1C-D80D-4177-98F5-76FA9BCC1258}" srcId="{C8EF3C15-3A87-43BF-A485-F698B417DA3E}" destId="{03BD5B01-E2D6-46BC-BD24-4FA93FD25CB7}" srcOrd="1" destOrd="0" parTransId="{22597F69-5E55-47F7-812B-D740E7FD589F}" sibTransId="{692A7D04-07CC-41F2-83B4-4B81BD11A418}"/>
    <dgm:cxn modelId="{14FCEFFE-6FC4-45A4-848E-9E0F2E9E57EC}" type="presOf" srcId="{FB6D83E4-349A-4C2A-8C95-ABF36D67FF5C}" destId="{144BBFC4-91E2-404D-B007-718219336421}" srcOrd="0" destOrd="0" presId="urn:microsoft.com/office/officeart/2005/8/layout/radial4"/>
    <dgm:cxn modelId="{00F653EC-E207-4750-B4E8-EF344366F91F}" srcId="{C8EF3C15-3A87-43BF-A485-F698B417DA3E}" destId="{CE6905CC-72C7-442A-AB75-D31B7D9A436B}" srcOrd="2" destOrd="0" parTransId="{FB6D83E4-349A-4C2A-8C95-ABF36D67FF5C}" sibTransId="{1199E287-1F86-4556-A87B-F9033AC47E19}"/>
    <dgm:cxn modelId="{CEE1328F-7092-4D2B-9047-57C84A2AC12E}" type="presOf" srcId="{CE6905CC-72C7-442A-AB75-D31B7D9A436B}" destId="{523F97DA-E3CA-485E-BB0F-A49A497129CC}" srcOrd="0" destOrd="0" presId="urn:microsoft.com/office/officeart/2005/8/layout/radial4"/>
    <dgm:cxn modelId="{B0331B80-22FE-4F80-85EC-323808634930}" srcId="{9C19EDE5-DD5F-41C8-849C-8A6DCC879FE3}" destId="{C8EF3C15-3A87-43BF-A485-F698B417DA3E}" srcOrd="0" destOrd="0" parTransId="{8ABE3914-F154-4D92-BC97-62560EE54222}" sibTransId="{BE3C2E65-018B-4B74-A02C-D607471EDD56}"/>
    <dgm:cxn modelId="{DE8FC1D1-D6C2-4752-AABC-08453B239736}" type="presOf" srcId="{C8EF3C15-3A87-43BF-A485-F698B417DA3E}" destId="{10BE9CC2-B690-47F9-9CD6-CD53C6A9D0E9}" srcOrd="0" destOrd="0" presId="urn:microsoft.com/office/officeart/2005/8/layout/radial4"/>
    <dgm:cxn modelId="{E5EA73DA-3F7B-486E-8E52-51F81BC47A2B}" type="presOf" srcId="{9C19EDE5-DD5F-41C8-849C-8A6DCC879FE3}" destId="{ED64D45F-EAC4-473B-9B56-2D46BC469D2B}" srcOrd="0" destOrd="0" presId="urn:microsoft.com/office/officeart/2005/8/layout/radial4"/>
    <dgm:cxn modelId="{5C061B5E-9C4E-416A-8CCF-D36F382643CC}" type="presParOf" srcId="{ED64D45F-EAC4-473B-9B56-2D46BC469D2B}" destId="{10BE9CC2-B690-47F9-9CD6-CD53C6A9D0E9}" srcOrd="0" destOrd="0" presId="urn:microsoft.com/office/officeart/2005/8/layout/radial4"/>
    <dgm:cxn modelId="{298FF31D-3843-4083-99F3-29CB3A030063}" type="presParOf" srcId="{ED64D45F-EAC4-473B-9B56-2D46BC469D2B}" destId="{EA80CD01-8AF2-4698-818A-7E3CA423F8DC}" srcOrd="1" destOrd="0" presId="urn:microsoft.com/office/officeart/2005/8/layout/radial4"/>
    <dgm:cxn modelId="{BA2B125E-7FED-4759-BB8D-6C91C5D0BF0E}" type="presParOf" srcId="{ED64D45F-EAC4-473B-9B56-2D46BC469D2B}" destId="{3D5E4D57-162B-464B-B9AC-F9B8412ACF5C}" srcOrd="2" destOrd="0" presId="urn:microsoft.com/office/officeart/2005/8/layout/radial4"/>
    <dgm:cxn modelId="{E80CA363-433E-434A-9D4E-CF4648CBF4EB}" type="presParOf" srcId="{ED64D45F-EAC4-473B-9B56-2D46BC469D2B}" destId="{27B8F065-59A0-43BB-8B34-40C1FB4EE1AA}" srcOrd="3" destOrd="0" presId="urn:microsoft.com/office/officeart/2005/8/layout/radial4"/>
    <dgm:cxn modelId="{C8C6F416-C429-4991-AD9D-7BB1FF065890}" type="presParOf" srcId="{ED64D45F-EAC4-473B-9B56-2D46BC469D2B}" destId="{7C491FAE-D7ED-4DDD-96C8-AD2ADD5A4EEF}" srcOrd="4" destOrd="0" presId="urn:microsoft.com/office/officeart/2005/8/layout/radial4"/>
    <dgm:cxn modelId="{E6029426-C784-4E0B-973A-9010D1F5D5D4}" type="presParOf" srcId="{ED64D45F-EAC4-473B-9B56-2D46BC469D2B}" destId="{144BBFC4-91E2-404D-B007-718219336421}" srcOrd="5" destOrd="0" presId="urn:microsoft.com/office/officeart/2005/8/layout/radial4"/>
    <dgm:cxn modelId="{B521354E-ACCC-479A-B725-8DF762EA1797}" type="presParOf" srcId="{ED64D45F-EAC4-473B-9B56-2D46BC469D2B}" destId="{523F97DA-E3CA-485E-BB0F-A49A497129CC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BE9CC2-B690-47F9-9CD6-CD53C6A9D0E9}">
      <dsp:nvSpPr>
        <dsp:cNvPr id="0" name=""/>
        <dsp:cNvSpPr/>
      </dsp:nvSpPr>
      <dsp:spPr>
        <a:xfrm>
          <a:off x="2738947" y="1603826"/>
          <a:ext cx="2333723" cy="2373986"/>
        </a:xfrm>
        <a:prstGeom prst="ellipse">
          <a:avLst/>
        </a:prstGeom>
        <a:solidFill>
          <a:schemeClr val="accent6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Дополнительные поступления в доходную часть местного бюджета и бюджеты других уровней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80713" y="1951488"/>
        <a:ext cx="1650191" cy="1678662"/>
      </dsp:txXfrm>
    </dsp:sp>
    <dsp:sp modelId="{EA80CD01-8AF2-4698-818A-7E3CA423F8DC}">
      <dsp:nvSpPr>
        <dsp:cNvPr id="0" name=""/>
        <dsp:cNvSpPr/>
      </dsp:nvSpPr>
      <dsp:spPr>
        <a:xfrm rot="12396984">
          <a:off x="1292504" y="1622634"/>
          <a:ext cx="1645104" cy="53974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5E4D57-162B-464B-B9AC-F9B8412ACF5C}">
      <dsp:nvSpPr>
        <dsp:cNvPr id="0" name=""/>
        <dsp:cNvSpPr/>
      </dsp:nvSpPr>
      <dsp:spPr>
        <a:xfrm>
          <a:off x="144020" y="766693"/>
          <a:ext cx="2317357" cy="14393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r>
            <a:rPr lang="ru-RU" sz="1400" b="1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Создание новых 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производств и новых рабочих мест,  а также условий для развития конкурентоспособных промышленных производств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186176" y="808849"/>
        <a:ext cx="2233045" cy="1354995"/>
      </dsp:txXfrm>
    </dsp:sp>
    <dsp:sp modelId="{27B8F065-59A0-43BB-8B34-40C1FB4EE1AA}">
      <dsp:nvSpPr>
        <dsp:cNvPr id="0" name=""/>
        <dsp:cNvSpPr/>
      </dsp:nvSpPr>
      <dsp:spPr>
        <a:xfrm rot="16345217">
          <a:off x="3531121" y="908710"/>
          <a:ext cx="895005" cy="53974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491FAE-D7ED-4DDD-96C8-AD2ADD5A4EEF}">
      <dsp:nvSpPr>
        <dsp:cNvPr id="0" name=""/>
        <dsp:cNvSpPr/>
      </dsp:nvSpPr>
      <dsp:spPr>
        <a:xfrm>
          <a:off x="2808320" y="144010"/>
          <a:ext cx="2375217" cy="10293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2. Создание дополнительных рабочих мест, вследствие расширения действующих производств</a:t>
          </a:r>
          <a:endParaRPr lang="ru-RU" sz="1400" kern="1200" dirty="0"/>
        </a:p>
      </dsp:txBody>
      <dsp:txXfrm>
        <a:off x="2838468" y="174158"/>
        <a:ext cx="2314921" cy="969024"/>
      </dsp:txXfrm>
    </dsp:sp>
    <dsp:sp modelId="{144BBFC4-91E2-404D-B007-718219336421}">
      <dsp:nvSpPr>
        <dsp:cNvPr id="0" name=""/>
        <dsp:cNvSpPr/>
      </dsp:nvSpPr>
      <dsp:spPr>
        <a:xfrm rot="20121648">
          <a:off x="4909439" y="1725452"/>
          <a:ext cx="1466933" cy="53974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3F97DA-E3CA-485E-BB0F-A49A497129CC}">
      <dsp:nvSpPr>
        <dsp:cNvPr id="0" name=""/>
        <dsp:cNvSpPr/>
      </dsp:nvSpPr>
      <dsp:spPr>
        <a:xfrm>
          <a:off x="5400609" y="936107"/>
          <a:ext cx="1959815" cy="14393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3. Предоставление земельных участков субъектам предпринимательской деятельности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5442765" y="978263"/>
        <a:ext cx="1875503" cy="13549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23C426-5EFD-49C8-850F-16984416C87A}" type="datetimeFigureOut">
              <a:rPr lang="ru-RU" smtClean="0"/>
              <a:pPr/>
              <a:t>08.06.2022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89B33E-4C23-43EC-A52C-7165AFB355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0849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A519E6CE-533D-4331-B5A0-5B20E2A3E5B3}" type="slidenum">
              <a:rPr lang="ru-RU" altLang="ru-RU">
                <a:solidFill>
                  <a:prstClr val="black"/>
                </a:solidFill>
                <a:latin typeface="Calibri" pitchFamily="34" charset="0"/>
              </a:rPr>
              <a:pPr/>
              <a:t>1</a:t>
            </a:fld>
            <a:endParaRPr lang="ru-RU" altLang="ru-RU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3856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63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1D3193C6-5000-42C3-9272-279510183289}" type="slidenum">
              <a:rPr lang="ru-RU" altLang="ru-RU">
                <a:solidFill>
                  <a:prstClr val="black"/>
                </a:solidFill>
                <a:latin typeface="Calibri" pitchFamily="34" charset="0"/>
              </a:rPr>
              <a:pPr/>
              <a:t>12</a:t>
            </a:fld>
            <a:endParaRPr lang="ru-RU" altLang="ru-RU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331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241CFA-BE90-4F8F-8A87-5AF559168120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93FAB0-C781-481D-89B6-7F7497BF40F2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838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B5C185-FEDD-4DEA-A7D9-61DD65FF2B5D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6E868E-8F99-4499-828E-AAF738D4CE1C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626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570412-88AD-4D8E-9EC3-91C46FF36A4D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96F487-5BEC-45AE-8D64-9D2485C3D499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4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41A741-3704-4575-BF87-0A6F8ACDAD70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77FB1B-A9FC-4647-B2D3-CA77C0D3F0F0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441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693204-4DCB-4829-8FD1-7D1FEA722D27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F6398A-FCD5-4C4A-A20B-279CE8C418F7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326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2863FC-E37E-4C29-8B46-6965E49DA63F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33CE30-86F8-44C7-B977-207CAD1CF6D5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348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0A6ADC-DF63-40AA-8526-F97A9A9B59D7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D89E2E-9DD8-4FFA-8A1B-6DC284715A45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545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C124F-E1CE-40C1-B691-4819EAD65652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B0255B-2A26-4EC4-B62F-448EF014BC0C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049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642270-1CBC-4E46-AD31-6AF9074486AB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571F76-0A50-445B-84F8-65948A82CE61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11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8F5622-3441-4CC1-A38B-24F9DE02324C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64FDF9-AF43-4574-8F0C-29687B5B6E9F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219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8F5622-3441-4CC1-A38B-24F9DE02324C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64FDF9-AF43-4574-8F0C-29687B5B6E9F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3703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8F5622-3441-4CC1-A38B-24F9DE02324C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64FDF9-AF43-4574-8F0C-29687B5B6E9F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952542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8F5622-3441-4CC1-A38B-24F9DE02324C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64FDF9-AF43-4574-8F0C-29687B5B6E9F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2305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8F5622-3441-4CC1-A38B-24F9DE02324C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64FDF9-AF43-4574-8F0C-29687B5B6E9F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9220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8F5622-3441-4CC1-A38B-24F9DE02324C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64FDF9-AF43-4574-8F0C-29687B5B6E9F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6980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EA9BA7-0E00-4C05-9FE5-25B28586665D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D74655-06BC-40B2-9B8B-726587261189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9553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253041-3AD7-4EB7-80A9-C96FEE24B70B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52BD5F-7840-4DC0-BB9A-25775EA1B6F6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574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E18F5622-3441-4CC1-A38B-24F9DE02324C}" type="datetimeFigureOut">
              <a:rPr lang="ru-RU" smtClean="0">
                <a:solidFill>
                  <a:srgbClr val="EEECE1"/>
                </a:solidFill>
              </a:rPr>
              <a:pPr>
                <a:defRPr/>
              </a:pPr>
              <a:t>08.06.2022</a:t>
            </a:fld>
            <a:endParaRPr lang="ru-RU">
              <a:solidFill>
                <a:srgbClr val="EEECE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EEECE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F64FDF9-AF43-4574-8F0C-29687B5B6E9F}" type="slidenum">
              <a:rPr lang="ru-RU" smtClean="0">
                <a:solidFill>
                  <a:srgbClr val="EEECE1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EEEC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5475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90" r:id="rId1"/>
    <p:sldLayoutId id="2147483991" r:id="rId2"/>
    <p:sldLayoutId id="2147483992" r:id="rId3"/>
    <p:sldLayoutId id="2147483993" r:id="rId4"/>
    <p:sldLayoutId id="2147483994" r:id="rId5"/>
    <p:sldLayoutId id="2147483995" r:id="rId6"/>
    <p:sldLayoutId id="2147483996" r:id="rId7"/>
    <p:sldLayoutId id="2147483997" r:id="rId8"/>
    <p:sldLayoutId id="2147483998" r:id="rId9"/>
    <p:sldLayoutId id="2147483999" r:id="rId10"/>
    <p:sldLayoutId id="2147484000" r:id="rId11"/>
    <p:sldLayoutId id="2147484001" r:id="rId12"/>
    <p:sldLayoutId id="2147484002" r:id="rId13"/>
    <p:sldLayoutId id="2147484003" r:id="rId14"/>
    <p:sldLayoutId id="2147484004" r:id="rId15"/>
    <p:sldLayoutId id="2147484005" r:id="rId16"/>
    <p:sldLayoutId id="2147484006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w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5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-612576" y="5301208"/>
            <a:ext cx="8136904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2400" b="1" i="1" dirty="0" smtClean="0">
                <a:latin typeface="Bookman Old Style" pitchFamily="18" charset="0"/>
                <a:cs typeface="Times New Roman" pitchFamily="18" charset="0"/>
              </a:rPr>
              <a:t>Аксельское сельское поселение</a:t>
            </a:r>
            <a:br>
              <a:rPr lang="ru-RU" altLang="ru-RU" sz="2400" b="1" i="1" dirty="0" smtClean="0">
                <a:latin typeface="Bookman Old Style" pitchFamily="18" charset="0"/>
                <a:cs typeface="Times New Roman" pitchFamily="18" charset="0"/>
              </a:rPr>
            </a:br>
            <a:r>
              <a:rPr lang="ru-RU" altLang="ru-RU" sz="2400" b="1" i="1" dirty="0" smtClean="0">
                <a:latin typeface="Bookman Old Style" pitchFamily="18" charset="0"/>
                <a:cs typeface="Times New Roman" pitchFamily="18" charset="0"/>
              </a:rPr>
              <a:t>Темниковского муниципального </a:t>
            </a:r>
            <a:r>
              <a:rPr lang="ru-RU" altLang="ru-RU" sz="2400" b="1" i="1" dirty="0" smtClean="0">
                <a:latin typeface="Bookman Old Style" pitchFamily="18" charset="0"/>
                <a:cs typeface="Times New Roman" pitchFamily="18" charset="0"/>
              </a:rPr>
              <a:t>района Республики Мордовия</a:t>
            </a:r>
            <a:endParaRPr lang="ru-RU" altLang="ru-RU" sz="2400" b="1" i="1" dirty="0" smtClean="0"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128120" y="3356992"/>
            <a:ext cx="8802066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defTabSz="457200" rtl="0" fontAlgn="base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1"/>
                </a:solidFill>
                <a:latin typeface="+mj-lt"/>
                <a:ea typeface="Trebuchet MS" pitchFamily="34" charset="0"/>
                <a:cs typeface="Trebuchet MS"/>
              </a:defRPr>
            </a:lvl1pPr>
            <a:lvl2pPr algn="l" defTabSz="457200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Verdana" pitchFamily="34" charset="0"/>
                <a:ea typeface="Trebuchet MS" pitchFamily="34" charset="0"/>
                <a:cs typeface="Trebuchet MS" pitchFamily="34" charset="0"/>
              </a:defRPr>
            </a:lvl2pPr>
            <a:lvl3pPr algn="l" defTabSz="457200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Verdana" pitchFamily="34" charset="0"/>
                <a:ea typeface="Trebuchet MS" pitchFamily="34" charset="0"/>
                <a:cs typeface="Trebuchet MS" pitchFamily="34" charset="0"/>
              </a:defRPr>
            </a:lvl3pPr>
            <a:lvl4pPr algn="l" defTabSz="457200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Verdana" pitchFamily="34" charset="0"/>
                <a:ea typeface="Trebuchet MS" pitchFamily="34" charset="0"/>
                <a:cs typeface="Trebuchet MS" pitchFamily="34" charset="0"/>
              </a:defRPr>
            </a:lvl4pPr>
            <a:lvl5pPr algn="l" defTabSz="457200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Verdana" pitchFamily="34" charset="0"/>
                <a:ea typeface="Trebuchet MS" pitchFamily="34" charset="0"/>
                <a:cs typeface="Trebuchet MS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altLang="ru-RU" sz="2800" b="1" i="1" dirty="0" smtClean="0">
                <a:latin typeface="Bookman Old Style" pitchFamily="18" charset="0"/>
                <a:cs typeface="Times New Roman" pitchFamily="18" charset="0"/>
              </a:rPr>
              <a:t>Номинация «Муниципальная экономическая политика и управление муниципальными финансами»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272" y="4615341"/>
            <a:ext cx="1780186" cy="17984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4427" y="404664"/>
            <a:ext cx="4056510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528" y="404664"/>
            <a:ext cx="4053715" cy="26023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6335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1124744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МУНИЦИПАЛЬНАЯ ЭКОНОМИЧЕСКАЯ ПОЛИТИКА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01947" y="1340768"/>
            <a:ext cx="859053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ОБЩИЕ СВЕДЕНИЯ ОБ АКСЕЛЬСКОМ СЕЛЬСКОМ ПОСЕЛЕНИИ</a:t>
            </a:r>
            <a:endParaRPr lang="ru-RU" altLang="ru-RU" b="1" dirty="0" smtClean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17" name="Скругленный прямоугольник 4"/>
          <p:cNvSpPr/>
          <p:nvPr/>
        </p:nvSpPr>
        <p:spPr>
          <a:xfrm>
            <a:off x="4283968" y="2492896"/>
            <a:ext cx="4464496" cy="1944216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algn="just">
              <a:defRPr/>
            </a:pPr>
            <a:endParaRPr lang="ru-RU" sz="14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619074" y="5193321"/>
            <a:ext cx="26529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1187624" y="2780928"/>
            <a:ext cx="2376264" cy="576064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95536" y="1916832"/>
            <a:ext cx="3816424" cy="1548172"/>
          </a:xfrm>
          <a:prstGeom prst="roundRect">
            <a:avLst/>
          </a:prstGeom>
          <a:solidFill>
            <a:schemeClr val="accent6">
              <a:lumMod val="50000"/>
            </a:schemeClr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 национальному составу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преобладающее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большинство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– 62,7%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составляет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русские,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27,1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% -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татары,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8,8%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- мордва-мокша, </a:t>
            </a:r>
          </a:p>
          <a:p>
            <a:pPr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1,4%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- другие национальности. </a:t>
            </a:r>
          </a:p>
        </p:txBody>
      </p:sp>
      <p:graphicFrame>
        <p:nvGraphicFramePr>
          <p:cNvPr id="13" name="Объект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97313421"/>
              </p:ext>
            </p:extLst>
          </p:nvPr>
        </p:nvGraphicFramePr>
        <p:xfrm>
          <a:off x="301625" y="3643313"/>
          <a:ext cx="4165600" cy="25477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6" name="Лист" r:id="rId3" imgW="3295510" imgH="1847986" progId="Excel.Sheet.8">
                  <p:embed/>
                </p:oleObj>
              </mc:Choice>
              <mc:Fallback>
                <p:oleObj name="Лист" r:id="rId3" imgW="3295510" imgH="1847986" progId="Excel.Sheet.8">
                  <p:embed/>
                  <p:pic>
                    <p:nvPicPr>
                      <p:cNvPr id="0" name="Диаграмма 12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1625" y="3643313"/>
                        <a:ext cx="4165600" cy="254778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Объект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6270165"/>
              </p:ext>
            </p:extLst>
          </p:nvPr>
        </p:nvGraphicFramePr>
        <p:xfrm>
          <a:off x="4716016" y="3669280"/>
          <a:ext cx="4104456" cy="24240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" name="Лист" r:id="rId5" imgW="4505400" imgH="3933720" progId="Excel.Sheet.8">
                  <p:embed/>
                </p:oleObj>
              </mc:Choice>
              <mc:Fallback>
                <p:oleObj name="Лист" r:id="rId5" imgW="4505400" imgH="3933720" progId="Excel.Sheet.8">
                  <p:embed/>
                  <p:pic>
                    <p:nvPicPr>
                      <p:cNvPr id="0" name="Объект 14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3669280"/>
                        <a:ext cx="4104456" cy="242401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Скругленный прямоугольник 14"/>
          <p:cNvSpPr/>
          <p:nvPr/>
        </p:nvSpPr>
        <p:spPr>
          <a:xfrm>
            <a:off x="4572000" y="1915604"/>
            <a:ext cx="3816424" cy="1548172"/>
          </a:xfrm>
          <a:prstGeom prst="roundRect">
            <a:avLst/>
          </a:prstGeom>
          <a:solidFill>
            <a:schemeClr val="accent6">
              <a:lumMod val="50000"/>
            </a:schemeClr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Площадь территории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Аксельского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сельского  поселения -147,59 кв. км </a:t>
            </a:r>
          </a:p>
          <a:p>
            <a:pPr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Численность населения на 1 января 2022 г.  982 человека. </a:t>
            </a:r>
          </a:p>
          <a:p>
            <a:pPr>
              <a:defRPr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Административным центром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Аксельского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сельского поселения является  с.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Аксел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040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1124744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МУНИЦИПАЛЬНАЯ ЭКОНОМИЧЕСКАЯ ПОЛИТИКА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23528" y="1556791"/>
            <a:ext cx="3744416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prstClr val="white"/>
                </a:solidFill>
                <a:cs typeface="Arial" charset="0"/>
              </a:rPr>
              <a:t>Наименование практики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220072" y="1556791"/>
            <a:ext cx="2736304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prstClr val="white"/>
                </a:solidFill>
                <a:cs typeface="Arial" charset="0"/>
              </a:rPr>
              <a:t>Цели практики</a:t>
            </a:r>
          </a:p>
        </p:txBody>
      </p:sp>
      <p:grpSp>
        <p:nvGrpSpPr>
          <p:cNvPr id="8" name="Группа 7"/>
          <p:cNvGrpSpPr/>
          <p:nvPr/>
        </p:nvGrpSpPr>
        <p:grpSpPr>
          <a:xfrm>
            <a:off x="251520" y="2068552"/>
            <a:ext cx="3528392" cy="1216432"/>
            <a:chOff x="144020" y="766693"/>
            <a:chExt cx="2317357" cy="1439307"/>
          </a:xfr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144020" y="766693"/>
              <a:ext cx="2317357" cy="14393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186176" y="808849"/>
              <a:ext cx="2233045" cy="131195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algn="ctr">
                <a:defRPr/>
              </a:pPr>
              <a:r>
                <a:rPr lang="ru-RU" b="1" dirty="0" smtClean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Привлечение инвестиций в экономику</a:t>
              </a:r>
              <a:endParaRPr lang="ru-RU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4" name="Скругленный прямоугольник 13"/>
          <p:cNvSpPr/>
          <p:nvPr/>
        </p:nvSpPr>
        <p:spPr>
          <a:xfrm>
            <a:off x="4187114" y="2118518"/>
            <a:ext cx="4680520" cy="1958554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Скругленный прямоугольник 4"/>
          <p:cNvSpPr/>
          <p:nvPr/>
        </p:nvSpPr>
        <p:spPr>
          <a:xfrm>
            <a:off x="4283968" y="2204864"/>
            <a:ext cx="4464496" cy="1872208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6670" tIns="26670" rIns="26670" bIns="26670" numCol="1" spcCol="1270" anchor="ctr" anchorCtr="0">
            <a:noAutofit/>
          </a:bodyPr>
          <a:lstStyle/>
          <a:p>
            <a:pPr algn="just">
              <a:defRPr/>
            </a:pPr>
            <a:r>
              <a:rPr lang="ru-RU" sz="1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1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благоприятной экономической среды и снижение социальной напряженности на территории муниципального образования, обеспечение дополнительных поступлений в доходную часть местного бюджета и бюджеты других уровней, вследствие сохранения существующих и создания новых рабочих </a:t>
            </a:r>
            <a:r>
              <a:rPr lang="ru-RU" sz="1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мест, </a:t>
            </a:r>
            <a:r>
              <a:rPr lang="ru-RU" sz="1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занятости населения города.</a:t>
            </a:r>
            <a:endParaRPr lang="ru-RU" sz="14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69621" y="6426291"/>
            <a:ext cx="18694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ООО «Агрофирма </a:t>
            </a:r>
            <a:r>
              <a:rPr lang="ru-RU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Ишейки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345860" y="4941490"/>
            <a:ext cx="132760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Боркунова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Н.Д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300192" y="6443073"/>
            <a:ext cx="26622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ООО «</a:t>
            </a:r>
            <a:r>
              <a:rPr lang="ru-RU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Аксел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247" y="3808419"/>
            <a:ext cx="2054198" cy="11330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247" y="5267121"/>
            <a:ext cx="2054198" cy="107976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3307" y="4333867"/>
            <a:ext cx="2705818" cy="1852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443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1196752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МУНИЦИПАЛЬНАЯ ЭКОНОМИЧЕСКАЯ ПОЛИТИКА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185254" y="1332940"/>
            <a:ext cx="7128792" cy="792087"/>
            <a:chOff x="233310" y="-707022"/>
            <a:chExt cx="7128792" cy="1439307"/>
          </a:xfrm>
          <a:solidFill>
            <a:schemeClr val="accent5">
              <a:lumMod val="75000"/>
            </a:schemeClr>
          </a:solidFill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33310" y="-707022"/>
              <a:ext cx="7128792" cy="14393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568436" y="-365909"/>
              <a:ext cx="6480720" cy="64807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kern="1200" dirty="0" smtClean="0">
                  <a:solidFill>
                    <a:schemeClr val="tx1"/>
                  </a:solidFill>
                </a:rPr>
                <a:t>Основные мероприятия направленные на </a:t>
              </a:r>
              <a:r>
                <a:rPr lang="ru-RU" sz="1600" b="1" dirty="0" smtClean="0">
                  <a:solidFill>
                    <a:schemeClr val="tx1"/>
                  </a:solidFill>
                </a:rPr>
                <a:t>привлечение инвестиций</a:t>
              </a:r>
              <a:endParaRPr lang="ru-RU" sz="16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3295234" y="2752475"/>
            <a:ext cx="2520280" cy="1439307"/>
            <a:chOff x="144020" y="766693"/>
            <a:chExt cx="2317357" cy="1439307"/>
          </a:xfrm>
          <a:solidFill>
            <a:srgbClr val="7030A0"/>
          </a:solidFill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144020" y="766693"/>
              <a:ext cx="2317357" cy="14393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Скругленный прямоугольник 4"/>
            <p:cNvSpPr/>
            <p:nvPr/>
          </p:nvSpPr>
          <p:spPr>
            <a:xfrm>
              <a:off x="186176" y="808849"/>
              <a:ext cx="2233045" cy="13549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418857" y="2823070"/>
            <a:ext cx="2592288" cy="1116910"/>
            <a:chOff x="144020" y="766693"/>
            <a:chExt cx="2317357" cy="1439307"/>
          </a:xfrm>
          <a:solidFill>
            <a:schemeClr val="accent6">
              <a:lumMod val="75000"/>
            </a:schemeClr>
          </a:solidFill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144020" y="766693"/>
              <a:ext cx="2317357" cy="14393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Скругленный прямоугольник 4"/>
            <p:cNvSpPr/>
            <p:nvPr/>
          </p:nvSpPr>
          <p:spPr>
            <a:xfrm>
              <a:off x="186176" y="808849"/>
              <a:ext cx="2233045" cy="13549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6383693" y="2773824"/>
            <a:ext cx="2520280" cy="1185328"/>
            <a:chOff x="144020" y="766693"/>
            <a:chExt cx="2317357" cy="1439307"/>
          </a:xfrm>
          <a:solidFill>
            <a:srgbClr val="00B050"/>
          </a:solidFill>
        </p:grpSpPr>
        <p:sp>
          <p:nvSpPr>
            <p:cNvPr id="15" name="Скругленный прямоугольник 14"/>
            <p:cNvSpPr/>
            <p:nvPr/>
          </p:nvSpPr>
          <p:spPr>
            <a:xfrm>
              <a:off x="144020" y="766693"/>
              <a:ext cx="2317357" cy="14393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Скругленный прямоугольник 4"/>
            <p:cNvSpPr/>
            <p:nvPr/>
          </p:nvSpPr>
          <p:spPr>
            <a:xfrm>
              <a:off x="186176" y="808849"/>
              <a:ext cx="2233045" cy="13549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146970" y="4665766"/>
            <a:ext cx="1373410" cy="1955660"/>
            <a:chOff x="124402" y="439382"/>
            <a:chExt cx="2317357" cy="1439307"/>
          </a:xfrm>
          <a:solidFill>
            <a:schemeClr val="accent6">
              <a:lumMod val="75000"/>
            </a:schemeClr>
          </a:solidFill>
        </p:grpSpPr>
        <p:sp>
          <p:nvSpPr>
            <p:cNvPr id="18" name="Скругленный прямоугольник 17"/>
            <p:cNvSpPr/>
            <p:nvPr/>
          </p:nvSpPr>
          <p:spPr>
            <a:xfrm>
              <a:off x="124402" y="439382"/>
              <a:ext cx="2317357" cy="14393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Скругленный прямоугольник 4"/>
            <p:cNvSpPr/>
            <p:nvPr/>
          </p:nvSpPr>
          <p:spPr>
            <a:xfrm>
              <a:off x="148324" y="478662"/>
              <a:ext cx="2233044" cy="13549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1615779" y="4681825"/>
            <a:ext cx="1373410" cy="1954590"/>
            <a:chOff x="144020" y="766693"/>
            <a:chExt cx="2317357" cy="1439307"/>
          </a:xfrm>
          <a:solidFill>
            <a:schemeClr val="accent6">
              <a:lumMod val="75000"/>
            </a:schemeClr>
          </a:solidFill>
        </p:grpSpPr>
        <p:sp>
          <p:nvSpPr>
            <p:cNvPr id="21" name="Скругленный прямоугольник 20"/>
            <p:cNvSpPr/>
            <p:nvPr/>
          </p:nvSpPr>
          <p:spPr>
            <a:xfrm>
              <a:off x="144020" y="766693"/>
              <a:ext cx="2317357" cy="14393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Скругленный прямоугольник 4"/>
            <p:cNvSpPr/>
            <p:nvPr/>
          </p:nvSpPr>
          <p:spPr>
            <a:xfrm>
              <a:off x="186176" y="808849"/>
              <a:ext cx="2233044" cy="13549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3102099" y="4739074"/>
            <a:ext cx="1373410" cy="1954589"/>
            <a:chOff x="144020" y="766693"/>
            <a:chExt cx="2317357" cy="1439307"/>
          </a:xfrm>
          <a:solidFill>
            <a:srgbClr val="7030A0"/>
          </a:solidFill>
        </p:grpSpPr>
        <p:sp>
          <p:nvSpPr>
            <p:cNvPr id="24" name="Скругленный прямоугольник 23"/>
            <p:cNvSpPr/>
            <p:nvPr/>
          </p:nvSpPr>
          <p:spPr>
            <a:xfrm>
              <a:off x="144020" y="766693"/>
              <a:ext cx="2317357" cy="14393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Скругленный прямоугольник 4"/>
            <p:cNvSpPr/>
            <p:nvPr/>
          </p:nvSpPr>
          <p:spPr>
            <a:xfrm>
              <a:off x="186176" y="808849"/>
              <a:ext cx="2233045" cy="13549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4676466" y="4729019"/>
            <a:ext cx="1373410" cy="1955659"/>
            <a:chOff x="144020" y="766693"/>
            <a:chExt cx="2317357" cy="1439307"/>
          </a:xfrm>
          <a:solidFill>
            <a:srgbClr val="7030A0"/>
          </a:solidFill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144020" y="766693"/>
              <a:ext cx="2317357" cy="14393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Скругленный прямоугольник 4"/>
            <p:cNvSpPr/>
            <p:nvPr/>
          </p:nvSpPr>
          <p:spPr>
            <a:xfrm>
              <a:off x="186176" y="808849"/>
              <a:ext cx="2233045" cy="13549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7715252" y="4757940"/>
            <a:ext cx="1373410" cy="1916857"/>
            <a:chOff x="144020" y="766693"/>
            <a:chExt cx="2317357" cy="1439307"/>
          </a:xfrm>
          <a:solidFill>
            <a:srgbClr val="00B050"/>
          </a:solidFill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144020" y="766693"/>
              <a:ext cx="2317357" cy="14393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186176" y="808849"/>
              <a:ext cx="2233045" cy="13549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6254121" y="4720208"/>
            <a:ext cx="1373410" cy="1954590"/>
            <a:chOff x="144020" y="738361"/>
            <a:chExt cx="2317357" cy="1467639"/>
          </a:xfrm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144020" y="766693"/>
              <a:ext cx="2317357" cy="1439307"/>
            </a:xfrm>
            <a:prstGeom prst="roundRect">
              <a:avLst>
                <a:gd name="adj" fmla="val 10000"/>
              </a:avLst>
            </a:prstGeom>
            <a:solidFill>
              <a:srgbClr val="00B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4"/>
            <p:cNvSpPr/>
            <p:nvPr/>
          </p:nvSpPr>
          <p:spPr>
            <a:xfrm>
              <a:off x="186176" y="738361"/>
              <a:ext cx="2233044" cy="14254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36" name="Прямоугольник 35"/>
          <p:cNvSpPr/>
          <p:nvPr/>
        </p:nvSpPr>
        <p:spPr>
          <a:xfrm>
            <a:off x="482838" y="2926078"/>
            <a:ext cx="22767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потенциальными инвесторами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159678" y="4954396"/>
            <a:ext cx="131597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Консультиро-вание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потенциальных инвесторов по вопросам организации нового производства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1586140" y="4900761"/>
            <a:ext cx="137954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Обсуждение инвестиционных</a:t>
            </a:r>
          </a:p>
          <a:p>
            <a:pPr algn="ctr"/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предложений на заседании Совета по</a:t>
            </a:r>
          </a:p>
          <a:p>
            <a:pPr algn="ctr"/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улучшению инвестиционного климата в</a:t>
            </a:r>
          </a:p>
          <a:p>
            <a:pPr algn="ctr"/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Темниковском муниципальном районе 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РМ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6197532" y="2880877"/>
            <a:ext cx="28925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Микрокредитной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компанией «Фонд поддержки предпринимательства РМ»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3299692" y="2823070"/>
            <a:ext cx="2544615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инвестиционных ниш, площадок для реализации проектов, связанных с новыми производствами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3071802" y="4714885"/>
            <a:ext cx="14287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законодательной базы местного уровня по продаже и (или) передаче в аренду инвестиционных площадок типа: </a:t>
            </a:r>
            <a:r>
              <a:rPr lang="ru-RU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браунфилд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гранфилд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инвесторов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4631664" y="4900761"/>
            <a:ext cx="13498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Сбор информации об инженерно-инфраструктурном потенциале инвестиционных ниш и площадок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6253181" y="4664176"/>
            <a:ext cx="1436167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000" dirty="0" smtClean="0"/>
          </a:p>
          <a:p>
            <a:pPr algn="ctr"/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Информирование субъектов МСП о получении финансовой поддержки в виде </a:t>
            </a:r>
            <a:r>
              <a:rPr lang="ru-RU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микрозаймов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льготных условиях от Фонда поддержки предпринимательства РМ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7758632" y="4761706"/>
            <a:ext cx="138536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Информирование субъектов МСП 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имущественной 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поддержке в виде передачи во владение и (или) в пользование на льготных условиях государственного или муниципального имущества</a:t>
            </a:r>
          </a:p>
        </p:txBody>
      </p:sp>
      <p:sp>
        <p:nvSpPr>
          <p:cNvPr id="47" name="Стрелка влево 46"/>
          <p:cNvSpPr/>
          <p:nvPr/>
        </p:nvSpPr>
        <p:spPr>
          <a:xfrm rot="16200000">
            <a:off x="1340770" y="2297531"/>
            <a:ext cx="560905" cy="356520"/>
          </a:xfrm>
          <a:prstGeom prst="lef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8" name="Стрелка влево 47"/>
          <p:cNvSpPr/>
          <p:nvPr/>
        </p:nvSpPr>
        <p:spPr>
          <a:xfrm rot="16200000">
            <a:off x="4302957" y="2248534"/>
            <a:ext cx="536866" cy="356520"/>
          </a:xfrm>
          <a:prstGeom prst="lef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9" name="Стрелка влево 48"/>
          <p:cNvSpPr/>
          <p:nvPr/>
        </p:nvSpPr>
        <p:spPr>
          <a:xfrm rot="16200000">
            <a:off x="7168819" y="2262734"/>
            <a:ext cx="560905" cy="356520"/>
          </a:xfrm>
          <a:prstGeom prst="lef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0" name="Стрелка влево 49"/>
          <p:cNvSpPr/>
          <p:nvPr/>
        </p:nvSpPr>
        <p:spPr>
          <a:xfrm rot="16200000">
            <a:off x="572742" y="4132583"/>
            <a:ext cx="560905" cy="356520"/>
          </a:xfrm>
          <a:prstGeom prst="lef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1" name="Стрелка влево 50"/>
          <p:cNvSpPr/>
          <p:nvPr/>
        </p:nvSpPr>
        <p:spPr>
          <a:xfrm rot="16200000">
            <a:off x="1997961" y="4116987"/>
            <a:ext cx="560905" cy="356520"/>
          </a:xfrm>
          <a:prstGeom prst="lef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2" name="Стрелка влево 51"/>
          <p:cNvSpPr/>
          <p:nvPr/>
        </p:nvSpPr>
        <p:spPr>
          <a:xfrm rot="16200000">
            <a:off x="3713477" y="4294126"/>
            <a:ext cx="383578" cy="356520"/>
          </a:xfrm>
          <a:prstGeom prst="lef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3" name="Стрелка влево 52"/>
          <p:cNvSpPr/>
          <p:nvPr/>
        </p:nvSpPr>
        <p:spPr>
          <a:xfrm rot="16200000">
            <a:off x="5142675" y="4298104"/>
            <a:ext cx="375620" cy="356520"/>
          </a:xfrm>
          <a:prstGeom prst="lef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4" name="Стрелка влево 53"/>
          <p:cNvSpPr/>
          <p:nvPr/>
        </p:nvSpPr>
        <p:spPr>
          <a:xfrm rot="16200000">
            <a:off x="6686124" y="4167820"/>
            <a:ext cx="542427" cy="356520"/>
          </a:xfrm>
          <a:prstGeom prst="lef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5" name="Стрелка влево 54"/>
          <p:cNvSpPr/>
          <p:nvPr/>
        </p:nvSpPr>
        <p:spPr>
          <a:xfrm rot="16200000">
            <a:off x="8113427" y="4183670"/>
            <a:ext cx="538258" cy="356520"/>
          </a:xfrm>
          <a:prstGeom prst="lef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39920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1052736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МУНИЦИПАЛЬНАЯ ЭКОНОМИЧЕСКАЯ ПОЛИТИКА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9773" y="1412776"/>
            <a:ext cx="8208911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реализации основных мероприятий, направленных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инвестиций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179512" y="2636912"/>
            <a:ext cx="2434265" cy="2754189"/>
            <a:chOff x="144020" y="766693"/>
            <a:chExt cx="2317357" cy="1439307"/>
          </a:xfrm>
          <a:solidFill>
            <a:srgbClr val="0070C0"/>
          </a:solidFill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144020" y="766693"/>
              <a:ext cx="2317357" cy="14393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кругленный прямоугольник 4"/>
            <p:cNvSpPr/>
            <p:nvPr/>
          </p:nvSpPr>
          <p:spPr>
            <a:xfrm>
              <a:off x="186176" y="808849"/>
              <a:ext cx="2233044" cy="13549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3" name="Выноска со стрелками влево/вправо 2"/>
          <p:cNvSpPr/>
          <p:nvPr/>
        </p:nvSpPr>
        <p:spPr>
          <a:xfrm>
            <a:off x="2659988" y="2818932"/>
            <a:ext cx="3744415" cy="1584176"/>
          </a:xfrm>
          <a:prstGeom prst="leftRightArrowCallou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18596" y="2910068"/>
            <a:ext cx="18722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Работа  в рамках реализации программы «Комплексное развитие сельских территорий»</a:t>
            </a:r>
            <a:endParaRPr lang="ru-RU" sz="12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358805" y="3029872"/>
            <a:ext cx="227509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/>
              <a:t>В 2021 году обустроена детская игровая площадка в с. </a:t>
            </a:r>
            <a:r>
              <a:rPr lang="ru-RU" sz="1200" b="1" dirty="0" err="1"/>
              <a:t>Аксел</a:t>
            </a:r>
            <a:r>
              <a:rPr lang="ru-RU" sz="1200" b="1" dirty="0"/>
              <a:t> </a:t>
            </a:r>
            <a:r>
              <a:rPr lang="ru-RU" sz="1200" b="1" dirty="0" err="1"/>
              <a:t>Аксельского</a:t>
            </a:r>
            <a:r>
              <a:rPr lang="ru-RU" sz="1200" b="1" dirty="0"/>
              <a:t> сельского </a:t>
            </a:r>
            <a:r>
              <a:rPr lang="ru-RU" sz="1200" b="1" dirty="0" smtClean="0"/>
              <a:t>поселения</a:t>
            </a:r>
          </a:p>
          <a:p>
            <a:pPr algn="ctr"/>
            <a:endParaRPr lang="ru-RU" sz="1200" b="1" dirty="0"/>
          </a:p>
          <a:p>
            <a:pPr algn="ctr"/>
            <a:endParaRPr lang="ru-RU" sz="1200" b="1" dirty="0" smtClean="0"/>
          </a:p>
          <a:p>
            <a:pPr algn="ctr"/>
            <a:endParaRPr lang="ru-RU" sz="1200" b="1" dirty="0"/>
          </a:p>
          <a:p>
            <a:pPr algn="ctr"/>
            <a:r>
              <a:rPr lang="ru-RU" sz="1200" b="1" dirty="0"/>
              <a:t>Стоимость  проекта -  1361,1 тыс. руб.</a:t>
            </a:r>
          </a:p>
        </p:txBody>
      </p:sp>
      <p:grpSp>
        <p:nvGrpSpPr>
          <p:cNvPr id="26" name="Группа 25"/>
          <p:cNvGrpSpPr/>
          <p:nvPr/>
        </p:nvGrpSpPr>
        <p:grpSpPr>
          <a:xfrm>
            <a:off x="6450613" y="2699971"/>
            <a:ext cx="2474151" cy="2691130"/>
            <a:chOff x="144020" y="766693"/>
            <a:chExt cx="2317357" cy="1439307"/>
          </a:xfrm>
          <a:solidFill>
            <a:srgbClr val="0070C0"/>
          </a:solidFill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144020" y="766693"/>
              <a:ext cx="2317357" cy="14393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Скругленный прямоугольник 4"/>
            <p:cNvSpPr/>
            <p:nvPr/>
          </p:nvSpPr>
          <p:spPr>
            <a:xfrm>
              <a:off x="186176" y="808849"/>
              <a:ext cx="2233044" cy="135499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400" kern="12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2051" name="Picture 3" descr="C:\Users\krylovaon\Desktop\p17eegjmvh1fgh1pkh1aiq1bec1gvh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017" y="4725144"/>
            <a:ext cx="2088232" cy="160022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6985" y="3243546"/>
            <a:ext cx="2221404" cy="172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487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1052736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МУНИЦИПАЛЬНАЯ ЭКОНОМИЧЕСКАЯ ПОЛИТИКА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5800" y="1412776"/>
            <a:ext cx="8208911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реализации основных мероприятий, направленных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инвестиций за период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2019-2021 гг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63102" y="2528615"/>
            <a:ext cx="2016224" cy="2021589"/>
          </a:xfrm>
          <a:prstGeom prst="roundRect">
            <a:avLst>
              <a:gd name="adj" fmla="val 10000"/>
            </a:avLst>
          </a:prstGeom>
          <a:solidFill>
            <a:srgbClr val="0070C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Прямоугольник 17"/>
          <p:cNvSpPr/>
          <p:nvPr/>
        </p:nvSpPr>
        <p:spPr>
          <a:xfrm>
            <a:off x="343969" y="2687581"/>
            <a:ext cx="201622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/>
              <a:t>Для предпринимателей приняты понижающие коэффициенты ставки арендной платы муниципального имущества</a:t>
            </a:r>
            <a:endParaRPr lang="ru-RU" sz="1100" b="1" dirty="0"/>
          </a:p>
        </p:txBody>
      </p:sp>
      <p:sp>
        <p:nvSpPr>
          <p:cNvPr id="24" name="Выноска со стрелками влево/вправо 23"/>
          <p:cNvSpPr/>
          <p:nvPr/>
        </p:nvSpPr>
        <p:spPr>
          <a:xfrm>
            <a:off x="2389827" y="2528616"/>
            <a:ext cx="4079815" cy="1584176"/>
          </a:xfrm>
          <a:prstGeom prst="leftRightArrowCallou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362284" y="2628206"/>
            <a:ext cx="21138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/>
              <a:t>Оказание имущественной поддержки путем передачи в безвозмездное пользование нежилых помещений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6478696" y="2420888"/>
            <a:ext cx="2413784" cy="2129317"/>
          </a:xfrm>
          <a:prstGeom prst="roundRect">
            <a:avLst>
              <a:gd name="adj" fmla="val 10000"/>
            </a:avLst>
          </a:prstGeom>
          <a:solidFill>
            <a:srgbClr val="0070C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8" name="Прямоугольник 37"/>
          <p:cNvSpPr/>
          <p:nvPr/>
        </p:nvSpPr>
        <p:spPr>
          <a:xfrm>
            <a:off x="6514914" y="2595824"/>
            <a:ext cx="2359865" cy="19543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/>
              <a:t>Утвержден перечень муниципального имущества для </a:t>
            </a:r>
            <a:r>
              <a:rPr lang="ru-RU" sz="1100" b="1" dirty="0"/>
              <a:t>предоставления на долгосрочной основе </a:t>
            </a:r>
            <a:r>
              <a:rPr lang="ru-RU" sz="1100" b="1" dirty="0" smtClean="0"/>
              <a:t>предпринимателям, образующим инфраструктуру поддержки субъектов малого и среднего предпринимательства</a:t>
            </a:r>
            <a:endParaRPr lang="ru-RU" sz="1100" b="1" dirty="0"/>
          </a:p>
        </p:txBody>
      </p:sp>
      <p:sp>
        <p:nvSpPr>
          <p:cNvPr id="39" name="Стрелка влево 38"/>
          <p:cNvSpPr/>
          <p:nvPr/>
        </p:nvSpPr>
        <p:spPr>
          <a:xfrm rot="16200000">
            <a:off x="3949573" y="4198700"/>
            <a:ext cx="942900" cy="771085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1026" name="Picture 2" descr="http://gudantov-web.ucoz.com/_bl/0/8918809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081" y="5150119"/>
            <a:ext cx="2200627" cy="1524943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rylovaon\Desktop\iHG4SGUM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4335" y="5153811"/>
            <a:ext cx="2041158" cy="1529091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3835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1052736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МУНИЦИПАЛЬНАЯ ЭКОНОМИЧЕСКАЯ ПОЛИТИКА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5800" y="1412776"/>
            <a:ext cx="8208911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культуры и туризма в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Аксельском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сельском поселении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6183" y="2396937"/>
            <a:ext cx="7953314" cy="1260424"/>
          </a:xfrm>
          <a:prstGeom prst="roundRect">
            <a:avLst>
              <a:gd name="adj" fmla="val 10000"/>
            </a:avLst>
          </a:prstGeom>
          <a:solidFill>
            <a:srgbClr val="0070C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Прямоугольник 17"/>
          <p:cNvSpPr/>
          <p:nvPr/>
        </p:nvSpPr>
        <p:spPr>
          <a:xfrm>
            <a:off x="863074" y="2550096"/>
            <a:ext cx="775642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/>
              <a:t>В </a:t>
            </a:r>
            <a:r>
              <a:rPr lang="ru-RU" sz="1400" b="1" dirty="0" err="1" smtClean="0"/>
              <a:t>Аксельском</a:t>
            </a:r>
            <a:r>
              <a:rPr lang="ru-RU" sz="1400" b="1" dirty="0" smtClean="0"/>
              <a:t> сельском поселении большое значение уделяют развити</a:t>
            </a:r>
            <a:r>
              <a:rPr lang="ru-RU" sz="1400" b="1" dirty="0" smtClean="0"/>
              <a:t>ю событийного туризма. </a:t>
            </a:r>
          </a:p>
          <a:p>
            <a:pPr algn="ctr"/>
            <a:r>
              <a:rPr lang="ru-RU" sz="1400" b="1" dirty="0" smtClean="0"/>
              <a:t>В с. </a:t>
            </a:r>
            <a:r>
              <a:rPr lang="ru-RU" sz="1400" b="1" dirty="0" err="1" smtClean="0"/>
              <a:t>Аксел</a:t>
            </a:r>
            <a:r>
              <a:rPr lang="ru-RU" sz="1400" b="1" dirty="0" smtClean="0"/>
              <a:t> ежегодно проходят гастрономические фестивали </a:t>
            </a:r>
          </a:p>
          <a:p>
            <a:pPr algn="ctr"/>
            <a:r>
              <a:rPr lang="ru-RU" sz="1400" b="1" dirty="0" smtClean="0"/>
              <a:t>«За-Валенки» и «</a:t>
            </a:r>
            <a:r>
              <a:rPr lang="ru-RU" sz="1400" b="1" dirty="0" err="1" smtClean="0"/>
              <a:t>Аксельский</a:t>
            </a:r>
            <a:r>
              <a:rPr lang="ru-RU" sz="1400" b="1" dirty="0" smtClean="0"/>
              <a:t> огурец», в с. Тарханы «Праздник хлеба»</a:t>
            </a:r>
            <a:endParaRPr lang="ru-RU" sz="14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4005064"/>
            <a:ext cx="2730025" cy="234100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072" y="4005063"/>
            <a:ext cx="2664296" cy="2341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4982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1052736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МУНИЦИПАЛЬНАЯ ЭКОНОМИЧЕСКАЯ ПОЛИТИКА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5800" y="1412776"/>
            <a:ext cx="8208911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культуры и туризма в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Аксельском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сельском поселении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6183" y="2055911"/>
            <a:ext cx="7953314" cy="1601450"/>
          </a:xfrm>
          <a:prstGeom prst="roundRect">
            <a:avLst>
              <a:gd name="adj" fmla="val 10000"/>
            </a:avLst>
          </a:prstGeom>
          <a:solidFill>
            <a:srgbClr val="0070C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" name="Прямоугольник 1"/>
          <p:cNvSpPr/>
          <p:nvPr/>
        </p:nvSpPr>
        <p:spPr>
          <a:xfrm>
            <a:off x="978610" y="2102602"/>
            <a:ext cx="752535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В 2022 году проект «</a:t>
            </a:r>
            <a:r>
              <a:rPr lang="ru-RU" b="1" dirty="0" err="1"/>
              <a:t>Аксельский</a:t>
            </a:r>
            <a:r>
              <a:rPr lang="ru-RU" b="1" dirty="0"/>
              <a:t> огурец» получил поддержку Президентского Фонда культурных инициатив. По проекту </a:t>
            </a:r>
            <a:r>
              <a:rPr lang="ru-RU" b="1" dirty="0" smtClean="0"/>
              <a:t>планируется </a:t>
            </a:r>
            <a:r>
              <a:rPr lang="ru-RU" b="1" dirty="0"/>
              <a:t>приобретение 2-х ярмарочных домиков, скамеек, урн и необходимого оборудования для проведения </a:t>
            </a:r>
            <a:r>
              <a:rPr lang="ru-RU" b="1" dirty="0" smtClean="0"/>
              <a:t>фестиваля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997" y="4115086"/>
            <a:ext cx="3113729" cy="2018116"/>
          </a:xfrm>
          <a:prstGeom prst="rect">
            <a:avLst/>
          </a:prstGeom>
        </p:spPr>
      </p:pic>
      <p:pic>
        <p:nvPicPr>
          <p:cNvPr id="9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8503" y="4115086"/>
            <a:ext cx="2231967" cy="192439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115086"/>
            <a:ext cx="2160240" cy="1921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30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2499956"/>
            <a:ext cx="4176464" cy="4104455"/>
          </a:xfrm>
          <a:prstGeom prst="rect">
            <a:avLst/>
          </a:prstGeom>
        </p:spPr>
      </p:pic>
      <p:sp>
        <p:nvSpPr>
          <p:cNvPr id="4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1124744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МУНИЦИПАЛЬНАЯ ЭКОНОМИЧЕСКАЯ ПОЛИТИКА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157984" y="1272290"/>
            <a:ext cx="7128792" cy="1080120"/>
            <a:chOff x="199676" y="-452569"/>
            <a:chExt cx="7128792" cy="1439307"/>
          </a:xfrm>
          <a:solidFill>
            <a:schemeClr val="accent5">
              <a:lumMod val="75000"/>
            </a:schemeClr>
          </a:solidFill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199676" y="-452569"/>
              <a:ext cx="7128792" cy="14393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523712" y="-56951"/>
              <a:ext cx="6480720" cy="64807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kern="1200" dirty="0" smtClean="0">
                  <a:solidFill>
                    <a:schemeClr val="tx1"/>
                  </a:solidFill>
                </a:rPr>
                <a:t>Самообложение граждан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kern="1200" dirty="0" err="1" smtClean="0">
                  <a:solidFill>
                    <a:schemeClr val="tx1"/>
                  </a:solidFill>
                </a:rPr>
                <a:t>Аксельского</a:t>
              </a:r>
              <a:r>
                <a:rPr lang="ru-RU" sz="1600" b="1" kern="1200" dirty="0" smtClean="0">
                  <a:solidFill>
                    <a:schemeClr val="tx1"/>
                  </a:solidFill>
                </a:rPr>
                <a:t> сельского поселения 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kern="1200" dirty="0" smtClean="0">
                  <a:solidFill>
                    <a:schemeClr val="tx1"/>
                  </a:solidFill>
                </a:rPr>
                <a:t>2021 г. и 1кв. 2022г. </a:t>
              </a:r>
              <a:endParaRPr lang="ru-RU" sz="1600" b="1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67544" y="2705523"/>
            <a:ext cx="410445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/>
              <a:t>С 2021 года на территории </a:t>
            </a:r>
            <a:r>
              <a:rPr lang="ru-RU" sz="1300" b="1" dirty="0" err="1" smtClean="0"/>
              <a:t>Аксельского</a:t>
            </a:r>
            <a:r>
              <a:rPr lang="ru-RU" sz="1300" b="1" dirty="0" smtClean="0"/>
              <a:t> сельского поселения реализуется </a:t>
            </a:r>
            <a:r>
              <a:rPr lang="ru-RU" sz="1300" b="1" dirty="0"/>
              <a:t>механизм самообложения граждан, в бюджет поступило </a:t>
            </a:r>
            <a:r>
              <a:rPr lang="ru-RU" sz="1300" b="1" dirty="0" smtClean="0"/>
              <a:t>262,0 </a:t>
            </a:r>
            <a:r>
              <a:rPr lang="ru-RU" sz="1300" b="1" dirty="0"/>
              <a:t>тыс. руб. средств граждан, в первом квартале 2022 года поступило от населения </a:t>
            </a:r>
            <a:r>
              <a:rPr lang="ru-RU" sz="1300" b="1" dirty="0" smtClean="0"/>
              <a:t>– 68,0 </a:t>
            </a:r>
            <a:r>
              <a:rPr lang="ru-RU" sz="1300" b="1" dirty="0"/>
              <a:t>тыс. руб. </a:t>
            </a:r>
            <a:endParaRPr lang="ru-RU" sz="1300" b="1" dirty="0" smtClean="0"/>
          </a:p>
          <a:p>
            <a:pPr algn="ctr"/>
            <a:endParaRPr lang="ru-RU" sz="1300" b="1" dirty="0" smtClean="0"/>
          </a:p>
          <a:p>
            <a:pPr algn="ctr"/>
            <a:r>
              <a:rPr lang="ru-RU" sz="1300" b="1" dirty="0"/>
              <a:t>Ожидается поступление  средств республиканского бюджета в виде иных межбюджетных трансфертов в сумме </a:t>
            </a:r>
            <a:r>
              <a:rPr lang="ru-RU" sz="1300" b="1" dirty="0" smtClean="0"/>
              <a:t>1320 </a:t>
            </a:r>
            <a:r>
              <a:rPr lang="ru-RU" sz="1300" b="1" dirty="0"/>
              <a:t>тыс. руб.), которые будут направлены на содержание мест захоронения (с. </a:t>
            </a:r>
            <a:r>
              <a:rPr lang="ru-RU" sz="1300" b="1" dirty="0" err="1" smtClean="0"/>
              <a:t>Ишейки</a:t>
            </a:r>
            <a:r>
              <a:rPr lang="ru-RU" sz="1300" b="1" dirty="0" smtClean="0"/>
              <a:t>).</a:t>
            </a:r>
          </a:p>
          <a:p>
            <a:pPr algn="ctr"/>
            <a:endParaRPr lang="ru-RU" sz="1300" b="1" dirty="0"/>
          </a:p>
          <a:p>
            <a:pPr algn="ctr"/>
            <a:r>
              <a:rPr lang="ru-RU" sz="1300" b="1" dirty="0"/>
              <a:t>В </a:t>
            </a:r>
            <a:r>
              <a:rPr lang="ru-RU" sz="1300" b="1" dirty="0" smtClean="0"/>
              <a:t>мае проведен сход </a:t>
            </a:r>
            <a:r>
              <a:rPr lang="ru-RU" sz="1300" b="1" dirty="0"/>
              <a:t>граждан в </a:t>
            </a:r>
            <a:r>
              <a:rPr lang="ru-RU" sz="1300" b="1" dirty="0" smtClean="0"/>
              <a:t>с</a:t>
            </a:r>
            <a:r>
              <a:rPr lang="ru-RU" sz="1300" b="1" dirty="0"/>
              <a:t>. </a:t>
            </a:r>
            <a:r>
              <a:rPr lang="ru-RU" sz="1300" b="1" dirty="0" err="1"/>
              <a:t>Аксел</a:t>
            </a:r>
            <a:r>
              <a:rPr lang="ru-RU" sz="1300" b="1" dirty="0"/>
              <a:t> (благоустройство общественной территории- установка ограждения)</a:t>
            </a:r>
            <a:endParaRPr lang="ru-RU" sz="1300" b="1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736625"/>
              </p:ext>
            </p:extLst>
          </p:nvPr>
        </p:nvGraphicFramePr>
        <p:xfrm>
          <a:off x="4860032" y="3429000"/>
          <a:ext cx="4104455" cy="2284805"/>
        </p:xfrm>
        <a:graphic>
          <a:graphicData uri="http://schemas.openxmlformats.org/drawingml/2006/table">
            <a:tbl>
              <a:tblPr/>
              <a:tblGrid>
                <a:gridCol w="1531969"/>
                <a:gridCol w="594825"/>
                <a:gridCol w="671083"/>
                <a:gridCol w="671083"/>
                <a:gridCol w="635495"/>
              </a:tblGrid>
              <a:tr h="411282">
                <a:tc rowSpan="2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поселения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кв. 2022г.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5396">
                <a:tc vMerge="1"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60000"/>
                        <a:lumOff val="40000"/>
                      </a:srgbClr>
                    </a:solidFill>
                  </a:tcPr>
                </a:tc>
              </a:tr>
              <a:tr h="145812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 fontAlgn="b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Аксельское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сельское поселение </a:t>
                      </a:r>
                      <a:endParaRPr lang="ru-RU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(благоустройство сельского кладбища в с.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Ишейки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262,0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262,0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68,0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68,0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20000"/>
                        <a:lumOff val="8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01730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1124744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МУНИЦИПАЛЬНАЯ ЭКОНОМИЧЕСКАЯ ПОЛИТИКА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1121980" y="1484784"/>
            <a:ext cx="7128792" cy="792087"/>
            <a:chOff x="163672" y="-169411"/>
            <a:chExt cx="7128792" cy="1439307"/>
          </a:xfrm>
          <a:solidFill>
            <a:schemeClr val="accent5">
              <a:lumMod val="75000"/>
            </a:schemeClr>
          </a:solidFill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163672" y="-169411"/>
              <a:ext cx="7128792" cy="14393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523712" y="190629"/>
              <a:ext cx="6480720" cy="64807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kern="1200" dirty="0" smtClean="0">
                  <a:solidFill>
                    <a:schemeClr val="tx1"/>
                  </a:solidFill>
                </a:rPr>
                <a:t>Открытие новых предприятий малого и среднего предпринимательства за период </a:t>
              </a:r>
              <a:r>
                <a:rPr lang="ru-RU" sz="1600" b="1" kern="1200" dirty="0" smtClean="0">
                  <a:solidFill>
                    <a:schemeClr val="tx1"/>
                  </a:solidFill>
                </a:rPr>
                <a:t>2019-2021гг</a:t>
              </a:r>
              <a:r>
                <a:rPr lang="ru-RU" sz="1600" b="1" kern="1200" dirty="0" smtClean="0">
                  <a:solidFill>
                    <a:schemeClr val="tx1"/>
                  </a:solidFill>
                </a:rPr>
                <a:t>.</a:t>
              </a:r>
              <a:endParaRPr lang="ru-RU" sz="1600" b="1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395536" y="2475010"/>
            <a:ext cx="4104456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/>
              <a:t>ИП </a:t>
            </a:r>
            <a:r>
              <a:rPr lang="ru-RU" sz="1300" b="1" dirty="0" err="1" smtClean="0"/>
              <a:t>Боркунова</a:t>
            </a:r>
            <a:r>
              <a:rPr lang="ru-RU" sz="1300" b="1" dirty="0" smtClean="0"/>
              <a:t> Н.Д.</a:t>
            </a:r>
          </a:p>
          <a:p>
            <a:pPr algn="ctr"/>
            <a:endParaRPr lang="ru-RU" sz="1300" b="1" dirty="0"/>
          </a:p>
          <a:p>
            <a:pPr algn="just"/>
            <a:r>
              <a:rPr lang="ru-RU" sz="1300" dirty="0" smtClean="0"/>
              <a:t>В 2019 году </a:t>
            </a:r>
            <a:r>
              <a:rPr lang="ru-RU" sz="1300" dirty="0" smtClean="0"/>
              <a:t>был открыт </a:t>
            </a:r>
            <a:r>
              <a:rPr lang="ru-RU" sz="1300" dirty="0"/>
              <a:t>КАФЕ-БАР "</a:t>
            </a:r>
            <a:r>
              <a:rPr lang="ru-RU" sz="1300" dirty="0" err="1"/>
              <a:t>Аксельский</a:t>
            </a:r>
            <a:r>
              <a:rPr lang="ru-RU" sz="1300" dirty="0"/>
              <a:t> дворик" в с. </a:t>
            </a:r>
            <a:r>
              <a:rPr lang="ru-RU" sz="1300" dirty="0" err="1"/>
              <a:t>Аксел</a:t>
            </a:r>
            <a:r>
              <a:rPr lang="ru-RU" sz="1300" dirty="0"/>
              <a:t> ул. Центральная </a:t>
            </a:r>
            <a:r>
              <a:rPr lang="ru-RU" sz="1300" dirty="0" smtClean="0"/>
              <a:t>9а, на 100 посадочных мест. В кафе ш</a:t>
            </a:r>
            <a:r>
              <a:rPr lang="ru-RU" sz="1300" dirty="0" smtClean="0"/>
              <a:t>ирокий ассортимент блюд. </a:t>
            </a:r>
            <a:r>
              <a:rPr lang="ru-RU" sz="1300" dirty="0" smtClean="0"/>
              <a:t>Ч</a:t>
            </a:r>
            <a:r>
              <a:rPr lang="ru-RU" sz="1300" dirty="0" smtClean="0"/>
              <a:t>исленность работников–  5 </a:t>
            </a:r>
            <a:r>
              <a:rPr lang="ru-RU" sz="1300" dirty="0" smtClean="0"/>
              <a:t>человек.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2461" y="2669433"/>
            <a:ext cx="2808311" cy="18002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2461" y="4725144"/>
            <a:ext cx="2808311" cy="18585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600" y="4725144"/>
            <a:ext cx="2867980" cy="1858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115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1052736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МУНИЦИПАЛЬНАЯ ЭКОНОМИЧЕСКАЯ ПОЛИТИКА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467544" y="1368485"/>
            <a:ext cx="8208912" cy="792087"/>
            <a:chOff x="163672" y="-169411"/>
            <a:chExt cx="7128792" cy="1439307"/>
          </a:xfrm>
          <a:solidFill>
            <a:schemeClr val="accent5">
              <a:lumMod val="75000"/>
            </a:schemeClr>
          </a:solidFill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163672" y="-169411"/>
              <a:ext cx="7128792" cy="14393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523712" y="190629"/>
              <a:ext cx="6480720" cy="64807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kern="1200" dirty="0" smtClean="0">
                  <a:solidFill>
                    <a:schemeClr val="tx1"/>
                  </a:solidFill>
                </a:rPr>
                <a:t>Расширение действующих производств предприятий малого и среднего предпринимательства за период </a:t>
              </a:r>
              <a:r>
                <a:rPr lang="ru-RU" sz="1600" b="1" kern="1200" dirty="0" smtClean="0">
                  <a:solidFill>
                    <a:schemeClr val="tx1"/>
                  </a:solidFill>
                </a:rPr>
                <a:t>2019-2020гг</a:t>
              </a:r>
              <a:r>
                <a:rPr lang="ru-RU" sz="1600" b="1" kern="1200" dirty="0" smtClean="0">
                  <a:solidFill>
                    <a:schemeClr val="tx1"/>
                  </a:solidFill>
                </a:rPr>
                <a:t>.</a:t>
              </a:r>
              <a:endParaRPr lang="ru-RU" sz="1600" b="1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043368" y="2363714"/>
            <a:ext cx="4471292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/>
              <a:t>ООО «</a:t>
            </a:r>
            <a:r>
              <a:rPr lang="ru-RU" sz="1300" b="1" dirty="0" err="1" smtClean="0"/>
              <a:t>Аксел</a:t>
            </a:r>
            <a:r>
              <a:rPr lang="ru-RU" sz="1300" b="1" dirty="0" smtClean="0"/>
              <a:t>»</a:t>
            </a:r>
          </a:p>
          <a:p>
            <a:pPr algn="ctr"/>
            <a:endParaRPr lang="ru-RU" sz="1300" b="1" dirty="0"/>
          </a:p>
          <a:p>
            <a:pPr algn="just"/>
            <a:r>
              <a:rPr lang="ru-RU" sz="1300" dirty="0" smtClean="0"/>
              <a:t>ООО </a:t>
            </a:r>
            <a:r>
              <a:rPr lang="ru-RU" sz="1300" dirty="0"/>
              <a:t>«</a:t>
            </a:r>
            <a:r>
              <a:rPr lang="ru-RU" sz="1300" dirty="0" err="1"/>
              <a:t>Аксел</a:t>
            </a:r>
            <a:r>
              <a:rPr lang="ru-RU" sz="1300" dirty="0"/>
              <a:t>», директор К. Г. </a:t>
            </a:r>
            <a:r>
              <a:rPr lang="ru-RU" sz="1300" dirty="0" err="1"/>
              <a:t>Самолькин</a:t>
            </a:r>
            <a:r>
              <a:rPr lang="ru-RU" sz="1300" dirty="0"/>
              <a:t>. </a:t>
            </a:r>
            <a:r>
              <a:rPr lang="ru-RU" sz="1300" dirty="0" smtClean="0"/>
              <a:t>В 20221 г. урожайность </a:t>
            </a:r>
            <a:r>
              <a:rPr lang="ru-RU" sz="1300" dirty="0"/>
              <a:t>зерновых культур составила 21 ц с га. Производство валовой продукции составило 227342 </a:t>
            </a:r>
            <a:r>
              <a:rPr lang="ru-RU" sz="1300" dirty="0" err="1"/>
              <a:t>тыс.руб</a:t>
            </a:r>
            <a:r>
              <a:rPr lang="ru-RU" sz="1300" dirty="0"/>
              <a:t>. На 100 га сельскохозяйственных угодий произведено валовой продукции на 2901 тыс. рублей. Выручка на одного работника составила 1471 тыс. руб. Среднемесячная заработная плата - 33770 руб</a:t>
            </a:r>
            <a:r>
              <a:rPr lang="ru-RU" sz="1300" dirty="0" smtClean="0"/>
              <a:t>.</a:t>
            </a:r>
          </a:p>
          <a:p>
            <a:pPr algn="just"/>
            <a:r>
              <a:rPr lang="ru-RU" sz="1300" dirty="0" smtClean="0"/>
              <a:t>Начато строительство фермы на 870 голов.</a:t>
            </a:r>
            <a:endParaRPr lang="ru-RU" sz="13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088" y="4679279"/>
            <a:ext cx="2736304" cy="173916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968" y="4666488"/>
            <a:ext cx="2736304" cy="17647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961" y="2420160"/>
            <a:ext cx="2716317" cy="198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629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26974" y="1882630"/>
            <a:ext cx="7488832" cy="461665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реализации муниципальной практики</a:t>
            </a:r>
            <a:endParaRPr lang="ru-RU" sz="24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716441730"/>
              </p:ext>
            </p:extLst>
          </p:nvPr>
        </p:nvGraphicFramePr>
        <p:xfrm>
          <a:off x="755576" y="2564904"/>
          <a:ext cx="7632848" cy="4149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1340768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МУНИЦИПАЛЬНАЯ ЭКОНОМИЧЕСКАЯ ПОЛИТИКА</a:t>
            </a:r>
          </a:p>
        </p:txBody>
      </p:sp>
    </p:spTree>
    <p:extLst>
      <p:ext uri="{BB962C8B-B14F-4D97-AF65-F5344CB8AC3E}">
        <p14:creationId xmlns:p14="http://schemas.microsoft.com/office/powerpoint/2010/main" val="73253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1124744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МУНИЦИПАЛЬНАЯ ЭКОНОМИЧЕСКАЯ ПОЛИТИКА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1615613"/>
            <a:ext cx="8208911" cy="70788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2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Перспективы дальнейшего развития </a:t>
            </a:r>
            <a:r>
              <a:rPr lang="ru-RU" sz="2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малого и среднего </a:t>
            </a:r>
            <a:r>
              <a:rPr lang="ru-RU" sz="2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предпринимательства</a:t>
            </a:r>
            <a:endParaRPr lang="ru-RU" sz="20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2918" y="2506909"/>
            <a:ext cx="849694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/>
              <a:t>Важно отметить, что сейчас территория </a:t>
            </a:r>
            <a:r>
              <a:rPr lang="ru-RU" sz="1400" dirty="0" err="1" smtClean="0"/>
              <a:t>Аксельского</a:t>
            </a:r>
            <a:r>
              <a:rPr lang="ru-RU" sz="1400" dirty="0" smtClean="0"/>
              <a:t> сельского поселения </a:t>
            </a:r>
            <a:r>
              <a:rPr lang="ru-RU" sz="1400" dirty="0"/>
              <a:t>очень привлекательна для бизнеса и для размещения новых предприятий. </a:t>
            </a:r>
            <a:r>
              <a:rPr lang="ru-RU" sz="1400" dirty="0" smtClean="0"/>
              <a:t>Ежегодно в сельском поселении регистрируется 4-6 МСП.</a:t>
            </a:r>
            <a:endParaRPr lang="ru-RU" sz="1400" dirty="0"/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4519406"/>
              </p:ext>
            </p:extLst>
          </p:nvPr>
        </p:nvGraphicFramePr>
        <p:xfrm>
          <a:off x="1692275" y="4442754"/>
          <a:ext cx="6096000" cy="189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Лист" r:id="rId3" imgW="13630371" imgH="4228998" progId="Excel.Sheet.12">
                  <p:embed/>
                </p:oleObj>
              </mc:Choice>
              <mc:Fallback>
                <p:oleObj name="Лист" r:id="rId3" imgW="13630371" imgH="4228998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92275" y="4442754"/>
                        <a:ext cx="6096000" cy="1890713"/>
                      </a:xfrm>
                      <a:prstGeom prst="rect">
                        <a:avLst/>
                      </a:prstGeom>
                      <a:solidFill>
                        <a:schemeClr val="accent3"/>
                      </a:solidFill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" name="Группа 13"/>
          <p:cNvGrpSpPr/>
          <p:nvPr/>
        </p:nvGrpSpPr>
        <p:grpSpPr>
          <a:xfrm>
            <a:off x="1175879" y="3428983"/>
            <a:ext cx="7128792" cy="792087"/>
            <a:chOff x="163672" y="-169411"/>
            <a:chExt cx="7128792" cy="1439307"/>
          </a:xfrm>
          <a:solidFill>
            <a:schemeClr val="accent5">
              <a:lumMod val="75000"/>
            </a:schemeClr>
          </a:solidFill>
        </p:grpSpPr>
        <p:sp>
          <p:nvSpPr>
            <p:cNvPr id="15" name="Скругленный прямоугольник 14"/>
            <p:cNvSpPr/>
            <p:nvPr/>
          </p:nvSpPr>
          <p:spPr>
            <a:xfrm>
              <a:off x="163672" y="-169411"/>
              <a:ext cx="7128792" cy="143930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Скругленный прямоугольник 4"/>
            <p:cNvSpPr/>
            <p:nvPr/>
          </p:nvSpPr>
          <p:spPr>
            <a:xfrm>
              <a:off x="523712" y="190629"/>
              <a:ext cx="6480720" cy="64807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kern="1200" dirty="0" smtClean="0">
                  <a:solidFill>
                    <a:schemeClr val="tx1"/>
                  </a:solidFill>
                </a:rPr>
                <a:t>Открытие новых предприятий малого и среднего предпринимательства за </a:t>
              </a:r>
              <a:r>
                <a:rPr lang="ru-RU" sz="1600" b="1" kern="1200" dirty="0" smtClean="0">
                  <a:solidFill>
                    <a:schemeClr val="tx1"/>
                  </a:solidFill>
                </a:rPr>
                <a:t>2021 г.</a:t>
              </a:r>
              <a:endParaRPr lang="ru-RU" sz="1600" b="1" kern="12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083734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894" y="1412776"/>
            <a:ext cx="8928992" cy="4968551"/>
          </a:xfrm>
        </p:spPr>
        <p:txBody>
          <a:bodyPr>
            <a:normAutofit/>
          </a:bodyPr>
          <a:lstStyle/>
          <a:p>
            <a:pPr marL="0" indent="379413" algn="just">
              <a:buNone/>
            </a:pP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Современное состояние и развитие системы управления муниципальными финансами в </a:t>
            </a:r>
            <a:r>
              <a:rPr lang="ru-RU" sz="1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Аксельском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 сельском 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поселении 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характеризуется 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проведением ответственной и прозрачной бюджетной политики, концентрацией бюджетных инвестиций на реализацию приоритетных инвестиционных проектов и программ, направленностью бюджетных расходов на оптимизацию бюджетной сферы, ее эффективное функционирование и повышение качества оказываемых муниципальных услуг.</a:t>
            </a:r>
          </a:p>
          <a:p>
            <a:pPr marL="0" indent="379413" algn="just">
              <a:buNone/>
            </a:pP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Устойчивая система муниципальных  финансов играет одну из ключевых ролей в модернизации экономики, создании условий для повышения ее эффективности и конкурентоспособности, долгосрочного устойчивого развития и улучшения инвестиционного климата.</a:t>
            </a:r>
          </a:p>
          <a:p>
            <a:pPr marL="0" indent="379413" algn="just">
              <a:buNone/>
            </a:pP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Бюджет </a:t>
            </a:r>
            <a:r>
              <a:rPr lang="ru-RU" sz="1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Аксельского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 сельского 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поселения 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 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за 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2021 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год исполнен по доходам в сумме 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4767,6 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тыс. руб., или на 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96,2 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процента к годовым плановым назначениям, по расходам – в сумме 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4211,2 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тыс. руб., или на 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91,7 процента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, дефицит бюджета составил 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556,4 тыс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. рублей.</a:t>
            </a:r>
          </a:p>
          <a:p>
            <a:pPr marL="0" indent="379413" algn="just">
              <a:buNone/>
            </a:pP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Немалую 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долю в пополнении бюджета </a:t>
            </a:r>
            <a:r>
              <a:rPr lang="ru-RU" sz="1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Аксельского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 сельского поселения    составило ООО «</a:t>
            </a:r>
            <a:r>
              <a:rPr lang="ru-RU" sz="16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Аксел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»  (в 2021г. - 13,2</a:t>
            </a:r>
            <a:r>
              <a:rPr 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% 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НДФЛ составили </a:t>
            </a:r>
            <a:r>
              <a:rPr 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отчисления).</a:t>
            </a:r>
            <a:endParaRPr lang="ru-RU" sz="1600" dirty="0"/>
          </a:p>
        </p:txBody>
      </p:sp>
      <p:sp>
        <p:nvSpPr>
          <p:cNvPr id="5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1052736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УПРАВЛЕНИЕ МУНИЦИПАЛЬНЫМИ ФИНАНСАМИ</a:t>
            </a:r>
          </a:p>
        </p:txBody>
      </p:sp>
    </p:spTree>
    <p:extLst>
      <p:ext uri="{BB962C8B-B14F-4D97-AF65-F5344CB8AC3E}">
        <p14:creationId xmlns:p14="http://schemas.microsoft.com/office/powerpoint/2010/main" val="25192950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24920" y="1124744"/>
            <a:ext cx="8640960" cy="5616624"/>
          </a:xfrm>
          <a:prstGeom prst="roundRect">
            <a:avLst/>
          </a:prstGeom>
          <a:solidFill>
            <a:srgbClr val="0070C0"/>
          </a:solidFill>
          <a:ln w="19050" cap="flat" cmpd="sng" algn="ctr">
            <a:solidFill>
              <a:srgbClr val="53548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5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980728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УПРАВЛЕНИЕ МУНИЦИПАЛЬНЫМИ ФИНАНСАМИ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73102081"/>
              </p:ext>
            </p:extLst>
          </p:nvPr>
        </p:nvGraphicFramePr>
        <p:xfrm>
          <a:off x="106894" y="1124744"/>
          <a:ext cx="8928992" cy="56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568141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980728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УПРАВЛЕНИЕ МУНИЦИПАЛЬНЫМИ ФИНАНСАМИ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95536" y="1340768"/>
            <a:ext cx="8280920" cy="5193382"/>
          </a:xfrm>
          <a:prstGeom prst="roundRect">
            <a:avLst/>
          </a:prstGeom>
          <a:solidFill>
            <a:srgbClr val="FE8637"/>
          </a:solidFill>
          <a:ln w="25400" cap="flat" cmpd="sng" algn="ctr">
            <a:solidFill>
              <a:srgbClr val="FE8637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503522349"/>
              </p:ext>
            </p:extLst>
          </p:nvPr>
        </p:nvGraphicFramePr>
        <p:xfrm>
          <a:off x="107504" y="1435006"/>
          <a:ext cx="8424936" cy="50049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164068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980728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УПРАВЛЕНИЕ МУНИЦИПАЛЬНЫМИ ФИНАНСАМИ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1484784"/>
            <a:ext cx="8208912" cy="4968552"/>
          </a:xfrm>
          <a:prstGeom prst="roundRect">
            <a:avLst/>
          </a:prstGeom>
          <a:solidFill>
            <a:srgbClr val="94C600"/>
          </a:solidFill>
          <a:ln w="15875" cap="flat" cmpd="sng" algn="ctr">
            <a:solidFill>
              <a:srgbClr val="94C600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964958702"/>
              </p:ext>
            </p:extLst>
          </p:nvPr>
        </p:nvGraphicFramePr>
        <p:xfrm>
          <a:off x="719572" y="1700808"/>
          <a:ext cx="7704856" cy="44644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280345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95536" y="1340768"/>
            <a:ext cx="8496944" cy="5184576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5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980728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УПРАВЛЕНИЕ МУНИЦИПАЛЬНЫМИ ФИНАНСАМИ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106697816"/>
              </p:ext>
            </p:extLst>
          </p:nvPr>
        </p:nvGraphicFramePr>
        <p:xfrm>
          <a:off x="358922" y="1340768"/>
          <a:ext cx="8424935" cy="50049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216764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980728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УПРАВЛЕНИЕ МУНИЦИПАЛЬНЫМИ ФИНАНСАМИ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916832"/>
            <a:ext cx="23042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ООО «</a:t>
            </a:r>
            <a:r>
              <a:rPr lang="ru-RU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Аксел</a:t>
            </a: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 является, </a:t>
            </a:r>
            <a: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 сегодняшний </a:t>
            </a: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день, </a:t>
            </a:r>
            <a: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одним из самых крупных </a:t>
            </a: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сельхозпредприятий </a:t>
            </a: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 территории </a:t>
            </a:r>
            <a:r>
              <a:rPr lang="ru-RU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Аксельского</a:t>
            </a: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сельского поселения </a:t>
            </a:r>
            <a: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производству молока. На данном предприятии трудится </a:t>
            </a:r>
            <a:endParaRPr lang="ru-RU" b="1" i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105 </a:t>
            </a: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человек. 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2050" name="Picture 2" descr="C:\Users\пк\Desktop\1620263585_21-phonoteka_org-p-fon-korovi-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13845"/>
            <a:ext cx="6144683" cy="4761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2945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980728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 algn="just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УПРАВЛЕНИЕ МУНИЦИПАЛЬНЫМИ ФИНАНСАМИ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07504" y="3501008"/>
            <a:ext cx="4463886" cy="648072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u="sng" dirty="0" smtClean="0"/>
              <a:t>2020 г.</a:t>
            </a:r>
          </a:p>
          <a:p>
            <a:pPr algn="ctr"/>
            <a:r>
              <a:rPr lang="ru-RU" sz="1400" dirty="0" smtClean="0"/>
              <a:t>Подоходный налог всего: 112,5 тыс. руб.</a:t>
            </a:r>
            <a:endParaRPr lang="ru-RU" sz="14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766933" y="3544815"/>
            <a:ext cx="4266135" cy="60426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u="sng" dirty="0" smtClean="0"/>
              <a:t>2020 г .</a:t>
            </a:r>
          </a:p>
          <a:p>
            <a:pPr algn="ctr"/>
            <a:r>
              <a:rPr lang="ru-RU" sz="1400" dirty="0" smtClean="0"/>
              <a:t>Земельный налог всего: 648,2 тыс. руб.</a:t>
            </a:r>
            <a:endParaRPr lang="ru-RU" sz="1400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7504" y="1873504"/>
            <a:ext cx="4463886" cy="57606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u="sng" dirty="0" smtClean="0"/>
              <a:t>2019 </a:t>
            </a:r>
            <a:r>
              <a:rPr lang="ru-RU" sz="1400" u="sng" dirty="0"/>
              <a:t>г.</a:t>
            </a:r>
            <a:r>
              <a:rPr lang="ru-RU" sz="1400" dirty="0"/>
              <a:t> </a:t>
            </a:r>
          </a:p>
          <a:p>
            <a:pPr algn="ctr"/>
            <a:r>
              <a:rPr lang="ru-RU" sz="1400" dirty="0"/>
              <a:t>Подоходный налог </a:t>
            </a:r>
            <a:r>
              <a:rPr lang="ru-RU" sz="1400" dirty="0" smtClean="0"/>
              <a:t>всего: 92,6 </a:t>
            </a:r>
            <a:r>
              <a:rPr lang="ru-RU" sz="1400" dirty="0"/>
              <a:t>тыс</a:t>
            </a:r>
            <a:r>
              <a:rPr lang="ru-RU" sz="1400" dirty="0" smtClean="0"/>
              <a:t>. руб</a:t>
            </a:r>
            <a:r>
              <a:rPr lang="ru-RU" sz="1400" dirty="0"/>
              <a:t>.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770361" y="1873504"/>
            <a:ext cx="4266135" cy="57606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u="sng" dirty="0" smtClean="0"/>
              <a:t>2019 </a:t>
            </a:r>
            <a:r>
              <a:rPr lang="ru-RU" sz="1400" u="sng" dirty="0"/>
              <a:t>г.</a:t>
            </a:r>
          </a:p>
          <a:p>
            <a:pPr algn="ctr"/>
            <a:r>
              <a:rPr lang="ru-RU" sz="1400" dirty="0"/>
              <a:t>Земельный налог всего: </a:t>
            </a:r>
            <a:r>
              <a:rPr lang="ru-RU" sz="1400" dirty="0" smtClean="0"/>
              <a:t>546,5 тыс. руб.</a:t>
            </a:r>
            <a:endParaRPr lang="ru-RU" sz="1400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19267" y="2636912"/>
            <a:ext cx="3240360" cy="57606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Из них: </a:t>
            </a:r>
            <a:r>
              <a:rPr lang="ru-RU" sz="1400" dirty="0" smtClean="0"/>
              <a:t>62,1 тыс. руб. (67%)</a:t>
            </a:r>
          </a:p>
          <a:p>
            <a:pPr algn="ctr"/>
            <a:r>
              <a:rPr lang="ru-RU" sz="1400" dirty="0" smtClean="0"/>
              <a:t>поступило от ООО «</a:t>
            </a:r>
            <a:r>
              <a:rPr lang="ru-RU" sz="1400" dirty="0" err="1" smtClean="0"/>
              <a:t>Аксел</a:t>
            </a:r>
            <a:r>
              <a:rPr lang="ru-RU" sz="1400" dirty="0" smtClean="0"/>
              <a:t>»</a:t>
            </a:r>
            <a:endParaRPr lang="ru-RU" sz="14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283248" y="2636912"/>
            <a:ext cx="3240360" cy="57606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Из них: </a:t>
            </a:r>
            <a:r>
              <a:rPr lang="ru-RU" sz="1400" dirty="0" smtClean="0"/>
              <a:t>408,5 тыс. руб. (74,7%)</a:t>
            </a:r>
          </a:p>
          <a:p>
            <a:pPr algn="ctr"/>
            <a:r>
              <a:rPr lang="ru-RU" sz="1400" dirty="0" smtClean="0"/>
              <a:t>поступило от ООО «</a:t>
            </a:r>
            <a:r>
              <a:rPr lang="ru-RU" sz="1400" dirty="0" err="1" smtClean="0"/>
              <a:t>Аксел</a:t>
            </a:r>
            <a:r>
              <a:rPr lang="ru-RU" sz="1400" dirty="0" smtClean="0"/>
              <a:t>»</a:t>
            </a:r>
            <a:endParaRPr lang="ru-RU" sz="1400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39553" y="1124744"/>
            <a:ext cx="8136904" cy="57606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Сведения о поступлении налоговых доходов по </a:t>
            </a:r>
            <a:endParaRPr lang="ru-RU" b="1" dirty="0" smtClean="0"/>
          </a:p>
          <a:p>
            <a:pPr algn="ctr"/>
            <a:r>
              <a:rPr lang="ru-RU" b="1" dirty="0" err="1" smtClean="0"/>
              <a:t>Аксельскому</a:t>
            </a:r>
            <a:r>
              <a:rPr lang="ru-RU" b="1" dirty="0" smtClean="0"/>
              <a:t> сельскому поселению, в том числе </a:t>
            </a:r>
            <a:r>
              <a:rPr lang="ru-RU" b="1" dirty="0"/>
              <a:t>от </a:t>
            </a:r>
            <a:endParaRPr lang="ru-RU" b="1" dirty="0" smtClean="0"/>
          </a:p>
          <a:p>
            <a:pPr algn="ctr"/>
            <a:r>
              <a:rPr lang="ru-RU" b="1" dirty="0" smtClean="0"/>
              <a:t>ООО «</a:t>
            </a:r>
            <a:r>
              <a:rPr lang="ru-RU" b="1" dirty="0" err="1" smtClean="0"/>
              <a:t>Аксел</a:t>
            </a:r>
            <a:r>
              <a:rPr lang="ru-RU" b="1" dirty="0" smtClean="0"/>
              <a:t>»</a:t>
            </a:r>
            <a:endParaRPr lang="ru-RU" b="1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705601" y="4328681"/>
            <a:ext cx="3240360" cy="57606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Из них: </a:t>
            </a:r>
            <a:r>
              <a:rPr lang="ru-RU" sz="1400" dirty="0" smtClean="0"/>
              <a:t>78,5 тыс. руб. (69,8%)</a:t>
            </a:r>
          </a:p>
          <a:p>
            <a:pPr algn="ctr"/>
            <a:r>
              <a:rPr lang="ru-RU" sz="1400" dirty="0" smtClean="0"/>
              <a:t>поступило от ООО «</a:t>
            </a:r>
            <a:r>
              <a:rPr lang="ru-RU" sz="1400" dirty="0" err="1" smtClean="0"/>
              <a:t>Аксел</a:t>
            </a:r>
            <a:r>
              <a:rPr lang="ru-RU" sz="1400" dirty="0" smtClean="0"/>
              <a:t>»</a:t>
            </a:r>
            <a:endParaRPr lang="ru-RU" sz="1400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65499" y="5271403"/>
            <a:ext cx="4463886" cy="64807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u="sng" dirty="0" smtClean="0"/>
              <a:t>2021 г.</a:t>
            </a:r>
          </a:p>
          <a:p>
            <a:pPr algn="ctr"/>
            <a:r>
              <a:rPr lang="ru-RU" sz="1400" dirty="0" smtClean="0"/>
              <a:t>Подоходный налог всего: 159,3 тыс. руб.</a:t>
            </a:r>
            <a:endParaRPr lang="ru-RU" sz="1400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777262" y="6103093"/>
            <a:ext cx="3240360" cy="576064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Из них: </a:t>
            </a:r>
            <a:r>
              <a:rPr lang="ru-RU" sz="1400" dirty="0" smtClean="0"/>
              <a:t>95,3 тыс. руб. (59,9%)</a:t>
            </a:r>
          </a:p>
          <a:p>
            <a:pPr algn="ctr"/>
            <a:r>
              <a:rPr lang="ru-RU" sz="1400" dirty="0" smtClean="0"/>
              <a:t>поступило от ООО «</a:t>
            </a:r>
            <a:r>
              <a:rPr lang="ru-RU" sz="1400" dirty="0" err="1" smtClean="0"/>
              <a:t>Аксел</a:t>
            </a:r>
            <a:r>
              <a:rPr lang="ru-RU" sz="1400" dirty="0" smtClean="0"/>
              <a:t>»</a:t>
            </a:r>
            <a:endParaRPr lang="ru-RU" sz="1400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283248" y="4328681"/>
            <a:ext cx="3240360" cy="57606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Из них: </a:t>
            </a:r>
            <a:r>
              <a:rPr lang="ru-RU" sz="1400" dirty="0" smtClean="0"/>
              <a:t>524,8 тыс. руб. (81%)</a:t>
            </a:r>
          </a:p>
          <a:p>
            <a:pPr algn="ctr"/>
            <a:r>
              <a:rPr lang="ru-RU" sz="1400" dirty="0" smtClean="0"/>
              <a:t>поступило от ООО «</a:t>
            </a:r>
            <a:r>
              <a:rPr lang="ru-RU" sz="1400" dirty="0" err="1" smtClean="0"/>
              <a:t>Аксел</a:t>
            </a:r>
            <a:r>
              <a:rPr lang="ru-RU" sz="1400" dirty="0" smtClean="0"/>
              <a:t>»</a:t>
            </a:r>
            <a:endParaRPr lang="ru-RU" sz="1400" dirty="0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779090" y="5261857"/>
            <a:ext cx="4266135" cy="60426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u="sng" dirty="0" smtClean="0"/>
              <a:t>2021 г .</a:t>
            </a:r>
          </a:p>
          <a:p>
            <a:pPr algn="ctr"/>
            <a:r>
              <a:rPr lang="ru-RU" sz="1400" dirty="0" smtClean="0"/>
              <a:t>Земельный налог всего: 1062,3 тыс. руб.</a:t>
            </a:r>
            <a:endParaRPr lang="ru-RU" sz="1400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5292263" y="6071168"/>
            <a:ext cx="3240360" cy="576064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Из них: </a:t>
            </a:r>
            <a:r>
              <a:rPr lang="ru-RU" sz="1400" dirty="0" smtClean="0"/>
              <a:t> 649,0тыс. руб. (61%)</a:t>
            </a:r>
          </a:p>
          <a:p>
            <a:pPr algn="ctr"/>
            <a:r>
              <a:rPr lang="ru-RU" sz="1400" dirty="0" smtClean="0"/>
              <a:t>поступило от ООО «</a:t>
            </a:r>
            <a:r>
              <a:rPr lang="ru-RU" sz="1400" dirty="0" err="1" smtClean="0"/>
              <a:t>Аксел</a:t>
            </a:r>
            <a:r>
              <a:rPr lang="ru-RU" sz="1400" dirty="0" smtClean="0"/>
              <a:t>»</a:t>
            </a:r>
            <a:endParaRPr lang="ru-RU" sz="1400" dirty="0"/>
          </a:p>
        </p:txBody>
      </p:sp>
      <p:sp>
        <p:nvSpPr>
          <p:cNvPr id="29" name="Стрелка вниз 28"/>
          <p:cNvSpPr/>
          <p:nvPr/>
        </p:nvSpPr>
        <p:spPr>
          <a:xfrm>
            <a:off x="2260158" y="2464216"/>
            <a:ext cx="144321" cy="172696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низ 29"/>
          <p:cNvSpPr/>
          <p:nvPr/>
        </p:nvSpPr>
        <p:spPr>
          <a:xfrm>
            <a:off x="2195126" y="4157220"/>
            <a:ext cx="144321" cy="172696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низ 30"/>
          <p:cNvSpPr/>
          <p:nvPr/>
        </p:nvSpPr>
        <p:spPr>
          <a:xfrm>
            <a:off x="2195125" y="5915111"/>
            <a:ext cx="144321" cy="172696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низ 31"/>
          <p:cNvSpPr/>
          <p:nvPr/>
        </p:nvSpPr>
        <p:spPr>
          <a:xfrm>
            <a:off x="6827837" y="2460736"/>
            <a:ext cx="144321" cy="172696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трелка вниз 32"/>
          <p:cNvSpPr/>
          <p:nvPr/>
        </p:nvSpPr>
        <p:spPr>
          <a:xfrm>
            <a:off x="6840282" y="4149080"/>
            <a:ext cx="144321" cy="172696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трелка вниз 33"/>
          <p:cNvSpPr/>
          <p:nvPr/>
        </p:nvSpPr>
        <p:spPr>
          <a:xfrm>
            <a:off x="6827836" y="5887481"/>
            <a:ext cx="144321" cy="172696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08888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772816"/>
            <a:ext cx="7704856" cy="46805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431235, Республика Мордовия, Темниковский район, </a:t>
            </a:r>
          </a:p>
          <a:p>
            <a:pPr marL="0" indent="0" algn="ctr">
              <a:buNone/>
            </a:pPr>
            <a:r>
              <a:rPr lang="ru-RU" dirty="0" smtClean="0"/>
              <a:t>с. </a:t>
            </a:r>
            <a:r>
              <a:rPr lang="ru-RU" dirty="0" err="1" smtClean="0"/>
              <a:t>Аксел</a:t>
            </a:r>
            <a:r>
              <a:rPr lang="ru-RU" dirty="0" smtClean="0"/>
              <a:t>, ул. Центральная 13</a:t>
            </a:r>
          </a:p>
          <a:p>
            <a:pPr marL="0" indent="0" algn="ctr">
              <a:buNone/>
            </a:pPr>
            <a:r>
              <a:rPr lang="ru-RU" dirty="0" smtClean="0"/>
              <a:t>Глава </a:t>
            </a:r>
            <a:r>
              <a:rPr lang="ru-RU" dirty="0" err="1" smtClean="0"/>
              <a:t>Аксельского</a:t>
            </a:r>
            <a:r>
              <a:rPr lang="ru-RU" dirty="0" smtClean="0"/>
              <a:t> сельского поселения </a:t>
            </a:r>
          </a:p>
          <a:p>
            <a:pPr marL="0" indent="0" algn="ctr">
              <a:buNone/>
            </a:pPr>
            <a:r>
              <a:rPr lang="ru-RU" b="1" dirty="0" err="1" smtClean="0"/>
              <a:t>Гараева</a:t>
            </a:r>
            <a:r>
              <a:rPr lang="ru-RU" b="1" dirty="0" smtClean="0"/>
              <a:t> Ирина Алексеевна</a:t>
            </a:r>
          </a:p>
          <a:p>
            <a:pPr marL="0" indent="0" algn="ctr">
              <a:buNone/>
            </a:pPr>
            <a:r>
              <a:rPr lang="ru-RU" dirty="0"/>
              <a:t>т</a:t>
            </a:r>
            <a:r>
              <a:rPr lang="ru-RU" dirty="0" smtClean="0"/>
              <a:t>ел. </a:t>
            </a:r>
            <a:r>
              <a:rPr lang="ru-RU" dirty="0"/>
              <a:t>8 (</a:t>
            </a:r>
            <a:r>
              <a:rPr lang="ru-RU" dirty="0" smtClean="0"/>
              <a:t>834 45) 2-71-68; 2-71-18</a:t>
            </a: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431220</a:t>
            </a:r>
            <a:r>
              <a:rPr lang="ru-RU" dirty="0"/>
              <a:t>, Республика Мордовия, г</a:t>
            </a:r>
            <a:r>
              <a:rPr lang="ru-RU" dirty="0" smtClean="0"/>
              <a:t>. Темников, </a:t>
            </a:r>
            <a:r>
              <a:rPr lang="ru-RU" dirty="0"/>
              <a:t>ул</a:t>
            </a:r>
            <a:r>
              <a:rPr lang="ru-RU" dirty="0" smtClean="0"/>
              <a:t>. Кирова 26</a:t>
            </a:r>
          </a:p>
          <a:p>
            <a:pPr marL="0" indent="0" algn="ctr">
              <a:buNone/>
            </a:pPr>
            <a:r>
              <a:rPr lang="ru-RU" dirty="0" smtClean="0"/>
              <a:t> Заместитель Главы –начальник управления по экономике администрации Темниковского муниципального района </a:t>
            </a:r>
          </a:p>
          <a:p>
            <a:pPr marL="0" indent="0" algn="ctr">
              <a:buNone/>
            </a:pPr>
            <a:r>
              <a:rPr lang="ru-RU" b="1" dirty="0" smtClean="0"/>
              <a:t>Шачанина Ирина Владимировна</a:t>
            </a:r>
          </a:p>
          <a:p>
            <a:pPr marL="0" indent="0" algn="ctr">
              <a:buNone/>
            </a:pPr>
            <a:r>
              <a:rPr lang="ru-RU" dirty="0"/>
              <a:t>тел. 8 (</a:t>
            </a:r>
            <a:r>
              <a:rPr lang="ru-RU" dirty="0" smtClean="0"/>
              <a:t>834 45) 2-14-50</a:t>
            </a:r>
          </a:p>
        </p:txBody>
      </p:sp>
      <p:sp>
        <p:nvSpPr>
          <p:cNvPr id="4" name="TextBox 91"/>
          <p:cNvSpPr txBox="1">
            <a:spLocks noChangeArrowheads="1"/>
          </p:cNvSpPr>
          <p:nvPr/>
        </p:nvSpPr>
        <p:spPr bwMode="auto">
          <a:xfrm>
            <a:off x="-610" y="0"/>
            <a:ext cx="9144000" cy="980728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anchor="ctr"/>
          <a:lstStyle>
            <a:defPPr>
              <a:defRPr lang="ru-RU"/>
            </a:defPPr>
            <a:lvl1pPr marL="342900" indent="-342900" eaLnBrk="0" hangingPunct="0"/>
            <a:lvl2pPr marL="742950" lvl="1" indent="-285750" algn="ctr" eaLnBrk="0" hangingPunct="0">
              <a:defRPr sz="2400" b="1">
                <a:solidFill>
                  <a:schemeClr val="bg1"/>
                </a:solidFill>
                <a:latin typeface="Calibri" pitchFamily="34" charset="0"/>
              </a:defRPr>
            </a:lvl2pPr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lvl="1">
              <a:defRPr/>
            </a:pPr>
            <a:r>
              <a:rPr lang="ru-RU" dirty="0" smtClean="0">
                <a:solidFill>
                  <a:prstClr val="white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КОНТАКТНАЯ ИНФОРМАЦИЯ</a:t>
            </a:r>
          </a:p>
        </p:txBody>
      </p:sp>
    </p:spTree>
    <p:extLst>
      <p:ext uri="{BB962C8B-B14F-4D97-AF65-F5344CB8AC3E}">
        <p14:creationId xmlns:p14="http://schemas.microsoft.com/office/powerpoint/2010/main" val="22760165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jpeg"/></Relationships>
</file>

<file path=ppt/theme/_rels/themeOverr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7.jpeg"/></Relationships>
</file>

<file path=ppt/theme/_rels/themeOverr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7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Эркер">
    <a:majorFont>
      <a:latin typeface="Century Schoolbook"/>
      <a:ea typeface=""/>
      <a:cs typeface=""/>
      <a:font script="Jpan" typeface="ＭＳ Ｐ明朝"/>
      <a:font script="Hang" typeface="휴먼매직체"/>
      <a:font script="Hans" typeface="华文楷体"/>
      <a:font script="Hant" typeface="新細明體"/>
      <a:font script="Arab" typeface="Times New Roman"/>
      <a:font script="Hebr" typeface="Times New Roman"/>
      <a:font script="Thai" typeface="Kodchiang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entury Schoolbook"/>
      <a:ea typeface=""/>
      <a:cs typeface=""/>
      <a:font script="Jpan" typeface="ＭＳ Ｐ明朝"/>
      <a:font script="Hang" typeface="휴먼매직체"/>
      <a:font script="Hans" typeface="宋体"/>
      <a:font script="Hant" typeface="新細明體"/>
      <a:font script="Arab" typeface="Times New Roman"/>
      <a:font script="Hebr" typeface="Times New Roman"/>
      <a:font script="Thai" typeface="Kodchiang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inorFont>
  </a:fontScheme>
  <a:fmtScheme name="Эркер">
    <a:fillStyleLst>
      <a:solidFill>
        <a:schemeClr val="phClr"/>
      </a:solidFill>
      <a:gradFill rotWithShape="1">
        <a:gsLst>
          <a:gs pos="0">
            <a:schemeClr val="phClr">
              <a:tint val="35000"/>
              <a:satMod val="260000"/>
            </a:schemeClr>
          </a:gs>
          <a:gs pos="30000">
            <a:schemeClr val="phClr">
              <a:tint val="38000"/>
              <a:satMod val="260000"/>
            </a:schemeClr>
          </a:gs>
          <a:gs pos="75000">
            <a:schemeClr val="phClr">
              <a:tint val="55000"/>
              <a:satMod val="255000"/>
            </a:schemeClr>
          </a:gs>
          <a:gs pos="100000">
            <a:schemeClr val="phClr">
              <a:tint val="70000"/>
              <a:satMod val="255000"/>
            </a:schemeClr>
          </a:gs>
        </a:gsLst>
        <a:path path="circle">
          <a:fillToRect l="5000" t="100000" r="120000" b="10000"/>
        </a:path>
      </a:gradFill>
      <a:gradFill rotWithShape="1">
        <a:gsLst>
          <a:gs pos="0">
            <a:schemeClr val="phClr">
              <a:shade val="63000"/>
              <a:satMod val="165000"/>
            </a:schemeClr>
          </a:gs>
          <a:gs pos="30000">
            <a:schemeClr val="phClr">
              <a:shade val="58000"/>
              <a:satMod val="165000"/>
            </a:schemeClr>
          </a:gs>
          <a:gs pos="75000">
            <a:schemeClr val="phClr">
              <a:shade val="30000"/>
              <a:satMod val="175000"/>
            </a:schemeClr>
          </a:gs>
          <a:gs pos="100000">
            <a:schemeClr val="phClr">
              <a:shade val="15000"/>
              <a:satMod val="175000"/>
            </a:schemeClr>
          </a:gs>
        </a:gsLst>
        <a:path path="circle">
          <a:fillToRect l="5000" t="100000" r="120000" b="10000"/>
        </a:path>
      </a:gradFill>
    </a:fillStyleLst>
    <a:lnStyleLst>
      <a:ln w="12700" cap="flat" cmpd="sng" algn="ctr">
        <a:solidFill>
          <a:schemeClr val="phClr">
            <a:shade val="70000"/>
            <a:satMod val="15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4925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25000" dir="5400000" rotWithShape="0">
            <a:srgbClr val="000000">
              <a:alpha val="40000"/>
            </a:srgbClr>
          </a:outerShdw>
        </a:effectLst>
      </a:effectStyle>
      <a:effectStyle>
        <a:effectLst>
          <a:outerShdw blurRad="50800" dist="20000" dir="5400000" rotWithShape="0">
            <a:srgbClr val="000000">
              <a:alpha val="42000"/>
            </a:srgbClr>
          </a:outerShdw>
        </a:effectLst>
      </a:effectStyle>
      <a:effectStyle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shade val="58000"/>
              <a:satMod val="125000"/>
            </a:schemeClr>
          </a:gs>
          <a:gs pos="40000">
            <a:schemeClr val="phClr">
              <a:tint val="90000"/>
              <a:shade val="90000"/>
              <a:satMod val="120000"/>
            </a:schemeClr>
          </a:gs>
          <a:gs pos="100000">
            <a:schemeClr val="phClr">
              <a:tint val="50000"/>
            </a:schemeClr>
          </a:gs>
        </a:gsLst>
        <a:lin ang="16200000" scaled="1"/>
      </a:gradFill>
      <a:blipFill>
        <a:blip xmlns:r="http://schemas.openxmlformats.org/officeDocument/2006/relationships" r:embed="rId1">
          <a:duotone>
            <a:schemeClr val="phClr">
              <a:shade val="80000"/>
            </a:schemeClr>
            <a:schemeClr val="phClr">
              <a:tint val="91000"/>
            </a:schemeClr>
          </a:duotone>
        </a:blip>
        <a:tile tx="0" ty="0" sx="40000" sy="50000" flip="y" algn="tl"/>
      </a:blipFill>
    </a:bgFillStyleLst>
  </a:fmtScheme>
</a:themeOverride>
</file>

<file path=ppt/theme/themeOverride2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  <a:fontScheme name="Открытая">
    <a:maj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  <a:font script="Geor" typeface="Sylfaen"/>
    </a:majorFont>
    <a:min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  <a:font script="Geor" typeface="Sylfaen"/>
    </a:minorFont>
  </a:fontScheme>
  <a:fmtScheme name="Открытая">
    <a:fillStyleLst>
      <a:solidFill>
        <a:schemeClr val="phClr"/>
      </a:solidFill>
      <a:gradFill rotWithShape="1">
        <a:gsLst>
          <a:gs pos="0">
            <a:schemeClr val="phClr">
              <a:tint val="62000"/>
              <a:satMod val="180000"/>
            </a:schemeClr>
          </a:gs>
          <a:gs pos="65000">
            <a:schemeClr val="phClr">
              <a:tint val="32000"/>
              <a:satMod val="250000"/>
            </a:schemeClr>
          </a:gs>
          <a:gs pos="100000">
            <a:schemeClr val="phClr">
              <a:tint val="23000"/>
              <a:satMod val="300000"/>
            </a:schemeClr>
          </a:gs>
        </a:gsLst>
        <a:lin ang="16200000" scaled="0"/>
      </a:gradFill>
      <a:gradFill rotWithShape="1">
        <a:gsLst>
          <a:gs pos="0">
            <a:schemeClr val="phClr">
              <a:shade val="15000"/>
              <a:satMod val="180000"/>
            </a:schemeClr>
          </a:gs>
          <a:gs pos="50000">
            <a:schemeClr val="phClr">
              <a:shade val="45000"/>
              <a:satMod val="170000"/>
            </a:schemeClr>
          </a:gs>
          <a:gs pos="70000">
            <a:schemeClr val="phClr">
              <a:tint val="99000"/>
              <a:shade val="65000"/>
              <a:satMod val="155000"/>
            </a:schemeClr>
          </a:gs>
          <a:gs pos="100000">
            <a:schemeClr val="phClr">
              <a:tint val="95500"/>
              <a:shade val="100000"/>
              <a:satMod val="15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55000" cap="flat" cmpd="thickThin" algn="ctr">
        <a:solidFill>
          <a:schemeClr val="phClr"/>
        </a:solidFill>
        <a:prstDash val="solid"/>
      </a:ln>
      <a:ln w="63500" cap="flat" cmpd="thickThin" algn="ctr">
        <a:solidFill>
          <a:schemeClr val="phClr"/>
        </a:solidFill>
        <a:prstDash val="solid"/>
      </a:ln>
    </a:lnStyleLst>
    <a:effectStyleLst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phClr">
              <a:satMod val="30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55000"/>
              <a:satMod val="300000"/>
            </a:schemeClr>
          </a:gs>
          <a:gs pos="40000">
            <a:schemeClr val="phClr">
              <a:tint val="65000"/>
              <a:satMod val="300000"/>
            </a:schemeClr>
          </a:gs>
          <a:gs pos="100000">
            <a:schemeClr val="phClr">
              <a:shade val="65000"/>
              <a:satMod val="300000"/>
            </a:schemeClr>
          </a:gs>
        </a:gsLst>
        <a:path path="circle">
          <a:fillToRect l="65000" b="98000"/>
        </a:path>
      </a:gradFill>
      <a:blipFill>
        <a:blip xmlns:r="http://schemas.openxmlformats.org/officeDocument/2006/relationships" r:embed="rId1">
          <a:duotone>
            <a:schemeClr val="phClr">
              <a:shade val="60000"/>
              <a:satMod val="110000"/>
            </a:schemeClr>
            <a:schemeClr val="phClr">
              <a:tint val="95000"/>
            </a:schemeClr>
          </a:duotone>
        </a:blip>
        <a:tile tx="0" ty="0" sx="50000" sy="50000" flip="none" algn="tl"/>
      </a:blipFill>
    </a:bgFillStyleLst>
  </a:fmtScheme>
</a:themeOverride>
</file>

<file path=ppt/theme/themeOverride3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  <a:fontScheme name="Открытая">
    <a:maj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  <a:font script="Geor" typeface="Sylfaen"/>
    </a:majorFont>
    <a:min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  <a:font script="Geor" typeface="Sylfaen"/>
    </a:minorFont>
  </a:fontScheme>
  <a:fmtScheme name="Открытая">
    <a:fillStyleLst>
      <a:solidFill>
        <a:schemeClr val="phClr"/>
      </a:solidFill>
      <a:gradFill rotWithShape="1">
        <a:gsLst>
          <a:gs pos="0">
            <a:schemeClr val="phClr">
              <a:tint val="62000"/>
              <a:satMod val="180000"/>
            </a:schemeClr>
          </a:gs>
          <a:gs pos="65000">
            <a:schemeClr val="phClr">
              <a:tint val="32000"/>
              <a:satMod val="250000"/>
            </a:schemeClr>
          </a:gs>
          <a:gs pos="100000">
            <a:schemeClr val="phClr">
              <a:tint val="23000"/>
              <a:satMod val="300000"/>
            </a:schemeClr>
          </a:gs>
        </a:gsLst>
        <a:lin ang="16200000" scaled="0"/>
      </a:gradFill>
      <a:gradFill rotWithShape="1">
        <a:gsLst>
          <a:gs pos="0">
            <a:schemeClr val="phClr">
              <a:shade val="15000"/>
              <a:satMod val="180000"/>
            </a:schemeClr>
          </a:gs>
          <a:gs pos="50000">
            <a:schemeClr val="phClr">
              <a:shade val="45000"/>
              <a:satMod val="170000"/>
            </a:schemeClr>
          </a:gs>
          <a:gs pos="70000">
            <a:schemeClr val="phClr">
              <a:tint val="99000"/>
              <a:shade val="65000"/>
              <a:satMod val="155000"/>
            </a:schemeClr>
          </a:gs>
          <a:gs pos="100000">
            <a:schemeClr val="phClr">
              <a:tint val="95500"/>
              <a:shade val="100000"/>
              <a:satMod val="15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55000" cap="flat" cmpd="thickThin" algn="ctr">
        <a:solidFill>
          <a:schemeClr val="phClr"/>
        </a:solidFill>
        <a:prstDash val="solid"/>
      </a:ln>
      <a:ln w="63500" cap="flat" cmpd="thickThin" algn="ctr">
        <a:solidFill>
          <a:schemeClr val="phClr"/>
        </a:solidFill>
        <a:prstDash val="solid"/>
      </a:ln>
    </a:lnStyleLst>
    <a:effectStyleLst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phClr">
              <a:satMod val="30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55000"/>
              <a:satMod val="300000"/>
            </a:schemeClr>
          </a:gs>
          <a:gs pos="40000">
            <a:schemeClr val="phClr">
              <a:tint val="65000"/>
              <a:satMod val="300000"/>
            </a:schemeClr>
          </a:gs>
          <a:gs pos="100000">
            <a:schemeClr val="phClr">
              <a:shade val="65000"/>
              <a:satMod val="300000"/>
            </a:schemeClr>
          </a:gs>
        </a:gsLst>
        <a:path path="circle">
          <a:fillToRect l="65000" b="98000"/>
        </a:path>
      </a:gradFill>
      <a:blipFill>
        <a:blip xmlns:r="http://schemas.openxmlformats.org/officeDocument/2006/relationships" r:embed="rId1">
          <a:duotone>
            <a:schemeClr val="phClr">
              <a:shade val="60000"/>
              <a:satMod val="110000"/>
            </a:schemeClr>
            <a:schemeClr val="phClr">
              <a:tint val="95000"/>
            </a:schemeClr>
          </a:duotone>
        </a:blip>
        <a:tile tx="0" ty="0" sx="50000" sy="50000" flip="none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4160</TotalTime>
  <Words>1372</Words>
  <Application>Microsoft Office PowerPoint</Application>
  <PresentationFormat>Экран (4:3)</PresentationFormat>
  <Paragraphs>176</Paragraphs>
  <Slides>21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34" baseType="lpstr">
      <vt:lpstr>Arial</vt:lpstr>
      <vt:lpstr>Bookman Old Style</vt:lpstr>
      <vt:lpstr>Calibri</vt:lpstr>
      <vt:lpstr>Century Gothic</vt:lpstr>
      <vt:lpstr>Century Schoolbook</vt:lpstr>
      <vt:lpstr>Georgia</vt:lpstr>
      <vt:lpstr>Times New Roman</vt:lpstr>
      <vt:lpstr>Trebuchet MS</vt:lpstr>
      <vt:lpstr>Verdana</vt:lpstr>
      <vt:lpstr>Wingdings 3</vt:lpstr>
      <vt:lpstr>Ион</vt:lpstr>
      <vt:lpstr>Лист Microsoft Excel 97-2003</vt:lpstr>
      <vt:lpstr>Лист Microsoft Excel</vt:lpstr>
      <vt:lpstr>Аксельское сельское поселение Темниковского муниципального района Республики Мордовия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Оксана Николаевна Крылова</dc:creator>
  <cp:lastModifiedBy>Администрация</cp:lastModifiedBy>
  <cp:revision>184</cp:revision>
  <cp:lastPrinted>2017-06-08T06:23:49Z</cp:lastPrinted>
  <dcterms:created xsi:type="dcterms:W3CDTF">2017-06-05T14:18:35Z</dcterms:created>
  <dcterms:modified xsi:type="dcterms:W3CDTF">2022-06-09T09:04:12Z</dcterms:modified>
</cp:coreProperties>
</file>