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22"/>
  </p:notesMasterIdLst>
  <p:sldIdLst>
    <p:sldId id="256" r:id="rId2"/>
    <p:sldId id="309" r:id="rId3"/>
    <p:sldId id="303" r:id="rId4"/>
    <p:sldId id="335" r:id="rId5"/>
    <p:sldId id="338" r:id="rId6"/>
    <p:sldId id="362" r:id="rId7"/>
    <p:sldId id="383" r:id="rId8"/>
    <p:sldId id="363" r:id="rId9"/>
    <p:sldId id="342" r:id="rId10"/>
    <p:sldId id="398" r:id="rId11"/>
    <p:sldId id="399" r:id="rId12"/>
    <p:sldId id="401" r:id="rId13"/>
    <p:sldId id="356" r:id="rId14"/>
    <p:sldId id="384" r:id="rId15"/>
    <p:sldId id="297" r:id="rId16"/>
    <p:sldId id="381" r:id="rId17"/>
    <p:sldId id="396" r:id="rId18"/>
    <p:sldId id="397" r:id="rId19"/>
    <p:sldId id="395" r:id="rId20"/>
    <p:sldId id="387" r:id="rId21"/>
  </p:sldIdLst>
  <p:sldSz cx="9144000" cy="6858000" type="screen4x3"/>
  <p:notesSz cx="6797675" cy="99250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6138" autoAdjust="0"/>
  </p:normalViewPr>
  <p:slideViewPr>
    <p:cSldViewPr>
      <p:cViewPr varScale="1">
        <p:scale>
          <a:sx n="67" d="100"/>
          <a:sy n="67" d="100"/>
        </p:scale>
        <p:origin x="4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Национальный состав жителей</a:t>
            </a:r>
            <a:r>
              <a:rPr lang="ru-RU" sz="1100" baseline="0" dirty="0">
                <a:latin typeface="Times New Roman" pitchFamily="18" charset="0"/>
                <a:cs typeface="Times New Roman" pitchFamily="18" charset="0"/>
              </a:rPr>
              <a:t> сельского поселения 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4036811023622048"/>
          <c:y val="0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3864150979184959E-2"/>
          <c:y val="0.3108766079387319"/>
          <c:w val="0.95833333333333337"/>
          <c:h val="0.68657990667833191"/>
        </c:manualLayout>
      </c:layout>
      <c:pie3DChart>
        <c:varyColors val="1"/>
        <c:ser>
          <c:idx val="0"/>
          <c:order val="0"/>
          <c:explosion val="23"/>
          <c:dLbls>
            <c:dLbl>
              <c:idx val="0"/>
              <c:layout>
                <c:manualLayout>
                  <c:x val="-0.21771817585301836"/>
                  <c:y val="-9.905001458151065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9668744531933507"/>
                  <c:y val="9.824292796733741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3395300828981885"/>
                  <c:y val="6.489740451981709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8.1512467191601046E-2"/>
                  <c:y val="-5.542650918635170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5.7713473315835519E-2"/>
                  <c:y val="-2.206984543598716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1966462944770633"/>
                  <c:y val="7.219470088018217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ysClr val="windowText" lastClr="0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Лист1!$A$1:$A$6</c:f>
              <c:strCache>
                <c:ptCount val="6"/>
                <c:pt idx="0">
                  <c:v>русские</c:v>
                </c:pt>
                <c:pt idx="1">
                  <c:v>татары</c:v>
                </c:pt>
                <c:pt idx="2">
                  <c:v>мордва </c:v>
                </c:pt>
                <c:pt idx="3">
                  <c:v>узбеки</c:v>
                </c:pt>
                <c:pt idx="4">
                  <c:v>украинцы</c:v>
                </c:pt>
                <c:pt idx="5">
                  <c:v>немец </c:v>
                </c:pt>
              </c:strCache>
            </c:strRef>
          </c:cat>
          <c:val>
            <c:numRef>
              <c:f>Лист1!$B$1:$B$6</c:f>
              <c:numCache>
                <c:formatCode>General</c:formatCode>
                <c:ptCount val="6"/>
                <c:pt idx="0">
                  <c:v>616</c:v>
                </c:pt>
                <c:pt idx="1">
                  <c:v>266</c:v>
                </c:pt>
                <c:pt idx="2">
                  <c:v>86</c:v>
                </c:pt>
                <c:pt idx="3">
                  <c:v>6</c:v>
                </c:pt>
                <c:pt idx="4">
                  <c:v>7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Возрастной состав населения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7807449155424529"/>
                  <c:y val="4.536490230387868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1873771961728848E-2"/>
                  <c:y val="-0.1927544473607465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650088936189817"/>
                  <c:y val="6.581583552055993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Лист1!$A$28:$A$30</c:f>
              <c:strCache>
                <c:ptCount val="3"/>
                <c:pt idx="0">
                  <c:v>трудоспособного возраста</c:v>
                </c:pt>
                <c:pt idx="1">
                  <c:v>моложе трудоспособного </c:v>
                </c:pt>
                <c:pt idx="2">
                  <c:v>старше трудоспособного</c:v>
                </c:pt>
              </c:strCache>
            </c:strRef>
          </c:cat>
          <c:val>
            <c:numRef>
              <c:f>Лист1!$B$28:$B$30</c:f>
              <c:numCache>
                <c:formatCode>General</c:formatCode>
                <c:ptCount val="3"/>
                <c:pt idx="0">
                  <c:v>425</c:v>
                </c:pt>
                <c:pt idx="1">
                  <c:v>157</c:v>
                </c:pt>
                <c:pt idx="2">
                  <c:v>400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обращений граждан в администрацию Аксельского сельского поселения,</a:t>
            </a:r>
            <a:r>
              <a:rPr lang="ru-RU" sz="1200" baseline="0" dirty="0">
                <a:latin typeface="Times New Roman" pitchFamily="18" charset="0"/>
                <a:cs typeface="Times New Roman" pitchFamily="18" charset="0"/>
              </a:rPr>
              <a:t> чел.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11961111111111111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Lbls>
            <c:dLbl>
              <c:idx val="0"/>
              <c:layout>
                <c:manualLayout>
                  <c:x val="2.7777777777777779E-3"/>
                  <c:y val="0.13888888888888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777777777777779E-3"/>
                  <c:y val="0.148148148148148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33333333332E-3"/>
                  <c:y val="0.13888888888888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bg1"/>
                </a:solidFill>
              </a:ln>
            </c:spPr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Лист1!$B$46:$B$48</c:f>
              <c:strCache>
                <c:ptCount val="3"/>
                <c:pt idx="0">
                  <c:v>2019г.</c:v>
                </c:pt>
                <c:pt idx="1">
                  <c:v>2020г.</c:v>
                </c:pt>
                <c:pt idx="2">
                  <c:v>2021г.</c:v>
                </c:pt>
              </c:strCache>
            </c:strRef>
          </c:cat>
          <c:val>
            <c:numRef>
              <c:f>Лист1!$C$46:$C$48</c:f>
              <c:numCache>
                <c:formatCode>General</c:formatCode>
                <c:ptCount val="3"/>
                <c:pt idx="0">
                  <c:v>176</c:v>
                </c:pt>
                <c:pt idx="1">
                  <c:v>148</c:v>
                </c:pt>
                <c:pt idx="2">
                  <c:v>202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pyramid"/>
        <c:axId val="247387224"/>
        <c:axId val="247386048"/>
        <c:axId val="0"/>
      </c:bar3DChart>
      <c:catAx>
        <c:axId val="2473872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47386048"/>
        <c:crosses val="autoZero"/>
        <c:auto val="1"/>
        <c:lblAlgn val="ctr"/>
        <c:lblOffset val="100"/>
        <c:noMultiLvlLbl val="0"/>
      </c:catAx>
      <c:valAx>
        <c:axId val="247386048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47387224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собраний граждан, проведённых в администрации Аксельского сельского поселения 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611111111111111E-2"/>
          <c:y val="7.6851851851851866E-2"/>
          <c:w val="0.83333333333333337"/>
          <c:h val="0.79615777194517356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Лист1!$B$59:$B$61</c:f>
              <c:strCache>
                <c:ptCount val="3"/>
                <c:pt idx="0">
                  <c:v>2019г.</c:v>
                </c:pt>
                <c:pt idx="1">
                  <c:v>2020г.</c:v>
                </c:pt>
                <c:pt idx="2">
                  <c:v>2021г.</c:v>
                </c:pt>
              </c:strCache>
            </c:strRef>
          </c:cat>
          <c:val>
            <c:numRef>
              <c:f>Лист1!$C$59:$C$61</c:f>
              <c:numCache>
                <c:formatCode>General</c:formatCode>
                <c:ptCount val="3"/>
                <c:pt idx="0">
                  <c:v>19</c:v>
                </c:pt>
                <c:pt idx="1">
                  <c:v>14</c:v>
                </c:pt>
                <c:pt idx="2">
                  <c:v>23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315776368"/>
        <c:axId val="315783032"/>
        <c:axId val="0"/>
      </c:bar3DChart>
      <c:catAx>
        <c:axId val="3157763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15783032"/>
        <c:crosses val="autoZero"/>
        <c:auto val="1"/>
        <c:lblAlgn val="ctr"/>
        <c:lblOffset val="100"/>
        <c:noMultiLvlLbl val="0"/>
      </c:catAx>
      <c:valAx>
        <c:axId val="315783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57763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2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сходов граждан, проведенных в сельском поселении</a:t>
            </a:r>
          </a:p>
        </c:rich>
      </c:tx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23319939759779779"/>
          <c:w val="0.98466165420798446"/>
          <c:h val="0.62386818131318744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0"/>
                  <c:y val="0.268518518518518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6666666666666666E-2"/>
                  <c:y val="0.152777777777777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0.291666666666666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Лист1!$B$75:$B$77</c:f>
              <c:strCache>
                <c:ptCount val="3"/>
                <c:pt idx="0">
                  <c:v>2019г.</c:v>
                </c:pt>
                <c:pt idx="1">
                  <c:v>2020г.</c:v>
                </c:pt>
                <c:pt idx="2">
                  <c:v>2021г.</c:v>
                </c:pt>
              </c:strCache>
            </c:strRef>
          </c:cat>
          <c:val>
            <c:numRef>
              <c:f>Лист1!$C$75:$C$77</c:f>
              <c:numCache>
                <c:formatCode>General</c:formatCode>
                <c:ptCount val="3"/>
                <c:pt idx="0">
                  <c:v>34</c:v>
                </c:pt>
                <c:pt idx="1">
                  <c:v>31</c:v>
                </c:pt>
                <c:pt idx="2">
                  <c:v>36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15779896"/>
        <c:axId val="315781464"/>
        <c:axId val="0"/>
      </c:bar3DChart>
      <c:catAx>
        <c:axId val="315779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315781464"/>
        <c:crosses val="autoZero"/>
        <c:auto val="1"/>
        <c:lblAlgn val="ctr"/>
        <c:lblOffset val="100"/>
        <c:noMultiLvlLbl val="0"/>
      </c:catAx>
      <c:valAx>
        <c:axId val="3157814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15779896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8E3CA-66BB-49ED-A733-E8B55DFEF343}" type="datetimeFigureOut">
              <a:rPr lang="ru-RU" smtClean="0"/>
              <a:t>09.06.2022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56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6575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6575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3413A-5A17-4EAF-859F-6DA3DF33B8C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311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3413A-5A17-4EAF-859F-6DA3DF33B8C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314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3413A-5A17-4EAF-859F-6DA3DF33B8C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389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3413A-5A17-4EAF-859F-6DA3DF33B8C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431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53413A-5A17-4EAF-859F-6DA3DF33B8C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39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3CC3EFF-3772-44E6-BB73-064E27A928D0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D87371C-6AA3-4199-BF9F-A7F999529F4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8BF4A5F-CB6F-4EFC-B877-0B6A046BF4D6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E0F8F02-FCC8-4907-85B9-6AE52C8E3CF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E163774-0F0C-4D46-9BB3-48E7BF6B9B85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C3B115-E457-4514-A791-E00C6FC37C4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4261F6F-9245-43CB-B4DA-BED8BBF6D93F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D204DAC-B400-4110-87B9-9631E555D2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1F9C45-F723-4DE2-81C2-C68A4E5410E9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4457EB3-96F4-4407-A239-87C2569D1A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B259C67-A8D5-480F-8A72-38CD1E81C320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932ED90-5531-455F-93DA-CF0D3591ED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34CB27-7C55-4B7E-8AD7-248110457D4F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9CCCFB-1DB9-46FF-B89C-00AA8D350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fld id="{9870B97E-555F-434D-8C12-A64AF136EEB1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C12B583-6841-4B6C-A1AB-B5A7717A60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E2206F2-B569-47C3-8AD9-301AC9293F3B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2A03A65-BB36-4128-8AF2-7AAEED6B8AB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32B185A-A255-4AB6-9DEF-B543D18BD7CD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D989D72-DE5E-4ED3-9AC3-B9B092D82A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47F216E-49CB-46E0-9199-AC07EEF14EF6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C463C2E-4CB4-4D78-834E-5A9A96CAB28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0B274471-F88A-457B-A967-728867AA3F37}" type="datetimeFigureOut">
              <a:rPr lang="ru-RU" smtClean="0"/>
              <a:pPr>
                <a:defRPr/>
              </a:pPr>
              <a:t>09.06.2022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F68A1DD-E457-4F85-9698-D4451754FB7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56" y="1844823"/>
            <a:ext cx="9145016" cy="280076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Аксельское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сельское поселение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Темниковского муниципального района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Республики Мордовия </a:t>
            </a:r>
            <a:endParaRPr lang="ru-RU" sz="4400" b="1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19672" y="432725"/>
            <a:ext cx="60486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номинация </a:t>
            </a:r>
            <a:r>
              <a:rPr lang="ru-RU" sz="1200" b="1" dirty="0">
                <a:ln w="11430"/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«Обеспечение эффективной «обратной связи»  с жителями муниципальных образований, развитие территориального общественного самоуправления  и привлечение граждан к  осуществлению (участию  в осуществлении) местного самоуправления в иных формах»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38780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n w="11430"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Всероссийский конкурс «Лучшая муниципальная практика»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048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itchFamily="34" charset="0"/>
              </a:rPr>
              <a:t>Аксельское сельское поселение – маленькая капелька России  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472469"/>
            <a:ext cx="3386066" cy="258532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Аксельское </a:t>
            </a: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сельское поселение  обладает выгодным транспортно-географическим положением. </a:t>
            </a: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Площадь территории Аксельского сельского поселения -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147,59 км2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 состав сельского поселения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входят двадцать 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населенных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пунктов.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Численность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на 1 января 2022 г.  -  982 человека.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 национальному составу преобладающее большинство – 61,2% составляет русские, 29,8 % - мордва,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7,7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% - татары.  Административным центром Аксельского сельского поселения является с.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Аксел.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3580765"/>
              </p:ext>
            </p:extLst>
          </p:nvPr>
        </p:nvGraphicFramePr>
        <p:xfrm>
          <a:off x="2339752" y="3645024"/>
          <a:ext cx="3381063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1324" name="Picture 60" descr="D:\Документы\Мои документы\Сельские поселения\Лучшая муниципальная практика\2022\Аксел\i (11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0" r="17119" b="18319"/>
          <a:stretch/>
        </p:blipFill>
        <p:spPr bwMode="auto">
          <a:xfrm>
            <a:off x="251520" y="417405"/>
            <a:ext cx="1857427" cy="348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325" name="Picture 61" descr="D:\Документы\Мои документы\Сельские поселения\Лучшая муниципальная практика\2022\Аксел\i (10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532" y="467659"/>
            <a:ext cx="3150964" cy="223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213085"/>
              </p:ext>
            </p:extLst>
          </p:nvPr>
        </p:nvGraphicFramePr>
        <p:xfrm>
          <a:off x="5885532" y="2996952"/>
          <a:ext cx="3009719" cy="3520440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2268447"/>
                <a:gridCol w="741272"/>
              </a:tblGrid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Аксельское сельское поселение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1023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село Аксел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435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Агеево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Дашкино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41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Кривошеево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село Матвеево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21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Русское </a:t>
                      </a:r>
                      <a:r>
                        <a:rPr lang="ru-RU" sz="1100" u="none" strike="noStrike" dirty="0" err="1">
                          <a:effectLst/>
                        </a:rPr>
                        <a:t>Адаево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Татарское </a:t>
                      </a:r>
                      <a:r>
                        <a:rPr lang="ru-RU" sz="1100" u="none" strike="noStrike" dirty="0" err="1">
                          <a:effectLst/>
                        </a:rPr>
                        <a:t>Адаево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50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Шурбино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село Тарханы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185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Айкеево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Бегишево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Дасаево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38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Енаково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село Енгуразово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11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деревня Идеево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село Ишейки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130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деревня </a:t>
                      </a:r>
                      <a:r>
                        <a:rPr lang="ru-RU" sz="1100" u="none" strike="noStrike" dirty="0" err="1">
                          <a:effectLst/>
                        </a:rPr>
                        <a:t>Подайкеево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деревня Сендюково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деревня Татарское Акашево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  <a:tr h="16459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деревня Тумсово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2860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114300" marT="0" marB="0" anchor="ctr"/>
                </a:tc>
              </a:tr>
            </a:tbl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07504" y="3912777"/>
            <a:ext cx="223224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Глава сельского поселения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Гараева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Ирина Алексеевна.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Телефон</a:t>
            </a: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+7 (834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45) 2-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71-68</a:t>
            </a:r>
          </a:p>
          <a:p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Факс</a:t>
            </a:r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+7 (834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45) 2-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71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18</a:t>
            </a:r>
          </a:p>
          <a:p>
            <a:r>
              <a:rPr lang="en-US" sz="1200" b="1" dirty="0">
                <a:latin typeface="Times New Roman" pitchFamily="18" charset="0"/>
                <a:cs typeface="Times New Roman" pitchFamily="18" charset="0"/>
              </a:rPr>
              <a:t>E-mail: </a:t>
            </a:r>
            <a:r>
              <a:rPr lang="en-US" sz="1200" dirty="0">
                <a:latin typeface="Times New Roman" pitchFamily="18" charset="0"/>
                <a:cs typeface="Times New Roman" pitchFamily="18" charset="0"/>
              </a:rPr>
              <a:t>akseladm@rambler.ru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Заместители главы </a:t>
            </a:r>
            <a:r>
              <a:rPr lang="ru-RU" sz="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Кожевникова Нина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Ивановна </a:t>
            </a:r>
          </a:p>
          <a:p>
            <a:r>
              <a:rPr lang="ru-RU" sz="12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Дулатова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Ильмира </a:t>
            </a:r>
            <a:r>
              <a:rPr lang="ru-RU" sz="12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Шарифжановна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24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Документы\Мои документы\Сельские поселения\Лучшая муниципальная практика\2022\Аксел\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3" r="4615" b="12124"/>
          <a:stretch/>
        </p:blipFill>
        <p:spPr bwMode="auto">
          <a:xfrm>
            <a:off x="333487" y="278985"/>
            <a:ext cx="3872753" cy="365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0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Arial Black" pitchFamily="34" charset="0"/>
              </a:rPr>
              <a:t>Аксельское сельское поселение – маленькая капелька России 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3501008"/>
            <a:ext cx="482453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С 1929 года на территории сельского поселения образован колхоз. В настоящее время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он преобразован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ООО «Аксел». Основным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видом деятельности является производство и реализация сельскохозяйственной продукции.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На территории поселения имеются: средняя общеобразовательная школа, детский сад, Дом культуры,  библиотека, фельдшерско-акушерский пункт,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отделение почтамта, отделение Сбербанка. 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Торговую деятельность осуществляют 5 магазинов и бар.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территории поселения 399 жилых домов. Общая площадь жилья 20041 кв. м. Природный газ имеют 281 дом. Телефонную связь ОАО «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Волгателеком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» имеют 234 семьи. Пользователей Интернет по поселению составляет 8, их количество увеличивается. Территория полностью обеспечена сотовой связью других операторов.      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Протяженность водопровода составляет 17,8 км., газопровода 13,6 км. Имеются 5 водонапорные скважин. Обеспечено водопроводом 216 домов. 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Площадь земель сельскохозяйственного назначения составляет 4508 га. </a:t>
            </a: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Традиционным видом деятельности населения Аксельского сельского поселения является производство и продажа валенок,  выращивание и продажа  лука и огурцов.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Протяженность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автомобильных дорог общего пользования местного значения составляет 14,5 км. причём 8,7 км. усовершенствованные и 5,8 км. грунтовые дороги. Расстояние до районного центра 15 км., до ближайшей железнодорожной станции Торбеево 70 км.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ООО «Аксёл» реализуется приоритетны2й инвестиционный проект: Реконструкция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двух типов коровников на 800 голов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Аксельское сельское поселение относится к умеренному типу развития. На перспективу в поселении планируется увеличение производства сельскохозяйственной продукции, развитие личных подсобных хозяйств населения, развитие предпринимательской и продолжение традиционных  видов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5" name="Picture 5" descr="D:\Документы\Мои документы\Сельские поселения\Лучшая муниципальная практика\2022\Аксел\i (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165" y="566975"/>
            <a:ext cx="4625332" cy="307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741611"/>
              </p:ext>
            </p:extLst>
          </p:nvPr>
        </p:nvGraphicFramePr>
        <p:xfrm>
          <a:off x="4602832" y="3861048"/>
          <a:ext cx="4319389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52295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ÐÐ°ÑÑÐ¸Ð½ÐºÐ¸ Ð¿Ð¾ Ð·Ð°Ð¿ÑÐ¾ÑÑ ÑÐ¾ÑÐ¼Ñ Ð¾Ð±ÑÐ°ÑÐ½Ð¾Ð¹ ÑÐ²ÑÐ·Ð¸ Ñ Ð½Ð°ÑÐµÐ»ÐµÐ½Ð¸ÐµÐ¼ ÑÐ¾ÑÐ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4" descr="ÐÐ°ÑÑÐ¸Ð½ÐºÐ¸ Ð¿Ð¾ Ð·Ð°Ð¿ÑÐ¾ÑÑ ÑÐ¾ÑÐ¼Ñ Ð¾Ð±ÑÐ°ÑÐ½Ð¾Ð¹ ÑÐ²ÑÐ·Ð¸ Ñ Ð½Ð°ÑÐµÐ»ÐµÐ½Ð¸ÐµÐ¼ ÑÐ¾ÑÐ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ÐÐ°ÑÑÐ¸Ð½ÐºÐ¸ Ð¿Ð¾ Ð·Ð°Ð¿ÑÐ¾ÑÑ ÑÐ¾ÑÐ¼Ñ Ð¾Ð±ÑÐ°ÑÐ½Ð¾Ð¹ ÑÐ²ÑÐ·Ð¸ Ñ Ð½Ð°ÑÐµÐ»ÐµÐ½Ð¸ÐµÐ¼ ÑÐ¾ÑÐ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90" y="158750"/>
            <a:ext cx="2424341" cy="1607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ÑÐ¾ÑÐ¼Ñ Ð¾Ð±ÑÐ°ÑÐ½Ð¾Ð¹ ÑÐ²ÑÐ·Ð¸ Ñ Ð½Ð°ÑÐµÐ»ÐµÐ½Ð¸ÐµÐ¼ ÑÐ¾Ñ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983274"/>
            <a:ext cx="2676011" cy="223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ÐÐ°ÑÑÐ¸Ð½ÐºÐ¸ Ð¿Ð¾ Ð·Ð°Ð¿ÑÐ¾ÑÑ ÑÑÐ¸Ðº Ð´Ð»Ñ Ð¾Ð±ÑÐ°ÑÐµÐ½Ð¸Ñ Ð³ÑÐ°Ð¶Ð´Ð°Ð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3" y="4221087"/>
            <a:ext cx="1330547" cy="17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4" t="23706" r="24469" b="17912"/>
          <a:stretch/>
        </p:blipFill>
        <p:spPr bwMode="auto">
          <a:xfrm>
            <a:off x="6228184" y="104595"/>
            <a:ext cx="2634221" cy="2861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93399" y="498295"/>
            <a:ext cx="2880320" cy="24929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способу выражения обратная связь в администрации Аксельского сельского поселения  подразделяется на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обращения, 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жалобы, предложения и отзывы о деятельности.</a:t>
            </a:r>
            <a:b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Обратная связь 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осуществляется по следующим каналам: </a:t>
            </a:r>
            <a:b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устные и письменные обращения граждан в администрацию  сельского поселения,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 социальные сети,  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телефонные обращения, </a:t>
            </a:r>
            <a:r>
              <a:rPr lang="ru-RU" sz="1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письма, интернет-приемная</a:t>
            </a:r>
            <a:r>
              <a:rPr lang="ru-RU" sz="1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электронная почта , ящик доверия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88357" y="79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ОБРАТНАЯ СВЯЗЬ </a:t>
            </a: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88" t="15632" r="23622" b="8965"/>
          <a:stretch/>
        </p:blipFill>
        <p:spPr bwMode="auto">
          <a:xfrm>
            <a:off x="6228184" y="3076769"/>
            <a:ext cx="2634221" cy="3640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112" y="4560059"/>
            <a:ext cx="3409546" cy="1609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586" y="3102930"/>
            <a:ext cx="3396598" cy="145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730" y="4421831"/>
            <a:ext cx="1374859" cy="1374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796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667" b="28749"/>
          <a:stretch/>
        </p:blipFill>
        <p:spPr bwMode="auto">
          <a:xfrm>
            <a:off x="2400421" y="5043958"/>
            <a:ext cx="3229507" cy="1706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87" t="23704" r="36626" b="22469"/>
          <a:stretch/>
        </p:blipFill>
        <p:spPr bwMode="auto">
          <a:xfrm>
            <a:off x="5080344" y="188641"/>
            <a:ext cx="3923113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352928" cy="366445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График приема граждан по личным вопросам в администрации Аксельского сельского  поселения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Picture 4" descr="D:\Документы\Мои документы\Сельские поселения\Лучшая муниципальная практика\2022\Аксел\i (25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" t="4446" r="-1" b="21975"/>
          <a:stretch/>
        </p:blipFill>
        <p:spPr bwMode="auto">
          <a:xfrm>
            <a:off x="367730" y="470063"/>
            <a:ext cx="4392488" cy="2471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8276289"/>
              </p:ext>
            </p:extLst>
          </p:nvPr>
        </p:nvGraphicFramePr>
        <p:xfrm>
          <a:off x="5436096" y="4006296"/>
          <a:ext cx="3995936" cy="2492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6" t="20943" r="19631" b="9909"/>
          <a:stretch/>
        </p:blipFill>
        <p:spPr bwMode="auto">
          <a:xfrm>
            <a:off x="107504" y="3356992"/>
            <a:ext cx="3168352" cy="2183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65" b="24194"/>
          <a:stretch/>
        </p:blipFill>
        <p:spPr bwMode="auto">
          <a:xfrm>
            <a:off x="3064120" y="2701806"/>
            <a:ext cx="2016224" cy="17470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58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511" y="13579"/>
            <a:ext cx="2519039" cy="99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2" t="23110" r="15862"/>
          <a:stretch/>
        </p:blipFill>
        <p:spPr bwMode="auto">
          <a:xfrm>
            <a:off x="5868144" y="4111978"/>
            <a:ext cx="3070386" cy="25128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759" y="1412776"/>
            <a:ext cx="3089371" cy="23181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8369" y="116632"/>
            <a:ext cx="5850958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82563" algn="just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более расширенного диалога с населением  в администрации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Аксельского сельского поселения </a:t>
            </a:r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организуются выездные приемы.</a:t>
            </a:r>
            <a:endParaRPr lang="ru-RU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0" b="3327"/>
          <a:stretch/>
        </p:blipFill>
        <p:spPr bwMode="auto">
          <a:xfrm>
            <a:off x="3203848" y="4323726"/>
            <a:ext cx="2386983" cy="2301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D:\Документы\Мои документы\Сельские поселения\Лучшая муниципальная практика\2022\Аксел\i (19)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7" t="4682" r="7723"/>
          <a:stretch/>
        </p:blipFill>
        <p:spPr bwMode="auto">
          <a:xfrm>
            <a:off x="161201" y="4323726"/>
            <a:ext cx="2748011" cy="2298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55" t="34221" r="12435" b="1"/>
          <a:stretch/>
        </p:blipFill>
        <p:spPr bwMode="auto">
          <a:xfrm>
            <a:off x="985548" y="824109"/>
            <a:ext cx="3847327" cy="3338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248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9186996"/>
              </p:ext>
            </p:extLst>
          </p:nvPr>
        </p:nvGraphicFramePr>
        <p:xfrm>
          <a:off x="219572" y="69269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2894391"/>
              </p:ext>
            </p:extLst>
          </p:nvPr>
        </p:nvGraphicFramePr>
        <p:xfrm>
          <a:off x="4860032" y="3789040"/>
          <a:ext cx="4139951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51520" y="0"/>
            <a:ext cx="835292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сходов и собраний граждан повышает интерес населения к участию в управлении, укрепляет связь граждан с органами местного самоуправления</a:t>
            </a:r>
            <a:endParaRPr lang="ru-RU" sz="1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47" y="3627021"/>
            <a:ext cx="4164149" cy="2342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5" r="12869"/>
          <a:stretch/>
        </p:blipFill>
        <p:spPr bwMode="auto">
          <a:xfrm>
            <a:off x="4788024" y="836712"/>
            <a:ext cx="4124095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163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0"/>
            <a:ext cx="3851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Самообложение – путь к успеху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363667"/>
              </p:ext>
            </p:extLst>
          </p:nvPr>
        </p:nvGraphicFramePr>
        <p:xfrm>
          <a:off x="251521" y="1217265"/>
          <a:ext cx="4320481" cy="1761173"/>
        </p:xfrm>
        <a:graphic>
          <a:graphicData uri="http://schemas.openxmlformats.org/drawingml/2006/table">
            <a:tbl>
              <a:tblPr firstRow="1" firstCol="1" bandRow="1"/>
              <a:tblGrid>
                <a:gridCol w="1079964"/>
                <a:gridCol w="1079964"/>
                <a:gridCol w="1079964"/>
                <a:gridCol w="1080589"/>
              </a:tblGrid>
              <a:tr h="202453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2021 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г.-с. 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Ишейки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70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Мероприятия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средства граждан </a:t>
                      </a:r>
                      <a:r>
                        <a:rPr lang="ru-RU" sz="11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</a:t>
                      </a:r>
                      <a:r>
                        <a:rPr lang="ru-RU" sz="1100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руб. 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средства бюджета Республики Мордовия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Планируемая сумма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расходов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46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Благоустройство и ограждение Ишейского сельского </a:t>
                      </a:r>
                      <a:r>
                        <a:rPr lang="ru-RU" sz="1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кладбища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r>
                        <a:rPr lang="ru-RU" sz="10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330000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1320040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1650050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 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716680"/>
              </p:ext>
            </p:extLst>
          </p:nvPr>
        </p:nvGraphicFramePr>
        <p:xfrm>
          <a:off x="4656660" y="4887492"/>
          <a:ext cx="4307828" cy="1904937"/>
        </p:xfrm>
        <a:graphic>
          <a:graphicData uri="http://schemas.openxmlformats.org/drawingml/2006/table">
            <a:tbl>
              <a:tblPr firstRow="1" firstCol="1" bandRow="1"/>
              <a:tblGrid>
                <a:gridCol w="1872208"/>
                <a:gridCol w="779436"/>
                <a:gridCol w="936104"/>
                <a:gridCol w="720080"/>
              </a:tblGrid>
              <a:tr h="216024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2022 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год   с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14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Аксел</a:t>
                      </a:r>
                      <a:r>
                        <a:rPr lang="ru-RU" sz="1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Мероприятия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средства граждан  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средства бюджета Республики Мордовия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Планируемая сумма</a:t>
                      </a:r>
                      <a:endParaRPr lang="ru-RU" sz="1100" b="1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расходов</a:t>
                      </a:r>
                      <a:endParaRPr lang="ru-RU" sz="1100" b="1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Благоустройство входной группы Аксельского сельского кладбища, благоустройство центральной части села,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благоустройство родника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320000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1280000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1650000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79512" y="359541"/>
            <a:ext cx="87849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2563" algn="just"/>
            <a:r>
              <a:rPr lang="ru-RU" sz="1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Недостаточность финансовых ресурсов для решения вопросов местного значения — одна из основных проблем местного самоуправления. Дефицитность доходной базы местных бюджетов вызывает недофинансирование местных бюджетов, ведет к недопроизводству общественных услуг и (или) снижению их качества. Альтернативным способом </a:t>
            </a:r>
            <a:r>
              <a:rPr lang="ru-RU" sz="1200" b="1" dirty="0" err="1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софинансирования</a:t>
            </a:r>
            <a:r>
              <a:rPr lang="ru-RU" sz="12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местных расходов является использование механизмов самообложения граждан.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817046"/>
            <a:ext cx="3779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«Иерусалим далеко, </a:t>
            </a:r>
            <a:endParaRPr lang="ru-RU" sz="1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тут-то посёлок нашенский!»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03" r="6817" b="12035"/>
          <a:stretch/>
        </p:blipFill>
        <p:spPr bwMode="auto">
          <a:xfrm>
            <a:off x="4699595" y="3140968"/>
            <a:ext cx="4264893" cy="1574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973024" y="1340768"/>
            <a:ext cx="3960439" cy="13849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Аксельском сельском поселении начинает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прорастать система самообложения граждан. В 2021 году активно включились  в эту программу  жители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села  </a:t>
            </a:r>
            <a:r>
              <a:rPr lang="ru-RU" sz="1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Ишеек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Они хотят облагородить территорию местного кладбища. В 2022 году  жители села </a:t>
            </a:r>
            <a:r>
              <a:rPr lang="ru-RU" sz="12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Аксёла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решили использовать систему самообложения на решение вопросов местного значения. 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D:\Документы\Мои документы\Сельские поселения\Лучшая муниципальная практика\2022\Аксел\i (2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29672"/>
            <a:ext cx="3716499" cy="27873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872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Документы\Мои документы\Сельские поселения\Лучшая муниципальная практика\2022\Аксел\i (1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140" y="2876555"/>
            <a:ext cx="3096344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04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Проект гастрономического фестиваля  «</a:t>
            </a:r>
            <a:r>
              <a:rPr lang="ru-RU" b="1" dirty="0" err="1" smtClean="0">
                <a:solidFill>
                  <a:srgbClr val="C00000"/>
                </a:solidFill>
              </a:rPr>
              <a:t>Аксельский</a:t>
            </a:r>
            <a:r>
              <a:rPr lang="ru-RU" b="1" dirty="0" smtClean="0">
                <a:solidFill>
                  <a:srgbClr val="C00000"/>
                </a:solidFill>
              </a:rPr>
              <a:t> огурец»  победитель конкурса Президентского фонда культурных инициатив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8" t="6228" r="16602" b="6142"/>
          <a:stretch/>
        </p:blipFill>
        <p:spPr bwMode="auto">
          <a:xfrm>
            <a:off x="270932" y="4146631"/>
            <a:ext cx="2447563" cy="1706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D:\Документы\Мои документы\Сельские поселения\Лучшая муниципальная практика\2022\Аксел\i (17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0" y="659676"/>
            <a:ext cx="3312368" cy="2204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Документы\Мои документы\Сельские поселения\Лучшая муниципальная практика\2022\Аксел\i (16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484" y="4668402"/>
            <a:ext cx="3115011" cy="2072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91880" y="587475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2018 года в с. Аксёл проводится гастрономический  фестиваль «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Аксельский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огурец». Место проведения фестиваля обусловлено тем фактом, что село Аксёл с древних времен является местом выращивания и селекции огурцов. Изделия, выполненные в стиле </a:t>
            </a:r>
            <a:r>
              <a:rPr lang="ru-RU" sz="12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карвинг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из огурцов и овощей, богатый выбор национальных блюд и напитков, выставка поделок и продукции мастеров художественных промыслов района,  а также большой праздничный концерт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привлекают внимание многих жителей района.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 конкурсная программа фестиваля построена на основе использования огурца. Посетители могут продегустировать маринованные и соленые огурцы, салаты, поучиться у мастеров-кулинаров их приготовлению. Вся разнообразная программа сопровождается большим праздничным концертом на базарной площади села.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19" y="2946302"/>
            <a:ext cx="2448273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 2022 году Проект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гастрономического фестиваля  «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Аксельский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огурец»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стал  победителем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конкурса Президентского фонда культурных инициатив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95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602" y="2061568"/>
            <a:ext cx="1874303" cy="1846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7922" y="0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Районный праздник русского валенка «За- валенки» в </a:t>
            </a:r>
            <a:r>
              <a:rPr lang="ru-RU" b="1" dirty="0" err="1" smtClean="0">
                <a:solidFill>
                  <a:srgbClr val="C00000"/>
                </a:solidFill>
              </a:rPr>
              <a:t>Аксёле</a:t>
            </a:r>
            <a:r>
              <a:rPr lang="ru-RU" b="1" dirty="0" smtClean="0">
                <a:solidFill>
                  <a:srgbClr val="C00000"/>
                </a:solidFill>
              </a:rPr>
              <a:t>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882" y="260648"/>
            <a:ext cx="8712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2018 году в впервые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русском торговом селе Аксёл, населенном пункте, где исстари развит промысел изготовления валенок состоялся районный праздник русского валенка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«За-Валенки». Праздник очень понравился жителям района и стал традиционным. В нём принимают  участие более 50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исполнителей народных фольклорных песен, плясок, частушек. Составляющей частью программы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являются: 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выставки валенка, изделий декоративно-прикладного искусства, ярмарка-дегустация национальных блюд и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напитков, подвижные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народные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игры, спортивные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состязания, обязательным условием в которых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использование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валенок.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Зрителями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участниками программы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являются жители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села, окрестных сел и деревень, города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Сарова, Саранска.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прочно вошел в календарь событийных мероприятий района.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6" b="9953"/>
          <a:stretch/>
        </p:blipFill>
        <p:spPr bwMode="auto">
          <a:xfrm>
            <a:off x="107504" y="1764398"/>
            <a:ext cx="3756384" cy="2440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 descr="https://i.mycdn.me/i?r=AyH4iRPQ2q0otWIFepML2LxRMAtg1ihMPOsK-qLUSayY5w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74" y="4261822"/>
            <a:ext cx="2144761" cy="2308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677" y="1764398"/>
            <a:ext cx="3585030" cy="2385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5" name="Picture 11" descr="https://i.mycdn.me/i?r=AyH4iRPQ2q0otWIFepML2LxRzpeHkuLHSg5W_TxSHQ7aLw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65"/>
          <a:stretch/>
        </p:blipFill>
        <p:spPr bwMode="auto">
          <a:xfrm>
            <a:off x="251518" y="4393731"/>
            <a:ext cx="3244718" cy="19920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https://i.mycdn.me/i?r=AyH4iRPQ2q0otWIFepML2LxRzhDYwwE15km5UxL4zoMy8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971" y="4325220"/>
            <a:ext cx="3096393" cy="20605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803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70" y="1819822"/>
            <a:ext cx="4608512" cy="297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61"/>
          <a:stretch/>
        </p:blipFill>
        <p:spPr bwMode="auto">
          <a:xfrm>
            <a:off x="613774" y="4941168"/>
            <a:ext cx="4388060" cy="15575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28" b="21377"/>
          <a:stretch/>
        </p:blipFill>
        <p:spPr bwMode="auto">
          <a:xfrm>
            <a:off x="5348085" y="5373216"/>
            <a:ext cx="3626028" cy="1327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r="4012" b="25595"/>
          <a:stretch/>
        </p:blipFill>
        <p:spPr bwMode="auto">
          <a:xfrm>
            <a:off x="5291286" y="378732"/>
            <a:ext cx="3682777" cy="2189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085" y="2780928"/>
            <a:ext cx="3680520" cy="2449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3001" y="321270"/>
            <a:ext cx="46783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 всех населенных пунктах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Аксельского сельского поселения проходят митинги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Славы и возложение венков и цветов к обелискам павших земляков в годы Великой Отечественной войны.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Празднование 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9 Мая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это череда ярких событий: шествие Бессмертного полка, митинг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возложение цветов к обелиску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павшим, праздничная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акция «Солдатская каша» и концерт с участием 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многих жителей поселения.    </a:t>
            </a:r>
            <a:endParaRPr lang="ru-RU" sz="12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9632" y="-36676"/>
            <a:ext cx="3077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ДЕНЬ ВЕЛИКОЙ ПОБЕДЫ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16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-3691"/>
            <a:ext cx="7591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Реализация национальных проектов на территории сельского поселения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506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8" b="4995"/>
          <a:stretch/>
        </p:blipFill>
        <p:spPr bwMode="auto">
          <a:xfrm>
            <a:off x="3707904" y="990341"/>
            <a:ext cx="2551212" cy="5097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3" t="4296" r="14342" b="6853"/>
          <a:stretch/>
        </p:blipFill>
        <p:spPr bwMode="auto">
          <a:xfrm>
            <a:off x="147740" y="850309"/>
            <a:ext cx="3415144" cy="2688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7" b="6282"/>
          <a:stretch/>
        </p:blipFill>
        <p:spPr bwMode="auto">
          <a:xfrm>
            <a:off x="6406245" y="1484784"/>
            <a:ext cx="2558243" cy="5097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4286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Официальный сайт сельского поселения и социальные </a:t>
            </a: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anose="02020603050405020304" pitchFamily="18" charset="0"/>
              </a:rPr>
              <a:t>сети в процессе коммуникации между органами местного самоуправления и обществом играют немаловажную роль и становятся важным средством обратной связи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3" t="9790" b="17154"/>
          <a:stretch/>
        </p:blipFill>
        <p:spPr bwMode="auto">
          <a:xfrm>
            <a:off x="211573" y="3777873"/>
            <a:ext cx="3287478" cy="2141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99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20613"/>
            <a:ext cx="7488832" cy="672083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обеспечения обратной связи с населением в Аксельском сельском поселении создали в социальных сетях площадки </a:t>
            </a:r>
            <a:endParaRPr lang="ru-RU" sz="1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11390" y="6309319"/>
            <a:ext cx="4932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</a:t>
            </a:r>
            <a:r>
              <a:rPr lang="ru-RU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Одноклассниках открыты и каждый  житель может получить любую информацию и ответы на свои обращения</a:t>
            </a:r>
            <a:endParaRPr lang="ru-RU" sz="1200" b="1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1" b="5065"/>
          <a:stretch/>
        </p:blipFill>
        <p:spPr bwMode="auto">
          <a:xfrm>
            <a:off x="323528" y="692696"/>
            <a:ext cx="2712551" cy="539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765678"/>
            <a:ext cx="2495951" cy="5407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558" y="765678"/>
            <a:ext cx="2456299" cy="532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19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07780" y="222833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Территориальное Общественное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Самоуправление 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529718"/>
              </p:ext>
            </p:extLst>
          </p:nvPr>
        </p:nvGraphicFramePr>
        <p:xfrm>
          <a:off x="143600" y="3250710"/>
          <a:ext cx="3087794" cy="2611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2316"/>
                <a:gridCol w="1565478"/>
              </a:tblGrid>
              <a:tr h="893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ТОС 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400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Аксельский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Шайкина Любовь Николаевна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9388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ТОС 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Тархановский»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Муратов Шайхулла Саидович </a:t>
                      </a:r>
                      <a:endParaRPr lang="ru-RU" sz="1400" b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  <a:tr h="4598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ТОС 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</a:t>
                      </a:r>
                      <a:r>
                        <a:rPr lang="ru-RU" sz="1400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Ишейский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Руськин</a:t>
                      </a: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Юрий Николаевич </a:t>
                      </a:r>
                      <a:endParaRPr lang="ru-RU" sz="14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476" marR="41476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 descr="D:\Документы\Мои документы\Сельские поселения\Лучшая муниципальная практика\2022\Аксел\1 с подписями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6" t="2012" r="16105" b="5397"/>
          <a:stretch/>
        </p:blipFill>
        <p:spPr bwMode="auto">
          <a:xfrm>
            <a:off x="3368462" y="747774"/>
            <a:ext cx="5529418" cy="5553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00" y="41386"/>
            <a:ext cx="3039741" cy="141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6092" y="1412776"/>
            <a:ext cx="3134755" cy="178510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77800" algn="just"/>
            <a:r>
              <a:rPr lang="ru-RU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На территории сельского поселения образованы три ТОС.  ТОС </a:t>
            </a:r>
            <a:r>
              <a:rPr lang="ru-RU" sz="1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— это будущее нашего местного самоуправления. С развитием </a:t>
            </a:r>
            <a:r>
              <a:rPr lang="ru-RU" sz="1200" b="1" dirty="0" err="1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ТОСов</a:t>
            </a:r>
            <a:r>
              <a:rPr lang="ru-RU" sz="12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на территории происходит объективный учет общественного мнения по различным вопросам, повышается активность населения, создается неформальная связь власти и общества. </a:t>
            </a:r>
            <a:r>
              <a:rPr lang="ru-RU" sz="12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1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71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8467" y="499805"/>
            <a:ext cx="4000003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ходе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собраний ТОС рассматриваются различные вопросы: благоустройство территории, проведение субботников, соблюдение 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 пожарной безопасности, обеспечение правопорядка, планирование культурных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мероприятий, вопросы освещения</a:t>
            </a:r>
            <a:r>
              <a:rPr lang="ru-RU" sz="1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водоснабжения,  ремонта </a:t>
            </a:r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дорог и другие.  </a:t>
            </a:r>
            <a:endParaRPr lang="ru-RU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603" y="503932"/>
            <a:ext cx="4273550" cy="3206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77529"/>
            <a:ext cx="4283153" cy="2690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88" b="24412"/>
          <a:stretch/>
        </p:blipFill>
        <p:spPr bwMode="auto">
          <a:xfrm>
            <a:off x="204288" y="3877529"/>
            <a:ext cx="4124183" cy="2690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89" y="1852140"/>
            <a:ext cx="4153538" cy="1915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18552" y="0"/>
            <a:ext cx="2166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СОБРАНИЯ ТОС 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9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9" t="20242" r="11884" b="9552"/>
          <a:stretch/>
        </p:blipFill>
        <p:spPr bwMode="auto">
          <a:xfrm>
            <a:off x="4541146" y="2568128"/>
            <a:ext cx="4299883" cy="2157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19" r="17552"/>
          <a:stretch/>
        </p:blipFill>
        <p:spPr bwMode="auto">
          <a:xfrm>
            <a:off x="4589911" y="332656"/>
            <a:ext cx="4251118" cy="2197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6" b="6539"/>
          <a:stretch/>
        </p:blipFill>
        <p:spPr bwMode="auto">
          <a:xfrm>
            <a:off x="183660" y="620688"/>
            <a:ext cx="4175787" cy="2566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29" y="3330094"/>
            <a:ext cx="4032447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8" t="9733"/>
          <a:stretch/>
        </p:blipFill>
        <p:spPr bwMode="auto">
          <a:xfrm>
            <a:off x="5080871" y="4814853"/>
            <a:ext cx="3269197" cy="194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06794" y="0"/>
            <a:ext cx="2166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СОБРАНИЯ ТОС  </a:t>
            </a:r>
          </a:p>
        </p:txBody>
      </p:sp>
    </p:spTree>
    <p:extLst>
      <p:ext uri="{BB962C8B-B14F-4D97-AF65-F5344CB8AC3E}">
        <p14:creationId xmlns:p14="http://schemas.microsoft.com/office/powerpoint/2010/main" val="402419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82" t="23624" r="45435" b="7198"/>
          <a:stretch/>
        </p:blipFill>
        <p:spPr bwMode="auto">
          <a:xfrm>
            <a:off x="179512" y="358574"/>
            <a:ext cx="3888432" cy="5305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517" y="908719"/>
            <a:ext cx="3560763" cy="530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08346" y="-10758"/>
            <a:ext cx="3049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Реализация планов ТОС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1" b="14051"/>
          <a:stretch/>
        </p:blipFill>
        <p:spPr bwMode="auto">
          <a:xfrm>
            <a:off x="6002900" y="2069940"/>
            <a:ext cx="3103744" cy="480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49" r="9690" b="10386"/>
          <a:stretch/>
        </p:blipFill>
        <p:spPr bwMode="auto">
          <a:xfrm>
            <a:off x="6258628" y="35417"/>
            <a:ext cx="2705860" cy="1968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811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8" b="15373"/>
          <a:stretch/>
        </p:blipFill>
        <p:spPr bwMode="auto">
          <a:xfrm>
            <a:off x="6300191" y="630703"/>
            <a:ext cx="2747739" cy="3400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9" y="0"/>
            <a:ext cx="86281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наступлением весны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активисты 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ТОСос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многие жители населённых пунктов активно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участвуют в благоустройстве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 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AutoShape 5" descr="165475917967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8"/>
          <a:stretch/>
        </p:blipFill>
        <p:spPr bwMode="auto">
          <a:xfrm>
            <a:off x="114752" y="3696444"/>
            <a:ext cx="2058566" cy="20901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8" descr="1654759179684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7" b="23988"/>
          <a:stretch/>
        </p:blipFill>
        <p:spPr bwMode="auto">
          <a:xfrm>
            <a:off x="2255819" y="3646139"/>
            <a:ext cx="3913819" cy="1638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43"/>
          <a:stretch/>
        </p:blipFill>
        <p:spPr bwMode="auto">
          <a:xfrm flipH="1">
            <a:off x="6300192" y="4064087"/>
            <a:ext cx="2758355" cy="2624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88"/>
          <a:stretch/>
        </p:blipFill>
        <p:spPr bwMode="auto">
          <a:xfrm>
            <a:off x="4211960" y="646332"/>
            <a:ext cx="1872208" cy="2892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42" b="28098"/>
          <a:stretch/>
        </p:blipFill>
        <p:spPr bwMode="auto">
          <a:xfrm>
            <a:off x="2255819" y="5284439"/>
            <a:ext cx="3913819" cy="1543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48" y="646331"/>
            <a:ext cx="3805287" cy="2853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0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165450085986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339752" y="-24328"/>
            <a:ext cx="4486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сельскохозяйственной отрасли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5004"/>
            <a:ext cx="9144000" cy="651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1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4821</TotalTime>
  <Words>1263</Words>
  <Application>Microsoft Office PowerPoint</Application>
  <PresentationFormat>Экран (4:3)</PresentationFormat>
  <Paragraphs>138</Paragraphs>
  <Slides>20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0" baseType="lpstr">
      <vt:lpstr>Arial</vt:lpstr>
      <vt:lpstr>Arial Black</vt:lpstr>
      <vt:lpstr>Calibri</vt:lpstr>
      <vt:lpstr>Lucida Sans Unicode</vt:lpstr>
      <vt:lpstr>Monotype Corsiva</vt:lpstr>
      <vt:lpstr>Times New Roman</vt:lpstr>
      <vt:lpstr>Verdana</vt:lpstr>
      <vt:lpstr>Wingdings 2</vt:lpstr>
      <vt:lpstr>Wingdings 3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График приема граждан по личным вопросам в администрации Аксельского сельского  поселения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обеспечения обратной связи с населением в Аксельском сельском поселении создали в социальных сетях площадки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РАИ</dc:creator>
  <cp:lastModifiedBy>Пользователь Windows</cp:lastModifiedBy>
  <cp:revision>332</cp:revision>
  <cp:lastPrinted>2018-03-28T09:42:57Z</cp:lastPrinted>
  <dcterms:created xsi:type="dcterms:W3CDTF">2018-03-27T15:41:54Z</dcterms:created>
  <dcterms:modified xsi:type="dcterms:W3CDTF">2022-06-09T11:16:20Z</dcterms:modified>
</cp:coreProperties>
</file>