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9" r:id="rId3"/>
    <p:sldId id="260" r:id="rId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2268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89E78-5B00-4340-B7D3-AE4AB99AE964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1E766-74F9-4F57-8591-1276533442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265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83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5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83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7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6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37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124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85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5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735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961BC-6884-45F4-BD8D-053FDD7685AE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76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8841" y="2375112"/>
            <a:ext cx="17101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2617" y="1167793"/>
            <a:ext cx="2301533" cy="1027943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Пишем претензию продавцу</a:t>
            </a:r>
            <a:endParaRPr lang="ru-RU" sz="24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22052" y="2123728"/>
            <a:ext cx="2448318" cy="923459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Вручаем под роспись </a:t>
            </a:r>
          </a:p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(или по почте)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24498" y="3207837"/>
            <a:ext cx="2255804" cy="1375505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Продавец берет товар на проверку качества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76569" y="5907469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Соглашаемся и отзываем требование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0946" y="4822193"/>
            <a:ext cx="2239512" cy="92844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53833" y="6877383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Требуе</a:t>
            </a:r>
            <a:r>
              <a:rPr lang="ru-RU" b="1" dirty="0">
                <a:solidFill>
                  <a:srgbClr val="660033"/>
                </a:solidFill>
              </a:rPr>
              <a:t>м</a:t>
            </a:r>
            <a:r>
              <a:rPr lang="ru-RU" b="1" dirty="0" smtClean="0">
                <a:solidFill>
                  <a:srgbClr val="660033"/>
                </a:solidFill>
              </a:rPr>
              <a:t> проведения экспертизы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080532" y="8377569"/>
            <a:ext cx="1582521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660033"/>
                </a:solidFill>
              </a:rPr>
              <a:t>Не подтверждается</a:t>
            </a:r>
            <a:endParaRPr lang="ru-RU" sz="1400" b="1" dirty="0">
              <a:solidFill>
                <a:srgbClr val="660033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76947" y="8388424"/>
            <a:ext cx="1905518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</a:rPr>
              <a:t>Подтверждается</a:t>
            </a:r>
            <a:endParaRPr lang="ru-RU" sz="1600" b="1" dirty="0">
              <a:solidFill>
                <a:srgbClr val="660033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4335" y="6384994"/>
            <a:ext cx="2019605" cy="1201658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Продавец удовлетворяет требование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2" name="Стрелка углом 1"/>
          <p:cNvSpPr/>
          <p:nvPr/>
        </p:nvSpPr>
        <p:spPr>
          <a:xfrm>
            <a:off x="778167" y="1394154"/>
            <a:ext cx="810090" cy="864096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трелка углом 2"/>
          <p:cNvSpPr/>
          <p:nvPr/>
        </p:nvSpPr>
        <p:spPr>
          <a:xfrm rot="5400000">
            <a:off x="4271945" y="1311869"/>
            <a:ext cx="687187" cy="877943"/>
          </a:xfrm>
          <a:prstGeom prst="bentArrow">
            <a:avLst>
              <a:gd name="adj1" fmla="val 37062"/>
              <a:gd name="adj2" fmla="val 33041"/>
              <a:gd name="adj3" fmla="val 25000"/>
              <a:gd name="adj4" fmla="val 75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>
            <a:off x="5003027" y="3207837"/>
            <a:ext cx="631422" cy="652727"/>
          </a:xfrm>
          <a:prstGeom prst="bentArrow">
            <a:avLst>
              <a:gd name="adj1" fmla="val 36408"/>
              <a:gd name="adj2" fmla="val 44052"/>
              <a:gd name="adj3" fmla="val 29388"/>
              <a:gd name="adj4" fmla="val 8407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5400000">
            <a:off x="4976489" y="4049273"/>
            <a:ext cx="738092" cy="631422"/>
          </a:xfrm>
          <a:prstGeom prst="bentArrow">
            <a:avLst>
              <a:gd name="adj1" fmla="val 39697"/>
              <a:gd name="adj2" fmla="val 35969"/>
              <a:gd name="adj3" fmla="val 25000"/>
              <a:gd name="adj4" fmla="val 7693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Стрелка углом 20"/>
          <p:cNvSpPr/>
          <p:nvPr/>
        </p:nvSpPr>
        <p:spPr>
          <a:xfrm rot="16200000" flipH="1">
            <a:off x="1584486" y="4048169"/>
            <a:ext cx="818893" cy="513736"/>
          </a:xfrm>
          <a:prstGeom prst="bentArrow">
            <a:avLst>
              <a:gd name="adj1" fmla="val 49704"/>
              <a:gd name="adj2" fmla="val 37142"/>
              <a:gd name="adj3" fmla="val 39077"/>
              <a:gd name="adj4" fmla="val 437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407272" y="5859625"/>
            <a:ext cx="517120" cy="42424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3652400" y="5705347"/>
            <a:ext cx="0" cy="1601868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652400" y="6291511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620697" y="7307215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Стрелка вниз 25"/>
          <p:cNvSpPr/>
          <p:nvPr/>
        </p:nvSpPr>
        <p:spPr>
          <a:xfrm>
            <a:off x="5634449" y="7751168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1700486">
            <a:off x="4067575" y="7751169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углом 27"/>
          <p:cNvSpPr/>
          <p:nvPr/>
        </p:nvSpPr>
        <p:spPr>
          <a:xfrm rot="16200000">
            <a:off x="1659915" y="7466590"/>
            <a:ext cx="1181771" cy="1466136"/>
          </a:xfrm>
          <a:prstGeom prst="bentArrow">
            <a:avLst>
              <a:gd name="adj1" fmla="val 21234"/>
              <a:gd name="adj2" fmla="val 17691"/>
              <a:gd name="adj3" fmla="val 29388"/>
              <a:gd name="adj4" fmla="val 7061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56356" y="4793280"/>
            <a:ext cx="3070740" cy="919492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не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40432" y="14207"/>
            <a:ext cx="6898431" cy="102940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товаре в период гарантийного срока</a:t>
            </a:r>
            <a:endParaRPr lang="ru-RU" sz="24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6436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7632" y="2594767"/>
            <a:ext cx="15635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трелка углом 4"/>
          <p:cNvSpPr/>
          <p:nvPr/>
        </p:nvSpPr>
        <p:spPr>
          <a:xfrm>
            <a:off x="741917" y="1400825"/>
            <a:ext cx="810090" cy="1080589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8224" y="1157730"/>
            <a:ext cx="2704661" cy="893990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к продавцу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6200000">
            <a:off x="4477195" y="1451652"/>
            <a:ext cx="535679" cy="306145"/>
          </a:xfrm>
          <a:prstGeom prst="downArrow">
            <a:avLst>
              <a:gd name="adj1" fmla="val 50000"/>
              <a:gd name="adj2" fmla="val 4377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632" y="5946177"/>
            <a:ext cx="1617596" cy="152197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отсутствует или является эксплуатационным</a:t>
            </a:r>
            <a:endParaRPr lang="ru-RU" sz="16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883547" y="2190565"/>
            <a:ext cx="489420" cy="40420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5573" y="6307638"/>
            <a:ext cx="2187980" cy="662609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производственный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11817" y="1242049"/>
            <a:ext cx="1766896" cy="1897033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удовлетворяет заявленное требование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54274" y="7956376"/>
            <a:ext cx="3315086" cy="965941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930277" y="6172890"/>
            <a:ext cx="1848436" cy="1068548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пишет претензию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6920" y="8221579"/>
            <a:ext cx="2393753" cy="700096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в суд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842774" y="5704953"/>
            <a:ext cx="530523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2884163" y="4124874"/>
            <a:ext cx="512197" cy="38404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58792" y="2691835"/>
            <a:ext cx="2639181" cy="130965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052736" y="4594046"/>
            <a:ext cx="4393841" cy="901361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предоставляет доказательства </a:t>
            </a:r>
            <a:b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(например, проводит экспертизу)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2745000" y="8385837"/>
            <a:ext cx="655691" cy="415986"/>
          </a:xfrm>
          <a:prstGeom prst="downArrow">
            <a:avLst>
              <a:gd name="adj1" fmla="val 44188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10800000">
            <a:off x="5663053" y="3227736"/>
            <a:ext cx="368826" cy="273261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16200000">
            <a:off x="4311068" y="6518087"/>
            <a:ext cx="561788" cy="37815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углом 24"/>
          <p:cNvSpPr/>
          <p:nvPr/>
        </p:nvSpPr>
        <p:spPr>
          <a:xfrm rot="5400000" flipV="1">
            <a:off x="196509" y="5093902"/>
            <a:ext cx="953789" cy="486054"/>
          </a:xfrm>
          <a:prstGeom prst="bentArrow">
            <a:avLst>
              <a:gd name="adj1" fmla="val 47881"/>
              <a:gd name="adj2" fmla="val 39697"/>
              <a:gd name="adj3" fmla="val 38718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5523440" y="7363665"/>
            <a:ext cx="502252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Заголовок 3"/>
          <p:cNvSpPr>
            <a:spLocks noGrp="1"/>
          </p:cNvSpPr>
          <p:nvPr>
            <p:ph type="title"/>
          </p:nvPr>
        </p:nvSpPr>
        <p:spPr>
          <a:xfrm>
            <a:off x="-37855" y="0"/>
            <a:ext cx="6898431" cy="102940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товаре, если гарантийный срок не установлен или истек (в пределах 2 лет)</a:t>
            </a:r>
            <a:endParaRPr lang="ru-RU" sz="20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47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107504"/>
            <a:ext cx="6858000" cy="169168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Условия обмена непродовольственного </a:t>
            </a:r>
            <a:b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</a:b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товара надлежащего качества на аналогичный 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8640" y="3707904"/>
            <a:ext cx="6534726" cy="768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89000">
              <a:lnSpc>
                <a:spcPct val="90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Требование заявлено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течение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14 дней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4353" y="4788024"/>
            <a:ext cx="6534726" cy="66574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не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был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употреблении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8640" y="1905072"/>
            <a:ext cx="6534726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не подошел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4353" y="5724126"/>
            <a:ext cx="6534726" cy="50405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Сохранены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4353" y="7524328"/>
            <a:ext cx="6534726" cy="124813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Имеется товарный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или кассовый чек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(в случае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их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отсутствия можно ссылаться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на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свидетельские показания)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2815" y="2411760"/>
            <a:ext cx="237626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Размеру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Комплектации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2415977"/>
            <a:ext cx="183620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форме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Габаритам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88640" y="6228184"/>
            <a:ext cx="3267362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товарный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вид</a:t>
            </a: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потребительские свойства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61716" y="6228183"/>
            <a:ext cx="3267363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пломбы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фабричные ярлыки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42322" y="2411759"/>
            <a:ext cx="2322258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Фасону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Расцветке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17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155</Words>
  <Application>Microsoft Office PowerPoint</Application>
  <PresentationFormat>Экран (4:3)</PresentationFormat>
  <Paragraphs>41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Comic Sans MS</vt:lpstr>
      <vt:lpstr>Times New Roman</vt:lpstr>
      <vt:lpstr>Тема Office</vt:lpstr>
      <vt:lpstr>Алгоритм действий потребителя при обнаружении недостатков в товаре в период гарантийного срока</vt:lpstr>
      <vt:lpstr>Алгоритм действий потребителя при обнаружении недостатков в товаре, если гарантийный срок не установлен или истек (в пределах 2 лет)</vt:lpstr>
      <vt:lpstr>Условия обмена непродовольственного  товара надлежащего качества на аналогичный товар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С. Шишканова</dc:creator>
  <cp:lastModifiedBy>пк</cp:lastModifiedBy>
  <cp:revision>6</cp:revision>
  <dcterms:created xsi:type="dcterms:W3CDTF">2014-03-06T07:04:40Z</dcterms:created>
  <dcterms:modified xsi:type="dcterms:W3CDTF">2023-04-25T08:37:39Z</dcterms:modified>
</cp:coreProperties>
</file>